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1452" y="0"/>
            <a:ext cx="466129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325" y="4328725"/>
            <a:ext cx="3791700" cy="30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8325" y="3005050"/>
            <a:ext cx="3791700" cy="11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и поговорки — часть устного творчества: совет, образ и опыт поколений о жизни.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68325" y="502425"/>
            <a:ext cx="3791700" cy="230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и поговорки: народная мудрость в коротких фразах
</a:t>
            </a:r>
            <a:endParaRPr lang="en-US" sz="362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появились пословицы и поговорки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возникли в устной речи задолго до книг и жили в крестьянской, ремесленной и семейной среде. Формулировки складывались веками, менялись вместе с жизнью народа. В XIX веке их активно собирали учёные, среди них — В. И. Даль.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пословица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15300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— краткое устойчивое высказывание с законченной мыслью. В ней часто звучит совет, поучение или жизненный вывод, который помогает принять правильное решение в похожих ситуациях.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8308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обычно ритмичны и легко произносятся. Именно поэтому их удобно запоминать, повторять вслух и передавать другим людям, как будто пересказываешь опыт старших.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5083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«Без труда не выловишь и рыбку из пруда» сразу говорит о главном: результат приходит через работу. Так пословица учит думать о последствиях поступков.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4843" y="156462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Поговорка — устойчивое образное выражение, которое делает речь выразительнее. Она помогает ярко описать настроение, впечатление или оценку, даже если не содержит прямого вывода.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644825" y="2649750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отличие от пословицы, поговорка не всегда превращается в правило жизни. Она чаще подсказывает тон разговора: как именно человек воспринимает событие — неожиданно, резко, смешно или с сомнением.
</a:t>
            </a:r>
            <a:endParaRPr lang="en-US" sz="1343" dirty="0"/>
          </a:p>
        </p:txBody>
      </p:sp>
      <p:sp>
        <p:nvSpPr>
          <p:cNvPr id="6" name="Text 2"/>
          <p:cNvSpPr txBox="1"/>
          <p:nvPr/>
        </p:nvSpPr>
        <p:spPr>
          <a:xfrm>
            <a:off x="644825" y="373487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«Как снег на голову» показывает внезапность. Слушая такую фразу, мы быстрее понимаем ситуацию и лучше чувствуем отношение говорящего.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62400" y="326250"/>
            <a:ext cx="74988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поговорка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50" y="1750353"/>
            <a:ext cx="4598400" cy="19948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пословица отличается от поговорки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ключевые признаки: законченность мысли, роль в речи и то, как выражается смысл.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разница: пословица поучает, а поговорка делает речь ярче и точнее для конкретного случая.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словари и сборники фольклора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2400" y="934235"/>
            <a:ext cx="4245300" cy="24626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83055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народная мудрость связана с жизнью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112200" y="1643152"/>
            <a:ext cx="3624600" cy="12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и сравнения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выражения рождались из наблюдений за бытом и природой. Человеческие качества сравнивают с явлениями природы, животными или обычными делами, чтобы мысль звучала коротко и понятно.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42475" y="3633877"/>
            <a:ext cx="3624600" cy="12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рассказывают о том, как люди трудятся и учатся, как берегут дружбу и честность. В них заметны отношения в семье и уважение к старшим, потому что такие вопросы всегда были важны.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пословица становится частью речи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жизненного наблюдения до словарей и современных ответов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200" y="1122550"/>
            <a:ext cx="221100" cy="22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5200" y="1912585"/>
            <a:ext cx="221100" cy="1768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5200" y="2680510"/>
            <a:ext cx="221100" cy="17688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5200" y="3426325"/>
            <a:ext cx="221100" cy="221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16787" y="4191700"/>
            <a:ext cx="197925" cy="226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3" name="Text 1"/>
          <p:cNvSpPr txBox="1"/>
          <p:nvPr/>
        </p:nvSpPr>
        <p:spPr>
          <a:xfrm>
            <a:off x="362400" y="326250"/>
            <a:ext cx="84102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пословиц и поговорок
</a:t>
            </a:r>
            <a:endParaRPr lang="en-US" sz="2600" dirty="0"/>
          </a:p>
        </p:txBody>
      </p:sp>
      <p:sp>
        <p:nvSpPr>
          <p:cNvPr id="14" name="Text 2"/>
          <p:cNvSpPr txBox="1"/>
          <p:nvPr/>
        </p:nvSpPr>
        <p:spPr>
          <a:xfrm>
            <a:off x="1090575" y="963700"/>
            <a:ext cx="7317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и лень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пословицах труд часто сравнивают с шагом к результату, а лень — с остановкой. Так народ объясняет, почему терпение и старание ведут к делу, а не к словам.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1090575" y="1731625"/>
            <a:ext cx="7317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 знания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выражения подталкивают учиться внимательнее и не бояться сложности. Знания ценятся как опора: они помогают не только в школе, но и в жизни.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090575" y="2499550"/>
            <a:ext cx="7317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и взаимопомощь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подчёркивают ценность верного друга и поддержки. В них дружба проявляется не только в радости, но и в трудные моменты, когда нужна помощь.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1090575" y="3267475"/>
            <a:ext cx="7317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 и осторожность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мудрость напоминает: решительность важна, но продумывать последствия тоже необходимо. Так пословицы учат действовать разумно и беречь себя.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1090575" y="4035400"/>
            <a:ext cx="7317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времена года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выражениях о погоде и природе отражаются наблюдения за сменой времён года. Такие темы близки школьникам, потому что жизнь вокруг постоянно даёт примеры.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пословицы говорят чаще всего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половина тем связана с тем, как человек действует: работает, учится, строит отношения дома и выбирает характер.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показывает: народная мудрость помогает ориентироваться в повседневности и правилах поведения. Самые частые темы — про усилия, знания и человеческие связи.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распределения по темам приведены в задании, точная методика подсчёта не указана.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85650" y="2060100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«Делу время, потехе час» учит правильно распределять внимание: сначала работа и обязательства, затем отдых. Так пословица связывает дисциплину с успехом и уважением к времени.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04000" y="2060100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«Без труда не вытащишь и рыбку из пруда» напоминает: результат не приходит сам. Нужно терпение, усилие и готовность доводить начатое до конца, даже если трудно.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085650" y="3529725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«Ученье — свет, а неученье — тьма» показывает ценность знаний. Учёба воспринимается как путь к развитию: она помогает понимать новое и увереннее действовать дальше.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62400" y="326250"/>
            <a:ext cx="74988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о труде и учёбе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350" y="2773850"/>
            <a:ext cx="2714700" cy="18504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4650" y="2773850"/>
            <a:ext cx="2714700" cy="18504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2950" y="2773850"/>
            <a:ext cx="2714700" cy="18504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о дружбе и взаимопомощи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69352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 помогает, когда трудно
</a:t>
            </a:r>
            <a:pPr algn="l" indent="0" marL="0">
              <a:lnSpc>
                <a:spcPct val="90000"/>
              </a:lnSpc>
              <a:buNone/>
            </a:pPr>
            <a:r>
              <a:rPr lang="en-US" sz="15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«Друг познаётся в беде» — это напоминание о том, что настоящая дружба проявляется не в праздниках, а в сложные дни. Когда у человека возникают проблемы, верный товарищ не исчезает и не отмахивается.
</a:t>
            </a:r>
            <a:endParaRPr lang="en-US" sz="1585" dirty="0"/>
          </a:p>
        </p:txBody>
      </p:sp>
      <p:sp>
        <p:nvSpPr>
          <p:cNvPr id="12" name="Text 2"/>
          <p:cNvSpPr txBox="1"/>
          <p:nvPr/>
        </p:nvSpPr>
        <p:spPr>
          <a:xfrm>
            <a:off x="3468450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7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дружбы в выборе проверенных людей
</a:t>
            </a:r>
            <a:pPr algn="l" indent="0" marL="0">
              <a:lnSpc>
                <a:spcPct val="90000"/>
              </a:lnSpc>
              <a:buNone/>
            </a:pPr>
            <a:r>
              <a:rPr lang="en-US" sz="147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«Старый друг лучше новых двух» подчёркивает ценность отношений, которые прошли испытание временем. С таким другом проще договариваться, понимать друг друга и быть уверенным в поддержке, даже если мнения расходятся.
</a:t>
            </a:r>
            <a:endParaRPr lang="en-US" sz="1478" dirty="0"/>
          </a:p>
        </p:txBody>
      </p:sp>
      <p:sp>
        <p:nvSpPr>
          <p:cNvPr id="13" name="Text 3"/>
          <p:cNvSpPr txBox="1"/>
          <p:nvPr/>
        </p:nvSpPr>
        <p:spPr>
          <a:xfrm>
            <a:off x="624337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— значит можно справиться
</a:t>
            </a:r>
            <a:pPr algn="l" indent="0" marL="0">
              <a:lnSpc>
                <a:spcPct val="90000"/>
              </a:lnSpc>
              <a:buNone/>
            </a:pPr>
            <a:r>
              <a:rPr lang="en-US" sz="15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«Один в поле не воин» учит важности совместных действий. Один человек может не справиться с большой задачей, но команда, где каждый помогает, превращает трудное дело в достижимое.
</a:t>
            </a:r>
            <a:endParaRPr lang="en-US" sz="1585" dirty="0"/>
          </a:p>
        </p:txBody>
      </p:sp>
      <p:sp>
        <p:nvSpPr>
          <p:cNvPr id="14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в пословицах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пословицах животные часто выступают «подсказками»: по поведению зверя легко представить человеческое качество без долгих объяснений.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образов показывает, что народнее всего сравнивали людей с теми, чьё поведение хорошо заметно в быту и природе: верность, хитрость, риск, сила.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Иллюстративный подбор образов из школьных материалов и фольклорных сборников; точные частоты не фиксируются в едином справочнике.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372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короткие и «собранные»: в одном высказывании есть мысль и пример. Благодаря этому их проще повторять и обсуждать, не теряя смысл.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пословицы легко запоминаются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269850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играет звучность: часто есть ритм, иногда рифма, повторы слов и чёткие формулировки. Так текст легче западает в память.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9327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пословицы построены на противопоставлении: труд и лень, правда и ложь, ум и глупость. Контраст делает вывод мгновенным и понятным.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8805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образ помогает быстро «увидеть» смысл. Даже если вы раньше не слышали пословицу, по знакомой картинке можно догадаться о главной мысли.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4893" y="1733225"/>
            <a:ext cx="2801713" cy="1981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370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пословицы помогают говорить и понимать текст в разных ситуациях: от устного ответа до семейного совета.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0085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работают как готовый «каркас смысла»: помогают кратко обозначить мысль, усилить эмоциональный оттенок и связать рассуждение с жизнью.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99225" y="1264522"/>
            <a:ext cx="78684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литература и фольклор (обобщение типичных примеров из учебных программ).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419400" y="326250"/>
            <a:ext cx="8305200" cy="6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в литературе и в речи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200" y="1223260"/>
            <a:ext cx="221100" cy="1768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5200" y="2179585"/>
            <a:ext cx="221100" cy="1768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5200" y="3097750"/>
            <a:ext cx="221100" cy="22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5200" y="4068160"/>
            <a:ext cx="221100" cy="17688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362400" y="326250"/>
            <a:ext cx="84102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у разных народов
</a:t>
            </a:r>
            <a:endParaRPr lang="en-US" sz="2600" dirty="0"/>
          </a:p>
        </p:txBody>
      </p:sp>
      <p:sp>
        <p:nvSpPr>
          <p:cNvPr id="12" name="Text 2"/>
          <p:cNvSpPr txBox="1"/>
          <p:nvPr/>
        </p:nvSpPr>
        <p:spPr>
          <a:xfrm>
            <a:off x="1124125" y="9805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правила о труде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народов разных стран встречается похожая мысль: результат приходит через усилия. В одних пословицах говорят прямо о работе, в других — сравнивают с погодой или ремеслом.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124125" y="1936825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Доброта и взаимная помощь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культурах ценят тех, кто поддерживает других. Пословицы могут различаться образами, но объединяет их идея: добрые поступки возвращаются людям.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1124125" y="28771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 и уважение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Острое отношение к лжи и неискренности — общий мотив. Даже если слова отличаются, пословица подсказывает: доверие держится на поступках, а не на обещаниях.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1124125" y="38254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Осторожность в делах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часто предупреждали о рисках: не торопись, думай наперёд. Смысл повторяется — хотя формы выражения и примеры из жизни могут быть разными.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319447"/>
            <a:ext cx="9144000" cy="3821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01675" y="2659503"/>
            <a:ext cx="31488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Буквальный и переносный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пословица кажется понятной «по словам», но смысл может быть шире. Буквальное значение связано с предметами и действиями, а переносное показывает жизненное правило или совет.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62400" y="326250"/>
            <a:ext cx="8305500" cy="8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правильно понимать пословицу
</a:t>
            </a:r>
            <a:endParaRPr lang="en-US" sz="3200" dirty="0"/>
          </a:p>
        </p:txBody>
      </p:sp>
      <p:sp>
        <p:nvSpPr>
          <p:cNvPr id="9" name="Text 3"/>
          <p:cNvSpPr txBox="1"/>
          <p:nvPr/>
        </p:nvSpPr>
        <p:spPr>
          <a:xfrm>
            <a:off x="5259225" y="2659503"/>
            <a:ext cx="31488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Уместность и настроение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 то же выражение подходит к разным ситуациям, если совпадает главное. Чтобы понять пословицу точно, учитывайте смысл ситуации, уместность и тон разговора: поддерживающий он или предупреждающий.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работать с пословицей на уроке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алгоритм анализа и использования выражения в ответе.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пословицы встречаются сегодня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пословицы чаще всего звучат в ответах и сочинениях, а дома — в советах и объяснениях правил поведения.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пословицы поддерживаются традицией обучения и семьи, а современная медийная среда добавляет новые поводы для узнавания.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оценка распределения использования (обобщённо; точные измерения по единому опросу не приведены).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2400" y="326250"/>
            <a:ext cx="8451300" cy="9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составить свой мини-словарь пословиц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383550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Выберите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Начните с 3–5 разделов: труд, дружба, учёба, семья, природа. Так удобнее искать нужное выражение и быстрее понимать общий смысл.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514675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Запишите пословицу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каждой записи оставляйте название пословицы целиком и аккуратно. Можно сразу добавлять, где вы её встретили: урок, книга или разговор.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565650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Добавьте смысл и 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укажите значение простыми словами и короткий жизненный пример: когда она подходит и что помогает понять. Это делает словарь «живым».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661150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Подберите похожие выражения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есть похожие пословицы, отметьте их в той же карточке. Сравнение помогает увидеть, чем они дополняют друг друга в разных ситуациях.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700" y="2505075"/>
            <a:ext cx="8203800" cy="204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 пословиц и поговорок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и поговорки сохраняют опыт народа и помогают понимать жизненные правила. Пословица чаще содержит вывод или совет, а поговорка делает речь ярче и образнее. Оба вида развивают наблюдательность и помогают лучше понимать повседневное общение и литературу.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2026-05-13T01:15:47Z</dcterms:created>
  <dcterms:modified xsi:type="dcterms:W3CDTF">2026-05-13T01:15:47Z</dcterms:modified>
</cp:coreProperties>
</file>