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jpeg"/><Relationship Id="rId4" Type="http://schemas.openxmlformats.org/officeDocument/2006/relationships/image" Target="../media/image-9-4.jpeg"/><Relationship Id="rId5" Type="http://schemas.openxmlformats.org/officeDocument/2006/relationships/image" Target="../media/image-9-5.jpe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slideLayout" Target="../slideLayouts/slideLayout1.xml"/><Relationship Id="rId6"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image" Target="../media/image-11-8.png"/><Relationship Id="rId9" Type="http://schemas.openxmlformats.org/officeDocument/2006/relationships/image" Target="../media/image-11-9.png"/><Relationship Id="rId10" Type="http://schemas.openxmlformats.org/officeDocument/2006/relationships/image" Target="../media/image-11-10.png"/><Relationship Id="rId11" Type="http://schemas.openxmlformats.org/officeDocument/2006/relationships/slideLayout" Target="../slideLayouts/slideLayout1.xml"/><Relationship Id="rId1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image" Target="../media/image-12-8.png"/><Relationship Id="rId9" Type="http://schemas.openxmlformats.org/officeDocument/2006/relationships/image" Target="../media/image-12-9.png"/><Relationship Id="rId10" Type="http://schemas.openxmlformats.org/officeDocument/2006/relationships/image" Target="../media/image-12-10.png"/><Relationship Id="rId11" Type="http://schemas.openxmlformats.org/officeDocument/2006/relationships/slideLayout" Target="../slideLayouts/slideLayout1.xml"/><Relationship Id="rId1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jpeg"/><Relationship Id="rId3" Type="http://schemas.openxmlformats.org/officeDocument/2006/relationships/image" Target="../media/image-13-3.jpe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jpeg"/><Relationship Id="rId4" Type="http://schemas.openxmlformats.org/officeDocument/2006/relationships/image" Target="../media/image-17-4.jpeg"/><Relationship Id="rId5" Type="http://schemas.openxmlformats.org/officeDocument/2006/relationships/image" Target="../media/image-17-5.jpe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image" Target="../media/image-19-9.png"/><Relationship Id="rId10" Type="http://schemas.openxmlformats.org/officeDocument/2006/relationships/image" Target="../media/image-19-10.png"/><Relationship Id="rId11" Type="http://schemas.openxmlformats.org/officeDocument/2006/relationships/slideLayout" Target="../slideLayouts/slideLayout1.xml"/><Relationship Id="rId1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jpeg"/><Relationship Id="rId2" Type="http://schemas.openxmlformats.org/officeDocument/2006/relationships/image" Target="../media/image-20-2.png"/><Relationship Id="rId3" Type="http://schemas.openxmlformats.org/officeDocument/2006/relationships/image" Target="../media/image-20-3.png"/><Relationship Id="rId4" Type="http://schemas.openxmlformats.org/officeDocument/2006/relationships/slideLayout" Target="../slideLayouts/slideLayout1.xml"/><Relationship Id="rId5"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0325" y="2610184"/>
            <a:ext cx="8100000" cy="208828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64100" y="826025"/>
            <a:ext cx="7943700" cy="702300"/>
          </a:xfrm>
          <a:prstGeom prst="rect">
            <a:avLst/>
          </a:prstGeom>
          <a:noFill/>
          <a:ln/>
        </p:spPr>
        <p:txBody>
          <a:bodyPr wrap="square" lIns="0" tIns="0" rIns="0" bIns="0" rtlCol="0" anchor="b"/>
          <a:lstStyle/>
          <a:p>
            <a:pPr algn="l" indent="0" marL="0">
              <a:lnSpc>
                <a:spcPct val="100000"/>
              </a:lnSpc>
              <a:buNone/>
            </a:pPr>
            <a:r>
              <a:rPr lang="en-US" sz="2612" b="1" dirty="0">
                <a:solidFill>
                  <a:srgbClr val="FFFFFF"/>
                </a:solidFill>
                <a:latin typeface="Arial" pitchFamily="34" charset="0"/>
                <a:ea typeface="Arial" pitchFamily="34" charset="-122"/>
                <a:cs typeface="Arial" pitchFamily="34" charset="-120"/>
              </a:rPr>
              <a:t>Урок 2. Тысяча. Счёт тысячами
</a:t>
            </a:r>
            <a:endParaRPr lang="en-US" sz="2612" dirty="0"/>
          </a:p>
        </p:txBody>
      </p:sp>
      <p:sp>
        <p:nvSpPr>
          <p:cNvPr id="6" name="Text 1"/>
          <p:cNvSpPr txBox="1"/>
          <p:nvPr/>
        </p:nvSpPr>
        <p:spPr>
          <a:xfrm>
            <a:off x="564100" y="483613"/>
            <a:ext cx="3246300" cy="192600"/>
          </a:xfrm>
          <a:prstGeom prst="rect">
            <a:avLst/>
          </a:prstGeom>
          <a:noFill/>
          <a:ln/>
        </p:spPr>
        <p:txBody>
          <a:bodyPr wrap="square" lIns="0" tIns="0" rIns="0" bIns="0" rtlCol="0" anchor="ctr"/>
          <a:lstStyle/>
          <a:p>
            <a:pPr algn="l" indent="0" marL="0">
              <a:lnSpc>
                <a:spcPct val="115000"/>
              </a:lnSpc>
              <a:buNone/>
            </a:pPr>
            <a:r>
              <a:rPr lang="en-US" sz="746" dirty="0">
                <a:solidFill>
                  <a:srgbClr val="FFFFFF"/>
                </a:solidFill>
                <a:latin typeface="Arial" pitchFamily="34" charset="0"/>
                <a:ea typeface="Arial" pitchFamily="34" charset="-122"/>
                <a:cs typeface="Arial" pitchFamily="34" charset="-120"/>
              </a:rPr>
              <a:t>
</a:t>
            </a:r>
            <a:endParaRPr lang="en-US" sz="746" dirty="0"/>
          </a:p>
        </p:txBody>
      </p:sp>
      <p:sp>
        <p:nvSpPr>
          <p:cNvPr id="7" name="Text 2"/>
          <p:cNvSpPr txBox="1"/>
          <p:nvPr/>
        </p:nvSpPr>
        <p:spPr>
          <a:xfrm>
            <a:off x="564100" y="1678125"/>
            <a:ext cx="4398600" cy="780000"/>
          </a:xfrm>
          <a:prstGeom prst="rect">
            <a:avLst/>
          </a:prstGeom>
          <a:noFill/>
          <a:ln/>
        </p:spPr>
        <p:txBody>
          <a:bodyPr wrap="square" lIns="0" tIns="0" rIns="0" bIns="0" rtlCol="0" anchor="t"/>
          <a:lstStyle/>
          <a:p>
            <a:pPr algn="l" indent="0" marL="0">
              <a:lnSpc>
                <a:spcPct val="115000"/>
              </a:lnSpc>
              <a:buNone/>
            </a:pPr>
            <a:r>
              <a:rPr lang="en-US" sz="986" dirty="0">
                <a:solidFill>
                  <a:srgbClr val="FFFFFF"/>
                </a:solidFill>
                <a:latin typeface="Arial" pitchFamily="34" charset="0"/>
                <a:ea typeface="Arial" pitchFamily="34" charset="-122"/>
                <a:cs typeface="Arial" pitchFamily="34" charset="-120"/>
              </a:rPr>
              <a:t>Учимся считать тысячами и открываем новую большую единицу счёта.
</a:t>
            </a:r>
            <a:endParaRPr lang="en-US" sz="98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49444" y="425750"/>
            <a:ext cx="3469263" cy="42750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64100" y="483625"/>
            <a:ext cx="4370700" cy="956400"/>
          </a:xfrm>
          <a:prstGeom prst="rect">
            <a:avLst/>
          </a:prstGeom>
          <a:noFill/>
          <a:ln/>
        </p:spPr>
        <p:txBody>
          <a:bodyPr wrap="square" lIns="0" tIns="0" rIns="0" bIns="0" rtlCol="0" anchor="t"/>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Почему тысяча важна
</a:t>
            </a:r>
            <a:endParaRPr lang="en-US" sz="2200" dirty="0"/>
          </a:p>
        </p:txBody>
      </p:sp>
      <p:sp>
        <p:nvSpPr>
          <p:cNvPr id="6" name="Text 1"/>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2</a:t>
            </a:r>
            <a:endParaRPr lang="en-US" sz="622" dirty="0"/>
          </a:p>
        </p:txBody>
      </p:sp>
      <p:sp>
        <p:nvSpPr>
          <p:cNvPr id="7" name="Text 2"/>
          <p:cNvSpPr txBox="1"/>
          <p:nvPr/>
        </p:nvSpPr>
        <p:spPr>
          <a:xfrm>
            <a:off x="564100" y="2034900"/>
            <a:ext cx="3150900" cy="1520400"/>
          </a:xfrm>
          <a:prstGeom prst="rect">
            <a:avLst/>
          </a:prstGeom>
          <a:noFill/>
          <a:ln/>
        </p:spPr>
        <p:txBody>
          <a:bodyPr wrap="square" lIns="0" tIns="0" rIns="0" bIns="0" rtlCol="0" anchor="ctr"/>
          <a:lstStyle/>
          <a:p>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Когда сотен уже не хватает, на помощь приходит тысяча. Это следующая ступень счёта: число 1000 идёт сразу после 999 и начинается с одной цифры и трёх нулей.
</a:t>
            </a:r>
            <a:endParaRPr lang="en-US" sz="1057"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3</a:t>
            </a:r>
            <a:endParaRPr lang="en-US" sz="622" dirty="0"/>
          </a:p>
        </p:txBody>
      </p:sp>
      <p:sp>
        <p:nvSpPr>
          <p:cNvPr id="5" name="Text 1"/>
          <p:cNvSpPr txBox="1"/>
          <p:nvPr/>
        </p:nvSpPr>
        <p:spPr>
          <a:xfrm>
            <a:off x="564099" y="1815000"/>
            <a:ext cx="2775900" cy="1513500"/>
          </a:xfrm>
          <a:prstGeom prst="rect">
            <a:avLst/>
          </a:prstGeom>
          <a:noFill/>
          <a:ln/>
        </p:spPr>
        <p:txBody>
          <a:bodyPr wrap="square" lIns="0" tIns="0" rIns="0" bIns="0" rtlCol="0" anchor="ctr"/>
          <a:lstStyle/>
          <a:p>
            <a:pPr algn="l" indent="0" marL="0">
              <a:lnSpc>
                <a:spcPct val="115000"/>
              </a:lnSpc>
              <a:buNone/>
            </a:pPr>
            <a:r>
              <a:rPr lang="en-US" sz="900" b="1" dirty="0">
                <a:solidFill>
                  <a:srgbClr val="F3F3F3"/>
                </a:solidFill>
                <a:latin typeface="Arial" pitchFamily="34" charset="0"/>
                <a:ea typeface="Arial" pitchFamily="34" charset="-122"/>
                <a:cs typeface="Arial" pitchFamily="34" charset="-120"/>
              </a:rPr>
              <a:t>Это круглое число состоит из одной единицы в разряде тысяч и трёх пустых разрядов.
</a:t>
            </a:r>
            <a:endParaRPr lang="en-US" sz="900" dirty="0"/>
          </a:p>
        </p:txBody>
      </p:sp>
      <p:sp>
        <p:nvSpPr>
          <p:cNvPr id="6" name="Text 2"/>
          <p:cNvSpPr txBox="1"/>
          <p:nvPr/>
        </p:nvSpPr>
        <p:spPr>
          <a:xfrm>
            <a:off x="564099" y="3727775"/>
            <a:ext cx="2775900" cy="179100"/>
          </a:xfrm>
          <a:prstGeom prst="rect">
            <a:avLst/>
          </a:prstGeom>
          <a:noFill/>
          <a:ln/>
        </p:spPr>
        <p:txBody>
          <a:bodyPr wrap="square" lIns="0" tIns="0" rIns="0" bIns="0" rtlCol="0" anchor="ctr"/>
          <a:lstStyle/>
          <a:p>
            <a:pPr algn="l" indent="0" marL="0">
              <a:lnSpc>
                <a:spcPct val="115000"/>
              </a:lnSpc>
              <a:buNone/>
            </a:pPr>
            <a:r>
              <a:rPr lang="en-US" sz="700" i="1" dirty="0">
                <a:solidFill>
                  <a:srgbClr val="F3F3F3"/>
                </a:solidFill>
                <a:latin typeface="Arial" pitchFamily="34" charset="0"/>
                <a:ea typeface="Arial" pitchFamily="34" charset="-122"/>
                <a:cs typeface="Arial" pitchFamily="34" charset="-120"/>
              </a:rPr>
              <a:t>Учебный материал урока
</a:t>
            </a:r>
            <a:endParaRPr lang="en-US" sz="700" dirty="0"/>
          </a:p>
        </p:txBody>
      </p:sp>
      <p:sp>
        <p:nvSpPr>
          <p:cNvPr id="7" name="Text 3"/>
          <p:cNvSpPr txBox="1"/>
          <p:nvPr/>
        </p:nvSpPr>
        <p:spPr>
          <a:xfrm>
            <a:off x="4352362" y="1269879"/>
            <a:ext cx="2866800" cy="1173900"/>
          </a:xfrm>
          <a:prstGeom prst="rect">
            <a:avLst/>
          </a:prstGeom>
          <a:noFill/>
          <a:ln/>
        </p:spPr>
        <p:txBody>
          <a:bodyPr wrap="square" lIns="0" tIns="0" rIns="0" bIns="0" rtlCol="0" anchor="b"/>
          <a:lstStyle/>
          <a:p>
            <a:pPr algn="ctr" indent="0" marL="0">
              <a:lnSpc>
                <a:spcPct val="100000"/>
              </a:lnSpc>
              <a:buNone/>
            </a:pPr>
            <a:r>
              <a:rPr lang="en-US" sz="5995" b="1" dirty="0">
                <a:solidFill>
                  <a:srgbClr val="FFFFFF"/>
                </a:solidFill>
                <a:latin typeface="Arial" pitchFamily="34" charset="0"/>
                <a:ea typeface="Arial" pitchFamily="34" charset="-122"/>
                <a:cs typeface="Arial" pitchFamily="34" charset="-120"/>
              </a:rPr>
              <a:t>1000
</a:t>
            </a:r>
            <a:endParaRPr lang="en-US" sz="5995" dirty="0"/>
          </a:p>
        </p:txBody>
      </p:sp>
      <p:sp>
        <p:nvSpPr>
          <p:cNvPr id="8" name="Text 4"/>
          <p:cNvSpPr txBox="1"/>
          <p:nvPr/>
        </p:nvSpPr>
        <p:spPr>
          <a:xfrm>
            <a:off x="4352362" y="2528853"/>
            <a:ext cx="2866800" cy="886500"/>
          </a:xfrm>
          <a:prstGeom prst="rect">
            <a:avLst/>
          </a:prstGeom>
          <a:noFill/>
          <a:ln/>
        </p:spPr>
        <p:txBody>
          <a:bodyPr wrap="square" lIns="0" tIns="0" rIns="0" bIns="0" rtlCol="0" anchor="t"/>
          <a:lstStyle/>
          <a:p>
            <a:pPr algn="ctr" indent="0" marL="0">
              <a:lnSpc>
                <a:spcPct val="100000"/>
              </a:lnSpc>
              <a:buNone/>
            </a:pPr>
            <a:r>
              <a:rPr lang="en-US" sz="1499" b="1" dirty="0">
                <a:solidFill>
                  <a:srgbClr val="FFFFFF"/>
                </a:solidFill>
                <a:latin typeface="Arial" pitchFamily="34" charset="0"/>
                <a:ea typeface="Arial" pitchFamily="34" charset="-122"/>
                <a:cs typeface="Arial" pitchFamily="34" charset="-120"/>
              </a:rPr>
              <a:t>обозначает новую ступень в счёте после сотен.
</a:t>
            </a:r>
            <a:endParaRPr lang="en-US" sz="1499"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49444" y="425750"/>
            <a:ext cx="3469263" cy="42750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64100" y="483625"/>
            <a:ext cx="4518900" cy="956400"/>
          </a:xfrm>
          <a:prstGeom prst="rect">
            <a:avLst/>
          </a:prstGeom>
          <a:noFill/>
          <a:ln/>
        </p:spPr>
        <p:txBody>
          <a:bodyPr wrap="square" lIns="0" tIns="0" rIns="0" bIns="0" rtlCol="0" anchor="t"/>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Тысяча на числовой прямой
</a:t>
            </a:r>
            <a:endParaRPr lang="en-US" sz="2200" dirty="0"/>
          </a:p>
        </p:txBody>
      </p:sp>
      <p:sp>
        <p:nvSpPr>
          <p:cNvPr id="8" name="Text 1"/>
          <p:cNvSpPr txBox="1"/>
          <p:nvPr/>
        </p:nvSpPr>
        <p:spPr>
          <a:xfrm>
            <a:off x="763850" y="2801298"/>
            <a:ext cx="3418200" cy="956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Расстояние между соседними числами одинаковое, поэтому переход к тысяче происходит без скачка. На рисунке удобно показать отметки 998, 999, 1000 и 1001.
</a:t>
            </a:r>
            <a:endParaRPr lang="en-US" sz="1000" dirty="0"/>
          </a:p>
        </p:txBody>
      </p:sp>
      <p:sp>
        <p:nvSpPr>
          <p:cNvPr id="9" name="Text 2"/>
          <p:cNvSpPr txBox="1"/>
          <p:nvPr/>
        </p:nvSpPr>
        <p:spPr>
          <a:xfrm>
            <a:off x="763850" y="1736773"/>
            <a:ext cx="3418200" cy="956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На числовой прямой тысяча стоит сразу после 999 и перед 1001. Так видно, что она начинается там, где заканчиваются все трёхзначные числа.
</a:t>
            </a:r>
            <a:endParaRPr lang="en-US" sz="1000" dirty="0"/>
          </a:p>
        </p:txBody>
      </p:sp>
      <p:sp>
        <p:nvSpPr>
          <p:cNvPr id="10" name="Text 3"/>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4</a:t>
            </a:r>
            <a:endParaRPr lang="en-US" sz="622"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5</a:t>
            </a:r>
            <a:endParaRPr lang="en-US" sz="622" dirty="0"/>
          </a:p>
        </p:txBody>
      </p:sp>
      <p:sp>
        <p:nvSpPr>
          <p:cNvPr id="5" name="Text 1"/>
          <p:cNvSpPr txBox="1"/>
          <p:nvPr/>
        </p:nvSpPr>
        <p:spPr>
          <a:xfrm>
            <a:off x="564099" y="1815000"/>
            <a:ext cx="2775900" cy="1513500"/>
          </a:xfrm>
          <a:prstGeom prst="rect">
            <a:avLst/>
          </a:prstGeom>
          <a:noFill/>
          <a:ln/>
        </p:spPr>
        <p:txBody>
          <a:bodyPr wrap="square" lIns="0" tIns="0" rIns="0" bIns="0" rtlCol="0" anchor="ctr"/>
          <a:lstStyle/>
          <a:p>
            <a:pPr algn="l" indent="0" marL="0">
              <a:lnSpc>
                <a:spcPct val="115000"/>
              </a:lnSpc>
              <a:buNone/>
            </a:pPr>
            <a:r>
              <a:rPr lang="en-US" sz="900" b="1" dirty="0">
                <a:solidFill>
                  <a:srgbClr val="F3F3F3"/>
                </a:solidFill>
                <a:latin typeface="Arial" pitchFamily="34" charset="0"/>
                <a:ea typeface="Arial" pitchFamily="34" charset="-122"/>
                <a:cs typeface="Arial" pitchFamily="34" charset="-120"/>
              </a:rPr>
              <a:t>Одна сотня — это 100, а десять таких сотен складываются в большое круглое число.
</a:t>
            </a:r>
            <a:endParaRPr lang="en-US" sz="900" dirty="0"/>
          </a:p>
        </p:txBody>
      </p:sp>
      <p:sp>
        <p:nvSpPr>
          <p:cNvPr id="6" name="Text 2"/>
          <p:cNvSpPr txBox="1"/>
          <p:nvPr/>
        </p:nvSpPr>
        <p:spPr>
          <a:xfrm>
            <a:off x="564099" y="3727775"/>
            <a:ext cx="2775900" cy="179100"/>
          </a:xfrm>
          <a:prstGeom prst="rect">
            <a:avLst/>
          </a:prstGeom>
          <a:noFill/>
          <a:ln/>
        </p:spPr>
        <p:txBody>
          <a:bodyPr wrap="square" lIns="0" tIns="0" rIns="0" bIns="0" rtlCol="0" anchor="ctr"/>
          <a:lstStyle/>
          <a:p>
            <a:pPr algn="l" indent="0" marL="0">
              <a:lnSpc>
                <a:spcPct val="115000"/>
              </a:lnSpc>
              <a:buNone/>
            </a:pPr>
            <a:r>
              <a:rPr lang="en-US" sz="700" i="1" dirty="0">
                <a:solidFill>
                  <a:srgbClr val="F3F3F3"/>
                </a:solidFill>
                <a:latin typeface="Arial" pitchFamily="34" charset="0"/>
                <a:ea typeface="Arial" pitchFamily="34" charset="-122"/>
                <a:cs typeface="Arial" pitchFamily="34" charset="-120"/>
              </a:rPr>
              <a:t>Учебный материал урока
</a:t>
            </a:r>
            <a:endParaRPr lang="en-US" sz="700" dirty="0"/>
          </a:p>
        </p:txBody>
      </p:sp>
      <p:sp>
        <p:nvSpPr>
          <p:cNvPr id="7" name="Text 3"/>
          <p:cNvSpPr txBox="1"/>
          <p:nvPr/>
        </p:nvSpPr>
        <p:spPr>
          <a:xfrm>
            <a:off x="4352362" y="1269879"/>
            <a:ext cx="2866800" cy="1173900"/>
          </a:xfrm>
          <a:prstGeom prst="rect">
            <a:avLst/>
          </a:prstGeom>
          <a:noFill/>
          <a:ln/>
        </p:spPr>
        <p:txBody>
          <a:bodyPr wrap="square" lIns="0" tIns="0" rIns="0" bIns="0" rtlCol="0" anchor="b"/>
          <a:lstStyle/>
          <a:p>
            <a:pPr algn="ctr" indent="0" marL="0">
              <a:lnSpc>
                <a:spcPct val="100000"/>
              </a:lnSpc>
              <a:buNone/>
            </a:pPr>
            <a:r>
              <a:rPr lang="en-US" sz="5995" b="1" dirty="0">
                <a:solidFill>
                  <a:srgbClr val="FFFFFF"/>
                </a:solidFill>
                <a:latin typeface="Arial" pitchFamily="34" charset="0"/>
                <a:ea typeface="Arial" pitchFamily="34" charset="-122"/>
                <a:cs typeface="Arial" pitchFamily="34" charset="-120"/>
              </a:rPr>
              <a:t>10
</a:t>
            </a:r>
            <a:endParaRPr lang="en-US" sz="5995" dirty="0"/>
          </a:p>
        </p:txBody>
      </p:sp>
      <p:sp>
        <p:nvSpPr>
          <p:cNvPr id="8" name="Text 4"/>
          <p:cNvSpPr txBox="1"/>
          <p:nvPr/>
        </p:nvSpPr>
        <p:spPr>
          <a:xfrm>
            <a:off x="4352362" y="2528853"/>
            <a:ext cx="2866800" cy="886500"/>
          </a:xfrm>
          <a:prstGeom prst="rect">
            <a:avLst/>
          </a:prstGeom>
          <a:noFill/>
          <a:ln/>
        </p:spPr>
        <p:txBody>
          <a:bodyPr wrap="square" lIns="0" tIns="0" rIns="0" bIns="0" rtlCol="0" anchor="t"/>
          <a:lstStyle/>
          <a:p>
            <a:pPr algn="ctr" indent="0" marL="0">
              <a:lnSpc>
                <a:spcPct val="100000"/>
              </a:lnSpc>
              <a:buNone/>
            </a:pPr>
            <a:r>
              <a:rPr lang="en-US" sz="1499" b="1" dirty="0">
                <a:solidFill>
                  <a:srgbClr val="FFFFFF"/>
                </a:solidFill>
                <a:latin typeface="Arial" pitchFamily="34" charset="0"/>
                <a:ea typeface="Arial" pitchFamily="34" charset="-122"/>
                <a:cs typeface="Arial" pitchFamily="34" charset="-120"/>
              </a:rPr>
              <a:t>одинаковых групп по 100 предметов дают одну тысячу.
</a:t>
            </a:r>
            <a:endParaRPr lang="en-US" sz="1499"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64100" y="483625"/>
            <a:ext cx="8015700" cy="549600"/>
          </a:xfrm>
          <a:prstGeom prst="rect">
            <a:avLst/>
          </a:prstGeom>
          <a:noFill/>
          <a:ln/>
        </p:spPr>
        <p:txBody>
          <a:bodyPr wrap="square" lIns="0" tIns="0" rIns="0" bIns="0" rtlCol="0" anchor="t"/>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100 десятков в одной тысяче
</a:t>
            </a:r>
            <a:endParaRPr lang="en-US" sz="2200" dirty="0"/>
          </a:p>
        </p:txBody>
      </p:sp>
      <p:sp>
        <p:nvSpPr>
          <p:cNvPr id="6" name="Text 1"/>
          <p:cNvSpPr txBox="1"/>
          <p:nvPr/>
        </p:nvSpPr>
        <p:spPr>
          <a:xfrm>
            <a:off x="564150" y="1339700"/>
            <a:ext cx="2597700" cy="1680000"/>
          </a:xfrm>
          <a:prstGeom prst="rect">
            <a:avLst/>
          </a:prstGeom>
          <a:noFill/>
          <a:ln/>
        </p:spPr>
        <p:txBody>
          <a:bodyPr wrap="square" lIns="0" tIns="0" rIns="0" bIns="0" rtlCol="0" anchor="ctr"/>
          <a:lstStyle/>
          <a:p>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В одной сотне содержится 10 десятков, поэтому при переходе к более крупному счёту удобно помнить связь между разрядами и не путаться в больших числах.
</a:t>
            </a:r>
            <a:endParaRPr lang="en-US" sz="1057" dirty="0"/>
          </a:p>
        </p:txBody>
      </p:sp>
      <p:sp>
        <p:nvSpPr>
          <p:cNvPr id="7" name="Text 2"/>
          <p:cNvSpPr txBox="1"/>
          <p:nvPr/>
        </p:nvSpPr>
        <p:spPr>
          <a:xfrm>
            <a:off x="3273145" y="1339700"/>
            <a:ext cx="2597700" cy="1680000"/>
          </a:xfrm>
          <a:prstGeom prst="rect">
            <a:avLst/>
          </a:prstGeom>
          <a:noFill/>
          <a:ln/>
        </p:spPr>
        <p:txBody>
          <a:bodyPr wrap="square" lIns="0" tIns="0" rIns="0" bIns="0" rtlCol="0" anchor="ctr"/>
          <a:lstStyle/>
          <a:p>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Если в тысяче 10 сотен, то это значит, что в ней уже 100 десятков. Так десятки постепенно превращаются в сотни, а сотни — в тысячу.
</a:t>
            </a:r>
            <a:endParaRPr lang="en-US" sz="1057" dirty="0"/>
          </a:p>
        </p:txBody>
      </p:sp>
      <p:sp>
        <p:nvSpPr>
          <p:cNvPr id="8" name="Text 3"/>
          <p:cNvSpPr txBox="1"/>
          <p:nvPr/>
        </p:nvSpPr>
        <p:spPr>
          <a:xfrm>
            <a:off x="5982141" y="1339700"/>
            <a:ext cx="2597700" cy="1680000"/>
          </a:xfrm>
          <a:prstGeom prst="rect">
            <a:avLst/>
          </a:prstGeom>
          <a:noFill/>
          <a:ln/>
        </p:spPr>
        <p:txBody>
          <a:bodyPr wrap="square" lIns="0" tIns="0" rIns="0" bIns="0" rtlCol="0" anchor="ctr"/>
          <a:lstStyle/>
          <a:p>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Это правило помогает быстро проверять запись числа и понимать, сколько маленьких групп спрятано внутри одной большой.
</a:t>
            </a:r>
            <a:endParaRPr lang="en-US" sz="1057" dirty="0"/>
          </a:p>
        </p:txBody>
      </p:sp>
      <p:sp>
        <p:nvSpPr>
          <p:cNvPr id="9" name="Text 4"/>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6</a:t>
            </a:r>
            <a:endParaRPr lang="en-US" sz="622"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66538" y="1368075"/>
            <a:ext cx="8010924" cy="3291900"/>
          </a:xfrm>
          <a:prstGeom prst="rect">
            <a:avLst/>
          </a:prstGeom>
        </p:spPr>
      </p:pic>
      <p:sp>
        <p:nvSpPr>
          <p:cNvPr id="5" name="Text 0"/>
          <p:cNvSpPr txBox="1"/>
          <p:nvPr/>
        </p:nvSpPr>
        <p:spPr>
          <a:xfrm>
            <a:off x="564100" y="483625"/>
            <a:ext cx="8015700" cy="4494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Счёт тысячами по порядку
</a:t>
            </a:r>
            <a:endParaRPr lang="en-US" sz="2000" dirty="0"/>
          </a:p>
        </p:txBody>
      </p:sp>
      <p:sp>
        <p:nvSpPr>
          <p:cNvPr id="6" name="Text 1"/>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7</a:t>
            </a:r>
            <a:endParaRPr lang="en-US" sz="622" dirty="0"/>
          </a:p>
        </p:txBody>
      </p:sp>
      <p:sp>
        <p:nvSpPr>
          <p:cNvPr id="7" name="Text 2"/>
          <p:cNvSpPr txBox="1"/>
          <p:nvPr/>
        </p:nvSpPr>
        <p:spPr>
          <a:xfrm>
            <a:off x="564100" y="972175"/>
            <a:ext cx="8015700" cy="2709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Последовательность показывает, как к числу 1000 каждый раз прибавляется ещё одна тысяча.
</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64100" y="483625"/>
            <a:ext cx="4658700" cy="956400"/>
          </a:xfrm>
          <a:prstGeom prst="rect">
            <a:avLst/>
          </a:prstGeom>
          <a:noFill/>
          <a:ln/>
        </p:spPr>
        <p:txBody>
          <a:bodyPr wrap="square" lIns="0" tIns="0" rIns="0" bIns="0" rtlCol="0" anchor="t"/>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Как сравнивать числа с тысячей
</a:t>
            </a:r>
            <a:endParaRPr lang="en-US" sz="2200" dirty="0"/>
          </a:p>
        </p:txBody>
      </p:sp>
      <p:sp>
        <p:nvSpPr>
          <p:cNvPr id="6" name="Text 1"/>
          <p:cNvSpPr txBox="1"/>
          <p:nvPr/>
        </p:nvSpPr>
        <p:spPr>
          <a:xfrm>
            <a:off x="564100" y="1603075"/>
            <a:ext cx="4060800" cy="798600"/>
          </a:xfrm>
          <a:prstGeom prst="rect">
            <a:avLst/>
          </a:prstGeom>
          <a:noFill/>
          <a:ln/>
        </p:spPr>
        <p:txBody>
          <a:bodyPr wrap="square" lIns="0" tIns="0" rIns="0" bIns="0" rtlCol="0" anchor="ctr"/>
          <a:lstStyle/>
          <a:p>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Сравнивая числа, сначала смотрят на количество тысяч. Если тысяч больше, то и число больше — даже если остальные цифры очень похожи.
</a:t>
            </a:r>
            <a:endParaRPr lang="en-US" sz="1057" dirty="0"/>
          </a:p>
        </p:txBody>
      </p:sp>
      <p:sp>
        <p:nvSpPr>
          <p:cNvPr id="7" name="Text 2"/>
          <p:cNvSpPr txBox="1"/>
          <p:nvPr/>
        </p:nvSpPr>
        <p:spPr>
          <a:xfrm>
            <a:off x="564100" y="2488425"/>
            <a:ext cx="4060800" cy="798600"/>
          </a:xfrm>
          <a:prstGeom prst="rect">
            <a:avLst/>
          </a:prstGeom>
          <a:noFill/>
          <a:ln/>
        </p:spPr>
        <p:txBody>
          <a:bodyPr wrap="square" lIns="0" tIns="0" rIns="0" bIns="0" rtlCol="0" anchor="ctr"/>
          <a:lstStyle/>
          <a:p>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Число 1000 больше 999 на один шаг, а 2000 уже в два раза больше 1000. По числу тысяч легко увидеть, кто старше в мире чисел.
</a:t>
            </a:r>
            <a:endParaRPr lang="en-US" sz="1057" dirty="0"/>
          </a:p>
        </p:txBody>
      </p:sp>
      <p:sp>
        <p:nvSpPr>
          <p:cNvPr id="8" name="Text 3"/>
          <p:cNvSpPr txBox="1"/>
          <p:nvPr/>
        </p:nvSpPr>
        <p:spPr>
          <a:xfrm>
            <a:off x="564100" y="3378388"/>
            <a:ext cx="4060800" cy="798600"/>
          </a:xfrm>
          <a:prstGeom prst="rect">
            <a:avLst/>
          </a:prstGeom>
          <a:noFill/>
          <a:ln/>
        </p:spPr>
        <p:txBody>
          <a:bodyPr wrap="square" lIns="0" tIns="0" rIns="0" bIns="0" rtlCol="0" anchor="ctr"/>
          <a:lstStyle/>
          <a:p>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У 5000 пять тысяч, а у 1000 только одна. Чем больше тысяч, тем больше число — правило простое, как школьный звонок.
</a:t>
            </a:r>
            <a:endParaRPr lang="en-US" sz="1057" dirty="0"/>
          </a:p>
        </p:txBody>
      </p:sp>
      <p:sp>
        <p:nvSpPr>
          <p:cNvPr id="9" name="Text 4"/>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8</a:t>
            </a:r>
            <a:endParaRPr lang="en-US" sz="622"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258955" y="2612172"/>
            <a:ext cx="2623298" cy="2082755"/>
          </a:xfrm>
          <a:prstGeom prst="rect">
            <a:avLst/>
          </a:prstGeom>
        </p:spPr>
      </p:pic>
      <p:pic>
        <p:nvPicPr>
          <p:cNvPr id="5" name="Image 3" descr="preencoded.png">    </p:cNvPr>
          <p:cNvPicPr>
            <a:picLocks noChangeAspect="1"/>
          </p:cNvPicPr>
          <p:nvPr/>
        </p:nvPicPr>
        <p:blipFill>
          <a:blip r:embed="rId4"/>
          <a:stretch>
            <a:fillRect/>
          </a:stretch>
        </p:blipFill>
        <p:spPr>
          <a:xfrm>
            <a:off x="564119" y="2612172"/>
            <a:ext cx="2623298" cy="2082755"/>
          </a:xfrm>
          <a:prstGeom prst="rect">
            <a:avLst/>
          </a:prstGeom>
        </p:spPr>
      </p:pic>
      <p:pic>
        <p:nvPicPr>
          <p:cNvPr id="6" name="Image 4" descr="preencoded.png">    </p:cNvPr>
          <p:cNvPicPr>
            <a:picLocks noChangeAspect="1"/>
          </p:cNvPicPr>
          <p:nvPr/>
        </p:nvPicPr>
        <p:blipFill>
          <a:blip r:embed="rId5"/>
          <a:stretch>
            <a:fillRect/>
          </a:stretch>
        </p:blipFill>
        <p:spPr>
          <a:xfrm>
            <a:off x="5953780" y="2612172"/>
            <a:ext cx="2623298" cy="2082755"/>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4100" y="483625"/>
            <a:ext cx="8015700" cy="4953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Тысяча в жизни школьника
</a:t>
            </a:r>
            <a:endParaRPr lang="en-US" sz="2000" dirty="0"/>
          </a:p>
        </p:txBody>
      </p:sp>
      <p:sp>
        <p:nvSpPr>
          <p:cNvPr id="9" name="Text 1"/>
          <p:cNvSpPr txBox="1"/>
          <p:nvPr/>
        </p:nvSpPr>
        <p:spPr>
          <a:xfrm>
            <a:off x="3292054" y="1203550"/>
            <a:ext cx="2557094" cy="1330200"/>
          </a:xfrm>
          <a:prstGeom prst="rect">
            <a:avLst/>
          </a:prstGeom>
          <a:noFill/>
          <a:ln/>
        </p:spPr>
        <p:txBody>
          <a:bodyPr wrap="square" lIns="0" tIns="0" rIns="0" bIns="0" rtlCol="0" anchor="b"/>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Копилка и большие суммы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Тысяча рублей — это уже заметная сумма, и её можно собрать разными способами. Например, из нескольких купюр или монет. Такой пример помогает понять, что одно большое число складывается из разных частей.
</a:t>
            </a:r>
            <a:endParaRPr lang="en-US" sz="900" dirty="0"/>
          </a:p>
        </p:txBody>
      </p:sp>
      <p:sp>
        <p:nvSpPr>
          <p:cNvPr id="10" name="Text 2"/>
          <p:cNvSpPr txBox="1"/>
          <p:nvPr/>
        </p:nvSpPr>
        <p:spPr>
          <a:xfrm>
            <a:off x="586200" y="1203550"/>
            <a:ext cx="2557094" cy="1330200"/>
          </a:xfrm>
          <a:prstGeom prst="rect">
            <a:avLst/>
          </a:prstGeom>
          <a:noFill/>
          <a:ln/>
        </p:spPr>
        <p:txBody>
          <a:bodyPr wrap="square" lIns="0" tIns="0" rIns="0" bIns="0" rtlCol="0" anchor="b"/>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Книга, которую не унести одной рукой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 толстой книге может быть очень много страниц, и тогда удобно говорить о тысячах. Так легче представить объём чтения и не пугаться большого числа листов. Стопка страниц сразу выглядит внушительно, почти как башня из бумаги.
</a:t>
            </a:r>
            <a:endParaRPr lang="en-US" sz="900" dirty="0"/>
          </a:p>
        </p:txBody>
      </p:sp>
      <p:sp>
        <p:nvSpPr>
          <p:cNvPr id="11" name="Text 3"/>
          <p:cNvSpPr txBox="1"/>
          <p:nvPr/>
        </p:nvSpPr>
        <p:spPr>
          <a:xfrm>
            <a:off x="5986880" y="1203550"/>
            <a:ext cx="2557094" cy="1330200"/>
          </a:xfrm>
          <a:prstGeom prst="rect">
            <a:avLst/>
          </a:prstGeom>
          <a:noFill/>
          <a:ln/>
        </p:spPr>
        <p:txBody>
          <a:bodyPr wrap="square" lIns="0" tIns="0" rIns="0" bIns="0" rtlCol="0" anchor="b"/>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Шаги, детали и мелочи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Тысяча шагов на прогулке — хороший ориентир для длинного маршрута. А в коробке с деталями или бусинами могут лежать сразу тысячи маленьких предметов. Тогда счёт по одному уже не помогает, и на выручку приходит счёт большими группами.
</a:t>
            </a:r>
            <a:endParaRPr lang="en-US" sz="900" dirty="0"/>
          </a:p>
        </p:txBody>
      </p:sp>
      <p:sp>
        <p:nvSpPr>
          <p:cNvPr id="12" name="Text 4"/>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9</a:t>
            </a:r>
            <a:endParaRPr lang="en-US" sz="622"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64100" y="483625"/>
            <a:ext cx="8015700" cy="655200"/>
          </a:xfrm>
          <a:prstGeom prst="rect">
            <a:avLst/>
          </a:prstGeom>
          <a:noFill/>
          <a:ln/>
        </p:spPr>
        <p:txBody>
          <a:bodyPr wrap="square" lIns="0" tIns="0" rIns="0" bIns="0" rtlCol="0" anchor="t"/>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Как читать и писать числа до 10 000
</a:t>
            </a:r>
            <a:endParaRPr lang="en-US" sz="2200" dirty="0"/>
          </a:p>
        </p:txBody>
      </p:sp>
      <p:sp>
        <p:nvSpPr>
          <p:cNvPr id="7" name="Text 1"/>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10</a:t>
            </a:r>
            <a:endParaRPr lang="en-US" sz="622" dirty="0"/>
          </a:p>
        </p:txBody>
      </p:sp>
      <p:sp>
        <p:nvSpPr>
          <p:cNvPr id="8" name="Text 2"/>
          <p:cNvSpPr txBox="1"/>
          <p:nvPr/>
        </p:nvSpPr>
        <p:spPr>
          <a:xfrm>
            <a:off x="564100" y="3220600"/>
            <a:ext cx="4141200" cy="956400"/>
          </a:xfrm>
          <a:prstGeom prst="rect">
            <a:avLst/>
          </a:prstGeom>
          <a:noFill/>
          <a:ln/>
        </p:spPr>
        <p:txBody>
          <a:bodyPr wrap="square" lIns="0" tIns="0" rIns="0" bIns="0" rtlCol="0" anchor="ctr"/>
          <a:lstStyle/>
          <a:p>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Этот способ помогает быстрее читать числа и реже ошибаться. Пробел делает запись аккуратной, а число — понятным с первого взгляда.
</a:t>
            </a:r>
            <a:endParaRPr lang="en-US" sz="1057" dirty="0"/>
          </a:p>
        </p:txBody>
      </p:sp>
      <p:sp>
        <p:nvSpPr>
          <p:cNvPr id="9" name="Text 3"/>
          <p:cNvSpPr txBox="1"/>
          <p:nvPr/>
        </p:nvSpPr>
        <p:spPr>
          <a:xfrm>
            <a:off x="564150" y="1339700"/>
            <a:ext cx="2597700" cy="1680000"/>
          </a:xfrm>
          <a:prstGeom prst="rect">
            <a:avLst/>
          </a:prstGeom>
          <a:noFill/>
          <a:ln/>
        </p:spPr>
        <p:txBody>
          <a:bodyPr wrap="square" lIns="0" tIns="0" rIns="0" bIns="0" rtlCol="0" anchor="ctr"/>
          <a:lstStyle/>
          <a:p>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Числа от 1000 до 9999 состоят из тысяч, сотен, десятков и единиц. Чтобы читать их легче, нужно видеть каждый разряд по отдельности, как этажи в одном доме.
</a:t>
            </a:r>
            <a:endParaRPr lang="en-US" sz="1057" dirty="0"/>
          </a:p>
        </p:txBody>
      </p:sp>
      <p:sp>
        <p:nvSpPr>
          <p:cNvPr id="10" name="Text 4"/>
          <p:cNvSpPr txBox="1"/>
          <p:nvPr/>
        </p:nvSpPr>
        <p:spPr>
          <a:xfrm>
            <a:off x="3273145" y="1339700"/>
            <a:ext cx="2597700" cy="1680000"/>
          </a:xfrm>
          <a:prstGeom prst="rect">
            <a:avLst/>
          </a:prstGeom>
          <a:noFill/>
          <a:ln/>
        </p:spPr>
        <p:txBody>
          <a:bodyPr wrap="square" lIns="0" tIns="0" rIns="0" bIns="0" rtlCol="0" anchor="ctr"/>
          <a:lstStyle/>
          <a:p>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В записи больших чисел между тысячами и остальными цифрами ставят пробел: 1 000, 2 500, 9 999. Так глаза не спотыкаются о длинную цепочку цифр.
</a:t>
            </a:r>
            <a:endParaRPr lang="en-US" sz="1057"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66877" y="1353524"/>
            <a:ext cx="206550" cy="2754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639652" y="2208107"/>
            <a:ext cx="261000" cy="2320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49665" y="3019267"/>
            <a:ext cx="240975" cy="2754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39652" y="3859342"/>
            <a:ext cx="261000" cy="2610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sp>
        <p:nvSpPr>
          <p:cNvPr id="12" name="Text 0"/>
          <p:cNvSpPr txBox="1"/>
          <p:nvPr/>
        </p:nvSpPr>
        <p:spPr>
          <a:xfrm>
            <a:off x="564100" y="483625"/>
            <a:ext cx="8015700" cy="669600"/>
          </a:xfrm>
          <a:prstGeom prst="rect">
            <a:avLst/>
          </a:prstGeom>
          <a:noFill/>
          <a:ln/>
        </p:spPr>
        <p:txBody>
          <a:bodyPr wrap="square" lIns="0" tIns="0" rIns="0" bIns="0" rtlCol="0" anchor="t"/>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Разложение числа по разрядам
</a:t>
            </a:r>
            <a:endParaRPr lang="en-US" sz="2200" dirty="0"/>
          </a:p>
        </p:txBody>
      </p:sp>
      <p:sp>
        <p:nvSpPr>
          <p:cNvPr id="13" name="Text 1"/>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11</a:t>
            </a:r>
            <a:endParaRPr lang="en-US" sz="622" dirty="0"/>
          </a:p>
        </p:txBody>
      </p:sp>
      <p:sp>
        <p:nvSpPr>
          <p:cNvPr id="14" name="Text 2"/>
          <p:cNvSpPr txBox="1"/>
          <p:nvPr/>
        </p:nvSpPr>
        <p:spPr>
          <a:xfrm>
            <a:off x="1110909" y="1285179"/>
            <a:ext cx="3101100" cy="768600"/>
          </a:xfrm>
          <a:prstGeom prst="rect">
            <a:avLst/>
          </a:prstGeom>
          <a:noFill/>
          <a:ln/>
        </p:spPr>
        <p:txBody>
          <a:bodyPr wrap="square" lIns="0" tIns="0" rIns="0" bIns="0" rtlCol="0" anchor="t"/>
          <a:lstStyle/>
          <a:p>
            <a:pPr algn="l" indent="0" marL="0">
              <a:lnSpc>
                <a:spcPct val="115000"/>
              </a:lnSpc>
              <a:buNone/>
            </a:pPr>
            <a:r>
              <a:rPr lang="en-US" sz="738" b="1" dirty="0">
                <a:solidFill>
                  <a:srgbClr val="FFFFFF"/>
                </a:solidFill>
                <a:latin typeface="Arial" pitchFamily="34" charset="0"/>
                <a:ea typeface="Arial" pitchFamily="34" charset="-122"/>
                <a:cs typeface="Arial" pitchFamily="34" charset="-120"/>
              </a:rPr>
              <a:t>Тысячи
</a:t>
            </a:r>
            <a:pPr algn="l" indent="0" marL="0">
              <a:lnSpc>
                <a:spcPct val="115000"/>
              </a:lnSpc>
              <a:buNone/>
            </a:pPr>
            <a:r>
              <a:rPr lang="en-US" sz="46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38" dirty="0">
                <a:solidFill>
                  <a:srgbClr val="FFFFFF"/>
                </a:solidFill>
                <a:latin typeface="Arial" pitchFamily="34" charset="0"/>
                <a:ea typeface="Arial" pitchFamily="34" charset="-122"/>
                <a:cs typeface="Arial" pitchFamily="34" charset="-120"/>
              </a:rPr>
              <a:t>В числе 3478 цифра 3 показывает три тысячи. Это старший разряд, он сразу говорит, что число большое. У 1000 в этом месте стоит только 1, поэтому оно обозначает одну тысячу.
</a:t>
            </a:r>
            <a:endParaRPr lang="en-US" sz="738" dirty="0"/>
          </a:p>
        </p:txBody>
      </p:sp>
      <p:sp>
        <p:nvSpPr>
          <p:cNvPr id="15" name="Text 3"/>
          <p:cNvSpPr txBox="1"/>
          <p:nvPr/>
        </p:nvSpPr>
        <p:spPr>
          <a:xfrm>
            <a:off x="1110909" y="2118051"/>
            <a:ext cx="3100800" cy="768600"/>
          </a:xfrm>
          <a:prstGeom prst="rect">
            <a:avLst/>
          </a:prstGeom>
          <a:noFill/>
          <a:ln/>
        </p:spPr>
        <p:txBody>
          <a:bodyPr wrap="square" lIns="0" tIns="0" rIns="0" bIns="0" rtlCol="0" anchor="t"/>
          <a:lstStyle/>
          <a:p>
            <a:pPr algn="l" indent="0" marL="0">
              <a:lnSpc>
                <a:spcPct val="115000"/>
              </a:lnSpc>
              <a:buNone/>
            </a:pPr>
            <a:r>
              <a:rPr lang="en-US" sz="738" b="1" dirty="0">
                <a:solidFill>
                  <a:srgbClr val="FFFFFF"/>
                </a:solidFill>
                <a:latin typeface="Arial" pitchFamily="34" charset="0"/>
                <a:ea typeface="Arial" pitchFamily="34" charset="-122"/>
                <a:cs typeface="Arial" pitchFamily="34" charset="-120"/>
              </a:rPr>
              <a:t>Сотни
</a:t>
            </a:r>
            <a:pPr algn="l" indent="0" marL="0">
              <a:lnSpc>
                <a:spcPct val="115000"/>
              </a:lnSpc>
              <a:buNone/>
            </a:pPr>
            <a:r>
              <a:rPr lang="en-US" sz="46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38" dirty="0">
                <a:solidFill>
                  <a:srgbClr val="FFFFFF"/>
                </a:solidFill>
                <a:latin typeface="Arial" pitchFamily="34" charset="0"/>
                <a:ea typeface="Arial" pitchFamily="34" charset="-122"/>
                <a:cs typeface="Arial" pitchFamily="34" charset="-120"/>
              </a:rPr>
              <a:t>Цифра 4 в числе 3478 означает четыре сотни. Если разложить число на части, сразу видно, сколько в нём сотен, а сколько других разрядов. Так проверять запись намного проще.
</a:t>
            </a:r>
            <a:endParaRPr lang="en-US" sz="738" dirty="0"/>
          </a:p>
        </p:txBody>
      </p:sp>
      <p:sp>
        <p:nvSpPr>
          <p:cNvPr id="16" name="Text 4"/>
          <p:cNvSpPr txBox="1"/>
          <p:nvPr/>
        </p:nvSpPr>
        <p:spPr>
          <a:xfrm>
            <a:off x="1110909" y="2950922"/>
            <a:ext cx="3100800" cy="768600"/>
          </a:xfrm>
          <a:prstGeom prst="rect">
            <a:avLst/>
          </a:prstGeom>
          <a:noFill/>
          <a:ln/>
        </p:spPr>
        <p:txBody>
          <a:bodyPr wrap="square" lIns="0" tIns="0" rIns="0" bIns="0" rtlCol="0" anchor="t"/>
          <a:lstStyle/>
          <a:p>
            <a:pPr algn="l" indent="0" marL="0">
              <a:lnSpc>
                <a:spcPct val="115000"/>
              </a:lnSpc>
              <a:buNone/>
            </a:pPr>
            <a:r>
              <a:rPr lang="en-US" sz="738" b="1" dirty="0">
                <a:solidFill>
                  <a:srgbClr val="FFFFFF"/>
                </a:solidFill>
                <a:latin typeface="Arial" pitchFamily="34" charset="0"/>
                <a:ea typeface="Arial" pitchFamily="34" charset="-122"/>
                <a:cs typeface="Arial" pitchFamily="34" charset="-120"/>
              </a:rPr>
              <a:t>Десятки
</a:t>
            </a:r>
            <a:pPr algn="l" indent="0" marL="0">
              <a:lnSpc>
                <a:spcPct val="115000"/>
              </a:lnSpc>
              <a:buNone/>
            </a:pPr>
            <a:r>
              <a:rPr lang="en-US" sz="46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38" dirty="0">
                <a:solidFill>
                  <a:srgbClr val="FFFFFF"/>
                </a:solidFill>
                <a:latin typeface="Arial" pitchFamily="34" charset="0"/>
                <a:ea typeface="Arial" pitchFamily="34" charset="-122"/>
                <a:cs typeface="Arial" pitchFamily="34" charset="-120"/>
              </a:rPr>
              <a:t>Цифра 7 показывает семь десятков. Разряд десятков помогает понять, как число устроено внутри, и не перепутать его с похожими числами. Это полезно при сравнении и чтении больших записей.
</a:t>
            </a:r>
            <a:endParaRPr lang="en-US" sz="738" dirty="0"/>
          </a:p>
        </p:txBody>
      </p:sp>
      <p:sp>
        <p:nvSpPr>
          <p:cNvPr id="17" name="Text 5"/>
          <p:cNvSpPr txBox="1"/>
          <p:nvPr/>
        </p:nvSpPr>
        <p:spPr>
          <a:xfrm>
            <a:off x="1110909" y="3783797"/>
            <a:ext cx="3100800" cy="768600"/>
          </a:xfrm>
          <a:prstGeom prst="rect">
            <a:avLst/>
          </a:prstGeom>
          <a:noFill/>
          <a:ln/>
        </p:spPr>
        <p:txBody>
          <a:bodyPr wrap="square" lIns="0" tIns="0" rIns="0" bIns="0" rtlCol="0" anchor="t"/>
          <a:lstStyle/>
          <a:p>
            <a:pPr algn="l" indent="0" marL="0">
              <a:lnSpc>
                <a:spcPct val="115000"/>
              </a:lnSpc>
              <a:buNone/>
            </a:pPr>
            <a:r>
              <a:rPr lang="en-US" sz="738" b="1" dirty="0">
                <a:solidFill>
                  <a:srgbClr val="FFFFFF"/>
                </a:solidFill>
                <a:latin typeface="Arial" pitchFamily="34" charset="0"/>
                <a:ea typeface="Arial" pitchFamily="34" charset="-122"/>
                <a:cs typeface="Arial" pitchFamily="34" charset="-120"/>
              </a:rPr>
              <a:t>Единицы
</a:t>
            </a:r>
            <a:pPr algn="l" indent="0" marL="0">
              <a:lnSpc>
                <a:spcPct val="115000"/>
              </a:lnSpc>
              <a:buNone/>
            </a:pPr>
            <a:r>
              <a:rPr lang="en-US" sz="46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38" dirty="0">
                <a:solidFill>
                  <a:srgbClr val="FFFFFF"/>
                </a:solidFill>
                <a:latin typeface="Arial" pitchFamily="34" charset="0"/>
                <a:ea typeface="Arial" pitchFamily="34" charset="-122"/>
                <a:cs typeface="Arial" pitchFamily="34" charset="-120"/>
              </a:rPr>
              <a:t>Цифра 8 обозначает восемь единиц. Когда число раскладывают по разрядам, видно каждую часть отдельно. Такой способ помогает быстро проверить, правильно ли записано число и не пропущен ли разряд.
</a:t>
            </a:r>
            <a:endParaRPr lang="en-US" sz="738"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34867" y="1361586"/>
            <a:ext cx="244200" cy="21706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2980199" y="1341119"/>
            <a:ext cx="225750" cy="2580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644095" y="3098354"/>
            <a:ext cx="225750" cy="2580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2970974" y="3129671"/>
            <a:ext cx="244200" cy="195360"/>
          </a:xfrm>
          <a:prstGeom prst="rect">
            <a:avLst/>
          </a:prstGeom>
        </p:spPr>
      </p:pic>
      <p:sp>
        <p:nvSpPr>
          <p:cNvPr id="12" name="Text 0"/>
          <p:cNvSpPr txBox="1"/>
          <p:nvPr/>
        </p:nvSpPr>
        <p:spPr>
          <a:xfrm>
            <a:off x="564100" y="483625"/>
            <a:ext cx="8015700" cy="669600"/>
          </a:xfrm>
          <a:prstGeom prst="rect">
            <a:avLst/>
          </a:prstGeom>
          <a:noFill/>
          <a:ln/>
        </p:spPr>
        <p:txBody>
          <a:bodyPr wrap="square" lIns="0" tIns="0" rIns="0" bIns="0" rtlCol="0" anchor="t"/>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Счёт предметов большими группами
</a:t>
            </a:r>
            <a:endParaRPr lang="en-US" sz="2200" dirty="0"/>
          </a:p>
        </p:txBody>
      </p:sp>
      <p:sp>
        <p:nvSpPr>
          <p:cNvPr id="13" name="Text 1"/>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12</a:t>
            </a:r>
            <a:endParaRPr lang="en-US" sz="622" dirty="0"/>
          </a:p>
        </p:txBody>
      </p:sp>
      <p:sp>
        <p:nvSpPr>
          <p:cNvPr id="14" name="Text 2"/>
          <p:cNvSpPr txBox="1"/>
          <p:nvPr/>
        </p:nvSpPr>
        <p:spPr>
          <a:xfrm>
            <a:off x="564103" y="1795075"/>
            <a:ext cx="1879500" cy="1107300"/>
          </a:xfrm>
          <a:prstGeom prst="rect">
            <a:avLst/>
          </a:prstGeom>
          <a:noFill/>
          <a:ln/>
        </p:spPr>
        <p:txBody>
          <a:bodyPr wrap="square" lIns="0" tIns="0" rIns="0" bIns="0" rtlCol="0" anchor="t"/>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Считаем пачками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Если предметов очень много, удобнее объединять их в большие группы. Например, можно считать не по одному листу, а пачками по тысяче. Так работа идёт быстрее и без лишней путаницы.
</a:t>
            </a:r>
            <a:endParaRPr lang="en-US" sz="800" dirty="0"/>
          </a:p>
        </p:txBody>
      </p:sp>
      <p:sp>
        <p:nvSpPr>
          <p:cNvPr id="15" name="Text 3"/>
          <p:cNvSpPr txBox="1"/>
          <p:nvPr/>
        </p:nvSpPr>
        <p:spPr>
          <a:xfrm>
            <a:off x="2900196" y="1795113"/>
            <a:ext cx="1879500" cy="1107300"/>
          </a:xfrm>
          <a:prstGeom prst="rect">
            <a:avLst/>
          </a:prstGeom>
          <a:noFill/>
          <a:ln/>
        </p:spPr>
        <p:txBody>
          <a:bodyPr wrap="square" lIns="0" tIns="0" rIns="0" bIns="0" rtlCol="0" anchor="t"/>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Экономим время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Групповой счёт помогает не тратить силы на долгий подсчёт каждого предмета. Когда всё разложено по одинаковым наборам, результат находится быстрее, а утомляться приходится меньше.
</a:t>
            </a:r>
            <a:endParaRPr lang="en-US" sz="800" dirty="0"/>
          </a:p>
        </p:txBody>
      </p:sp>
      <p:sp>
        <p:nvSpPr>
          <p:cNvPr id="16" name="Text 4"/>
          <p:cNvSpPr txBox="1"/>
          <p:nvPr/>
        </p:nvSpPr>
        <p:spPr>
          <a:xfrm>
            <a:off x="564100" y="3552348"/>
            <a:ext cx="1879500" cy="1107600"/>
          </a:xfrm>
          <a:prstGeom prst="rect">
            <a:avLst/>
          </a:prstGeom>
          <a:noFill/>
          <a:ln/>
        </p:spPr>
        <p:txBody>
          <a:bodyPr wrap="square" lIns="0" tIns="0" rIns="0" bIns="0" rtlCol="0" anchor="t"/>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Меньше ошибок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Большие группы удобны ещё и тем, что легче не сбиться со счёта. Чёткие наборы по 1000, 100 или 10 позволяют проверять результат и замечать пропущенные предметы.
</a:t>
            </a:r>
            <a:endParaRPr lang="en-US" sz="800" dirty="0"/>
          </a:p>
        </p:txBody>
      </p:sp>
      <p:sp>
        <p:nvSpPr>
          <p:cNvPr id="17" name="Text 5"/>
          <p:cNvSpPr txBox="1"/>
          <p:nvPr/>
        </p:nvSpPr>
        <p:spPr>
          <a:xfrm>
            <a:off x="2900196" y="3552335"/>
            <a:ext cx="1879500" cy="1107300"/>
          </a:xfrm>
          <a:prstGeom prst="rect">
            <a:avLst/>
          </a:prstGeom>
          <a:noFill/>
          <a:ln/>
        </p:spPr>
        <p:txBody>
          <a:bodyPr wrap="square" lIns="0" tIns="0" rIns="0" bIns="0" rtlCol="0" anchor="t"/>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Подходит для разных предметов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Так можно считать книги, зёрна, детали, тетради и другие большие наборы. Неважно, что именно лежит перед нами: если предметов много, группировка делает счёт понятным и аккуратным.
</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77500" y="1220741"/>
            <a:ext cx="4002600" cy="1719867"/>
          </a:xfrm>
          <a:prstGeom prst="rect">
            <a:avLst/>
          </a:prstGeom>
        </p:spPr>
      </p:pic>
      <p:pic>
        <p:nvPicPr>
          <p:cNvPr id="4" name="Image 2" descr="preencoded.png">    </p:cNvPr>
          <p:cNvPicPr>
            <a:picLocks noChangeAspect="1"/>
          </p:cNvPicPr>
          <p:nvPr/>
        </p:nvPicPr>
        <p:blipFill>
          <a:blip r:embed="rId3"/>
          <a:stretch>
            <a:fillRect/>
          </a:stretch>
        </p:blipFill>
        <p:spPr>
          <a:xfrm>
            <a:off x="4577500" y="2979216"/>
            <a:ext cx="4002600" cy="171986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64100" y="483625"/>
            <a:ext cx="8015700" cy="4953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Как собрать тысячу из разных купюр
</a:t>
            </a:r>
            <a:endParaRPr lang="en-US" sz="2000" dirty="0"/>
          </a:p>
        </p:txBody>
      </p:sp>
      <p:sp>
        <p:nvSpPr>
          <p:cNvPr id="8" name="Text 1"/>
          <p:cNvSpPr txBox="1"/>
          <p:nvPr/>
        </p:nvSpPr>
        <p:spPr>
          <a:xfrm>
            <a:off x="564100" y="1514575"/>
            <a:ext cx="3149400" cy="1132200"/>
          </a:xfrm>
          <a:prstGeom prst="rect">
            <a:avLst/>
          </a:prstGeom>
          <a:noFill/>
          <a:ln/>
        </p:spPr>
        <p:txBody>
          <a:bodyPr wrap="square" lIns="0" tIns="0" rIns="0" bIns="0" rtlCol="0" anchor="ctr"/>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Десять купюр по 100 рублей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Представим аккуратную стопку из десяти одинаковых купюр по 100 рублей. Вместе они дают 1000 рублей. Такой пример помогает увидеть, что большое число можно собрать из многих одинаковых частей, как конструктор из ровных кирпичиков.
</a:t>
            </a:r>
            <a:endParaRPr lang="en-US" sz="1000" dirty="0"/>
          </a:p>
        </p:txBody>
      </p:sp>
      <p:sp>
        <p:nvSpPr>
          <p:cNvPr id="9" name="Text 2"/>
          <p:cNvSpPr txBox="1"/>
          <p:nvPr/>
        </p:nvSpPr>
        <p:spPr>
          <a:xfrm>
            <a:off x="564100" y="3273050"/>
            <a:ext cx="3149400" cy="1132200"/>
          </a:xfrm>
          <a:prstGeom prst="rect">
            <a:avLst/>
          </a:prstGeom>
          <a:noFill/>
          <a:ln/>
        </p:spPr>
        <p:txBody>
          <a:bodyPr wrap="square" lIns="0" tIns="0" rIns="0" bIns="0" rtlCol="0" anchor="ctr"/>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Две крупные купюры — тот же результат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Тысячу рублей можно получить и по-другому: две купюры по 500 рублей тоже составят 1000. Результат остаётся тем же, хотя части разные. Это удобно показывать детям, чтобы они видели разные способы составить одно число.
</a:t>
            </a:r>
            <a:endParaRPr lang="en-US" sz="1000" dirty="0"/>
          </a:p>
        </p:txBody>
      </p:sp>
      <p:sp>
        <p:nvSpPr>
          <p:cNvPr id="10" name="Text 3"/>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13</a:t>
            </a:r>
            <a:endParaRPr lang="en-US" sz="622"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66538" y="1368075"/>
            <a:ext cx="8010924" cy="3291900"/>
          </a:xfrm>
          <a:prstGeom prst="rect">
            <a:avLst/>
          </a:prstGeom>
        </p:spPr>
      </p:pic>
      <p:sp>
        <p:nvSpPr>
          <p:cNvPr id="5" name="Text 0"/>
          <p:cNvSpPr txBox="1"/>
          <p:nvPr/>
        </p:nvSpPr>
        <p:spPr>
          <a:xfrm>
            <a:off x="564100" y="483625"/>
            <a:ext cx="8015700" cy="4494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От сотен к тысяче
</a:t>
            </a:r>
            <a:endParaRPr lang="en-US" sz="2000" dirty="0"/>
          </a:p>
        </p:txBody>
      </p:sp>
      <p:sp>
        <p:nvSpPr>
          <p:cNvPr id="6" name="Text 1"/>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14</a:t>
            </a:r>
            <a:endParaRPr lang="en-US" sz="622" dirty="0"/>
          </a:p>
        </p:txBody>
      </p:sp>
      <p:sp>
        <p:nvSpPr>
          <p:cNvPr id="7" name="Text 2"/>
          <p:cNvSpPr txBox="1"/>
          <p:nvPr/>
        </p:nvSpPr>
        <p:spPr>
          <a:xfrm>
            <a:off x="564100" y="972175"/>
            <a:ext cx="8015700" cy="2709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Последовательность чисел показывает, как после 900 появляется новая единица счёта — 1000.
</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64100" y="483625"/>
            <a:ext cx="8015700" cy="549600"/>
          </a:xfrm>
          <a:prstGeom prst="rect">
            <a:avLst/>
          </a:prstGeom>
          <a:noFill/>
          <a:ln/>
        </p:spPr>
        <p:txBody>
          <a:bodyPr wrap="square" lIns="0" tIns="0" rIns="0" bIns="0" rtlCol="0" anchor="t"/>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Частые ошибки при работе с тысячей
</a:t>
            </a:r>
            <a:endParaRPr lang="en-US" sz="2200" dirty="0"/>
          </a:p>
        </p:txBody>
      </p:sp>
      <p:sp>
        <p:nvSpPr>
          <p:cNvPr id="6" name="Text 1"/>
          <p:cNvSpPr txBox="1"/>
          <p:nvPr/>
        </p:nvSpPr>
        <p:spPr>
          <a:xfrm>
            <a:off x="564150" y="1339700"/>
            <a:ext cx="2597700" cy="1680000"/>
          </a:xfrm>
          <a:prstGeom prst="rect">
            <a:avLst/>
          </a:prstGeom>
          <a:noFill/>
          <a:ln/>
        </p:spPr>
        <p:txBody>
          <a:bodyPr wrap="square" lIns="0" tIns="0" rIns="0" bIns="0" rtlCol="0" anchor="ctr"/>
          <a:lstStyle/>
          <a:p>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Первая ошибка — читать 1000 как 100 и не замечать три нуля. Нули здесь очень важны: они показывают пустые разряды и помогают числу оставаться тысячей, а не сотней.
</a:t>
            </a:r>
            <a:endParaRPr lang="en-US" sz="1057" dirty="0"/>
          </a:p>
        </p:txBody>
      </p:sp>
      <p:sp>
        <p:nvSpPr>
          <p:cNvPr id="7" name="Text 2"/>
          <p:cNvSpPr txBox="1"/>
          <p:nvPr/>
        </p:nvSpPr>
        <p:spPr>
          <a:xfrm>
            <a:off x="3273145" y="1339700"/>
            <a:ext cx="2597700" cy="1680000"/>
          </a:xfrm>
          <a:prstGeom prst="rect">
            <a:avLst/>
          </a:prstGeom>
          <a:noFill/>
          <a:ln/>
        </p:spPr>
        <p:txBody>
          <a:bodyPr wrap="square" lIns="0" tIns="0" rIns="0" bIns="0" rtlCol="0" anchor="ctr"/>
          <a:lstStyle/>
          <a:p>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Вторая ошибка — считать нули знаком «ничего» и думать, что их можно просто убрать. Если убрать нули из 1000, получится совсем другое число, и смысл записи изменится.
</a:t>
            </a:r>
            <a:endParaRPr lang="en-US" sz="1057" dirty="0"/>
          </a:p>
        </p:txBody>
      </p:sp>
      <p:sp>
        <p:nvSpPr>
          <p:cNvPr id="8" name="Text 3"/>
          <p:cNvSpPr txBox="1"/>
          <p:nvPr/>
        </p:nvSpPr>
        <p:spPr>
          <a:xfrm>
            <a:off x="5982141" y="1339700"/>
            <a:ext cx="2597700" cy="1680000"/>
          </a:xfrm>
          <a:prstGeom prst="rect">
            <a:avLst/>
          </a:prstGeom>
          <a:noFill/>
          <a:ln/>
        </p:spPr>
        <p:txBody>
          <a:bodyPr wrap="square" lIns="0" tIns="0" rIns="0" bIns="0" rtlCol="0" anchor="ctr"/>
          <a:lstStyle/>
          <a:p>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Третья ошибка — путать 1000 и 10 000. У этих чисел разное количество тысяч, поэтому их нужно сравнивать внимательно, не торопясь, будто проверяешь билет перед поездкой.
</a:t>
            </a:r>
            <a:endParaRPr lang="en-US" sz="1057" dirty="0"/>
          </a:p>
        </p:txBody>
      </p:sp>
      <p:sp>
        <p:nvSpPr>
          <p:cNvPr id="9" name="Text 4"/>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15</a:t>
            </a:r>
            <a:endParaRPr lang="en-US" sz="622"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64100" y="483625"/>
            <a:ext cx="8015700" cy="669600"/>
          </a:xfrm>
          <a:prstGeom prst="rect">
            <a:avLst/>
          </a:prstGeom>
          <a:noFill/>
          <a:ln/>
        </p:spPr>
        <p:txBody>
          <a:bodyPr wrap="square" lIns="0" tIns="0" rIns="0" bIns="0" rtlCol="0" anchor="t"/>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Упражнения на счёт тысячами
</a:t>
            </a:r>
            <a:endParaRPr lang="en-US" sz="2200" dirty="0"/>
          </a:p>
        </p:txBody>
      </p:sp>
      <p:sp>
        <p:nvSpPr>
          <p:cNvPr id="10" name="Text 1"/>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16</a:t>
            </a:r>
            <a:endParaRPr lang="en-US" sz="622" dirty="0"/>
          </a:p>
        </p:txBody>
      </p:sp>
      <p:sp>
        <p:nvSpPr>
          <p:cNvPr id="11" name="Text 2"/>
          <p:cNvSpPr txBox="1"/>
          <p:nvPr/>
        </p:nvSpPr>
        <p:spPr>
          <a:xfrm>
            <a:off x="564100" y="1803975"/>
            <a:ext cx="1571100" cy="1225800"/>
          </a:xfrm>
          <a:prstGeom prst="rect">
            <a:avLst/>
          </a:prstGeom>
          <a:noFill/>
          <a:ln/>
        </p:spPr>
        <p:txBody>
          <a:bodyPr wrap="square" lIns="0" tIns="0" rIns="0" bIns="0" rtlCol="0" anchor="t"/>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Продолжить ряд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Начните с 1000 и назовите следующие тысячи. Такое задание учит уверенно двигаться вперёд по числовому ряду и не сбиваться.
</a:t>
            </a:r>
            <a:endParaRPr lang="en-US" sz="800" dirty="0"/>
          </a:p>
        </p:txBody>
      </p:sp>
      <p:sp>
        <p:nvSpPr>
          <p:cNvPr id="12" name="Text 3"/>
          <p:cNvSpPr txBox="1"/>
          <p:nvPr/>
        </p:nvSpPr>
        <p:spPr>
          <a:xfrm>
            <a:off x="2215937" y="1803975"/>
            <a:ext cx="1571100" cy="1225800"/>
          </a:xfrm>
          <a:prstGeom prst="rect">
            <a:avLst/>
          </a:prstGeom>
          <a:noFill/>
          <a:ln/>
        </p:spPr>
        <p:txBody>
          <a:bodyPr wrap="square" lIns="0" tIns="0" rIns="0" bIns="0" rtlCol="0" anchor="t"/>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Сравнить числа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Попросите выбрать большее число из пары: 1000 и 999, 2000 и 1000, 5000 и 3000. Это тренирует внимание к числу тысяч.
</a:t>
            </a:r>
            <a:endParaRPr lang="en-US" sz="800" dirty="0"/>
          </a:p>
        </p:txBody>
      </p:sp>
      <p:sp>
        <p:nvSpPr>
          <p:cNvPr id="13" name="Text 4"/>
          <p:cNvSpPr txBox="1"/>
          <p:nvPr/>
        </p:nvSpPr>
        <p:spPr>
          <a:xfrm>
            <a:off x="3867781" y="1803975"/>
            <a:ext cx="1571100" cy="1225800"/>
          </a:xfrm>
          <a:prstGeom prst="rect">
            <a:avLst/>
          </a:prstGeom>
          <a:noFill/>
          <a:ln/>
        </p:spPr>
        <p:txBody>
          <a:bodyPr wrap="square" lIns="0" tIns="0" rIns="0" bIns="0" rtlCol="0" anchor="t"/>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Составить число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Соберите числа из тысяч, сотен, десятков и единиц: 4 000, 7 500, 9 030. Здесь важно увидеть каждую часть и не потерять нули.
</a:t>
            </a:r>
            <a:endParaRPr lang="en-US" sz="800" dirty="0"/>
          </a:p>
        </p:txBody>
      </p:sp>
      <p:sp>
        <p:nvSpPr>
          <p:cNvPr id="14" name="Text 5"/>
          <p:cNvSpPr txBox="1"/>
          <p:nvPr/>
        </p:nvSpPr>
        <p:spPr>
          <a:xfrm>
            <a:off x="5519604" y="1803975"/>
            <a:ext cx="1571100" cy="1225800"/>
          </a:xfrm>
          <a:prstGeom prst="rect">
            <a:avLst/>
          </a:prstGeom>
          <a:noFill/>
          <a:ln/>
        </p:spPr>
        <p:txBody>
          <a:bodyPr wrap="square" lIns="0" tIns="0" rIns="0" bIns="0" rtlCol="0" anchor="t"/>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Проверить запись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Сравните разные записи и найдите ошибки. Такая проверка помогает закрепить правило: каждая цифра должна стоять на своём месте.
</a:t>
            </a:r>
            <a:endParaRPr lang="en-US" sz="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258955" y="2612172"/>
            <a:ext cx="2623298" cy="2082755"/>
          </a:xfrm>
          <a:prstGeom prst="rect">
            <a:avLst/>
          </a:prstGeom>
        </p:spPr>
      </p:pic>
      <p:pic>
        <p:nvPicPr>
          <p:cNvPr id="5" name="Image 3" descr="preencoded.png">    </p:cNvPr>
          <p:cNvPicPr>
            <a:picLocks noChangeAspect="1"/>
          </p:cNvPicPr>
          <p:nvPr/>
        </p:nvPicPr>
        <p:blipFill>
          <a:blip r:embed="rId4"/>
          <a:stretch>
            <a:fillRect/>
          </a:stretch>
        </p:blipFill>
        <p:spPr>
          <a:xfrm>
            <a:off x="564119" y="2612172"/>
            <a:ext cx="2623298" cy="2082755"/>
          </a:xfrm>
          <a:prstGeom prst="rect">
            <a:avLst/>
          </a:prstGeom>
        </p:spPr>
      </p:pic>
      <p:pic>
        <p:nvPicPr>
          <p:cNvPr id="6" name="Image 4" descr="preencoded.png">    </p:cNvPr>
          <p:cNvPicPr>
            <a:picLocks noChangeAspect="1"/>
          </p:cNvPicPr>
          <p:nvPr/>
        </p:nvPicPr>
        <p:blipFill>
          <a:blip r:embed="rId5"/>
          <a:stretch>
            <a:fillRect/>
          </a:stretch>
        </p:blipFill>
        <p:spPr>
          <a:xfrm>
            <a:off x="5953780" y="2612172"/>
            <a:ext cx="2623298" cy="2082755"/>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4100" y="483625"/>
            <a:ext cx="8015700" cy="4953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Тысяча вокруг нас
</a:t>
            </a:r>
            <a:endParaRPr lang="en-US" sz="2000" dirty="0"/>
          </a:p>
        </p:txBody>
      </p:sp>
      <p:sp>
        <p:nvSpPr>
          <p:cNvPr id="9" name="Text 1"/>
          <p:cNvSpPr txBox="1"/>
          <p:nvPr/>
        </p:nvSpPr>
        <p:spPr>
          <a:xfrm>
            <a:off x="3292054" y="1203550"/>
            <a:ext cx="2557094" cy="1330200"/>
          </a:xfrm>
          <a:prstGeom prst="rect">
            <a:avLst/>
          </a:prstGeom>
          <a:noFill/>
          <a:ln/>
        </p:spPr>
        <p:txBody>
          <a:bodyPr wrap="square" lIns="0" tIns="0" rIns="0" bIns="0" rtlCol="0" anchor="b"/>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Набор деталей в коробке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 коробке с конструктором, мозаикой или мелкими деталями может оказаться очень много одинаковых элементов. Если их примерно тысяча, удобнее считать группами, чтобы не запутаться и не потерять ни одной важной детали.
</a:t>
            </a:r>
            <a:endParaRPr lang="en-US" sz="900" dirty="0"/>
          </a:p>
        </p:txBody>
      </p:sp>
      <p:sp>
        <p:nvSpPr>
          <p:cNvPr id="10" name="Text 2"/>
          <p:cNvSpPr txBox="1"/>
          <p:nvPr/>
        </p:nvSpPr>
        <p:spPr>
          <a:xfrm>
            <a:off x="586200" y="1203550"/>
            <a:ext cx="2557094" cy="1330200"/>
          </a:xfrm>
          <a:prstGeom prst="rect">
            <a:avLst/>
          </a:prstGeom>
          <a:noFill/>
          <a:ln/>
        </p:spPr>
        <p:txBody>
          <a:bodyPr wrap="square" lIns="0" tIns="0" rIns="0" bIns="0" rtlCol="0" anchor="b"/>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Толстая книга в руках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Иногда одна книга бывает такой большой, что в ней легко набирается тысяча страниц. Это хороший пример для школьника: число 1000 уже совсем не маленькое, но встречается в обычной жизни рядом с нами каждый день.
</a:t>
            </a:r>
            <a:endParaRPr lang="en-US" sz="900" dirty="0"/>
          </a:p>
        </p:txBody>
      </p:sp>
      <p:sp>
        <p:nvSpPr>
          <p:cNvPr id="11" name="Text 3"/>
          <p:cNvSpPr txBox="1"/>
          <p:nvPr/>
        </p:nvSpPr>
        <p:spPr>
          <a:xfrm>
            <a:off x="5986880" y="1203550"/>
            <a:ext cx="2557094" cy="1330200"/>
          </a:xfrm>
          <a:prstGeom prst="rect">
            <a:avLst/>
          </a:prstGeom>
          <a:noFill/>
          <a:ln/>
        </p:spPr>
        <p:txBody>
          <a:bodyPr wrap="square" lIns="0" tIns="0" rIns="0" bIns="0" rtlCol="0" anchor="b"/>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Шаги на прогулке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Во время прогулки можно попробовать пройти тысячу шагов и заметить, как быстро накапливается большое число. Так ребёнок понимает, что тысяча — это не абстрактное слово, а вполне реальная большая величина.
</a:t>
            </a:r>
            <a:endParaRPr lang="en-US" sz="900" dirty="0"/>
          </a:p>
        </p:txBody>
      </p:sp>
      <p:sp>
        <p:nvSpPr>
          <p:cNvPr id="12" name="Text 4"/>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17</a:t>
            </a:r>
            <a:endParaRPr lang="en-US" sz="622"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64100" y="483625"/>
            <a:ext cx="8015700" cy="549600"/>
          </a:xfrm>
          <a:prstGeom prst="rect">
            <a:avLst/>
          </a:prstGeom>
          <a:noFill/>
          <a:ln/>
        </p:spPr>
        <p:txBody>
          <a:bodyPr wrap="square" lIns="0" tIns="0" rIns="0" bIns="0" rtlCol="0" anchor="t"/>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Чем полезен счёт тысячами
</a:t>
            </a:r>
            <a:endParaRPr lang="en-US" sz="2200" dirty="0"/>
          </a:p>
        </p:txBody>
      </p:sp>
      <p:sp>
        <p:nvSpPr>
          <p:cNvPr id="7" name="Text 1"/>
          <p:cNvSpPr txBox="1"/>
          <p:nvPr/>
        </p:nvSpPr>
        <p:spPr>
          <a:xfrm>
            <a:off x="564150" y="1339700"/>
            <a:ext cx="1941300" cy="1680000"/>
          </a:xfrm>
          <a:prstGeom prst="rect">
            <a:avLst/>
          </a:prstGeom>
          <a:noFill/>
          <a:ln/>
        </p:spPr>
        <p:txBody>
          <a:bodyPr wrap="square" lIns="0" tIns="0" rIns="0" bIns="0" rtlCol="0" anchor="ctr"/>
          <a:lstStyle/>
          <a:p>
            <a:pPr algn="l" indent="0" marL="0">
              <a:lnSpc>
                <a:spcPct val="115000"/>
              </a:lnSpc>
              <a:buNone/>
            </a:pPr>
            <a:r>
              <a:rPr lang="en-US" sz="957" dirty="0">
                <a:solidFill>
                  <a:srgbClr val="FFFFFF"/>
                </a:solidFill>
                <a:latin typeface="Arial" pitchFamily="34" charset="0"/>
                <a:ea typeface="Arial" pitchFamily="34" charset="-122"/>
                <a:cs typeface="Arial" pitchFamily="34" charset="-120"/>
              </a:rPr>
              <a:t>Счёт тысячами учит замечать разряды и понимать, из каких частей состоит большое число. Это особенно полезно, когда числа становятся длиннее и выглядят чуть-чуть как головоломка.
</a:t>
            </a:r>
            <a:endParaRPr lang="en-US" sz="957" dirty="0"/>
          </a:p>
        </p:txBody>
      </p:sp>
      <p:sp>
        <p:nvSpPr>
          <p:cNvPr id="8" name="Text 2"/>
          <p:cNvSpPr txBox="1"/>
          <p:nvPr/>
        </p:nvSpPr>
        <p:spPr>
          <a:xfrm>
            <a:off x="2588906" y="1339700"/>
            <a:ext cx="1941300" cy="1680000"/>
          </a:xfrm>
          <a:prstGeom prst="rect">
            <a:avLst/>
          </a:prstGeom>
          <a:noFill/>
          <a:ln/>
        </p:spPr>
        <p:txBody>
          <a:bodyPr wrap="square" lIns="0" tIns="0" rIns="0" bIns="0" rtlCol="0" anchor="ctr"/>
          <a:lstStyle/>
          <a:p>
            <a:pPr algn="l" indent="0" marL="0">
              <a:lnSpc>
                <a:spcPct val="115000"/>
              </a:lnSpc>
              <a:buNone/>
            </a:pPr>
            <a:r>
              <a:rPr lang="en-US" sz="957" dirty="0">
                <a:solidFill>
                  <a:srgbClr val="FFFFFF"/>
                </a:solidFill>
                <a:latin typeface="Arial" pitchFamily="34" charset="0"/>
                <a:ea typeface="Arial" pitchFamily="34" charset="-122"/>
                <a:cs typeface="Arial" pitchFamily="34" charset="-120"/>
              </a:rPr>
              <a:t>Он помогает быстрее читать записи вроде 1 000, 4 500 или 9 030. Когда ученик видит тысячи сразу, чтение становится уверенным, а ошибок в знаках и нулях меньше.
</a:t>
            </a:r>
            <a:endParaRPr lang="en-US" sz="957" dirty="0"/>
          </a:p>
        </p:txBody>
      </p:sp>
      <p:sp>
        <p:nvSpPr>
          <p:cNvPr id="9" name="Text 3"/>
          <p:cNvSpPr txBox="1"/>
          <p:nvPr/>
        </p:nvSpPr>
        <p:spPr>
          <a:xfrm>
            <a:off x="4613663" y="1339700"/>
            <a:ext cx="1941300" cy="1680000"/>
          </a:xfrm>
          <a:prstGeom prst="rect">
            <a:avLst/>
          </a:prstGeom>
          <a:noFill/>
          <a:ln/>
        </p:spPr>
        <p:txBody>
          <a:bodyPr wrap="square" lIns="0" tIns="0" rIns="0" bIns="0" rtlCol="0" anchor="ctr"/>
          <a:lstStyle/>
          <a:p>
            <a:pPr algn="l" indent="0" marL="0">
              <a:lnSpc>
                <a:spcPct val="115000"/>
              </a:lnSpc>
              <a:buNone/>
            </a:pPr>
            <a:r>
              <a:rPr lang="en-US" sz="957" dirty="0">
                <a:solidFill>
                  <a:srgbClr val="FFFFFF"/>
                </a:solidFill>
                <a:latin typeface="Arial" pitchFamily="34" charset="0"/>
                <a:ea typeface="Arial" pitchFamily="34" charset="-122"/>
                <a:cs typeface="Arial" pitchFamily="34" charset="-120"/>
              </a:rPr>
              <a:t>Этот навык нужен для изучения многозначных чисел. Без понимания тысячи трудно переходить к сложению и вычитанию больших значений, потому что нужно точно видеть каждый разряд.
</a:t>
            </a:r>
            <a:endParaRPr lang="en-US" sz="957" dirty="0"/>
          </a:p>
        </p:txBody>
      </p:sp>
      <p:sp>
        <p:nvSpPr>
          <p:cNvPr id="10" name="Text 4"/>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18</a:t>
            </a:r>
            <a:endParaRPr lang="en-US" sz="622" dirty="0"/>
          </a:p>
        </p:txBody>
      </p:sp>
      <p:sp>
        <p:nvSpPr>
          <p:cNvPr id="11" name="Text 5"/>
          <p:cNvSpPr txBox="1"/>
          <p:nvPr/>
        </p:nvSpPr>
        <p:spPr>
          <a:xfrm>
            <a:off x="6638416" y="1339700"/>
            <a:ext cx="1941300" cy="1680000"/>
          </a:xfrm>
          <a:prstGeom prst="rect">
            <a:avLst/>
          </a:prstGeom>
          <a:noFill/>
          <a:ln/>
        </p:spPr>
        <p:txBody>
          <a:bodyPr wrap="square" lIns="0" tIns="0" rIns="0" bIns="0" rtlCol="0" anchor="ctr"/>
          <a:lstStyle/>
          <a:p>
            <a:pPr algn="l" indent="0" marL="0">
              <a:lnSpc>
                <a:spcPct val="115000"/>
              </a:lnSpc>
              <a:buNone/>
            </a:pPr>
            <a:r>
              <a:rPr lang="en-US" sz="957" dirty="0">
                <a:solidFill>
                  <a:srgbClr val="FFFFFF"/>
                </a:solidFill>
                <a:latin typeface="Arial" pitchFamily="34" charset="0"/>
                <a:ea typeface="Arial" pitchFamily="34" charset="-122"/>
                <a:cs typeface="Arial" pitchFamily="34" charset="-120"/>
              </a:rPr>
              <a:t>Чем лучше ребёнок понимает тысячу, тем спокойнее он работает с числами в задах и в жизни. Большие числа перестают пугать, а счёт становится быстрее и аккуратнее.
</a:t>
            </a:r>
            <a:endParaRPr lang="en-US" sz="957"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49665" y="1353524"/>
            <a:ext cx="240975" cy="2754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639652" y="2208107"/>
            <a:ext cx="261000" cy="2320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39652" y="3026467"/>
            <a:ext cx="261000" cy="2610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39652" y="3859342"/>
            <a:ext cx="261000" cy="2610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sp>
        <p:nvSpPr>
          <p:cNvPr id="12" name="Text 0"/>
          <p:cNvSpPr txBox="1"/>
          <p:nvPr/>
        </p:nvSpPr>
        <p:spPr>
          <a:xfrm>
            <a:off x="564100" y="483625"/>
            <a:ext cx="8015700" cy="669600"/>
          </a:xfrm>
          <a:prstGeom prst="rect">
            <a:avLst/>
          </a:prstGeom>
          <a:noFill/>
          <a:ln/>
        </p:spPr>
        <p:txBody>
          <a:bodyPr wrap="square" lIns="0" tIns="0" rIns="0" bIns="0" rtlCol="0" anchor="t"/>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Что должен уметь ученик после урока
</a:t>
            </a:r>
            <a:endParaRPr lang="en-US" sz="2200" dirty="0"/>
          </a:p>
        </p:txBody>
      </p:sp>
      <p:sp>
        <p:nvSpPr>
          <p:cNvPr id="13" name="Text 1"/>
          <p:cNvSpPr txBox="1"/>
          <p:nvPr/>
        </p:nvSpPr>
        <p:spPr>
          <a:xfrm>
            <a:off x="8806841" y="4871758"/>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19</a:t>
            </a:r>
            <a:endParaRPr lang="en-US" sz="622" dirty="0"/>
          </a:p>
        </p:txBody>
      </p:sp>
      <p:sp>
        <p:nvSpPr>
          <p:cNvPr id="14" name="Text 2"/>
          <p:cNvSpPr txBox="1"/>
          <p:nvPr/>
        </p:nvSpPr>
        <p:spPr>
          <a:xfrm>
            <a:off x="1110909" y="1285179"/>
            <a:ext cx="3101100" cy="768600"/>
          </a:xfrm>
          <a:prstGeom prst="rect">
            <a:avLst/>
          </a:prstGeom>
          <a:noFill/>
          <a:ln/>
        </p:spPr>
        <p:txBody>
          <a:bodyPr wrap="square" lIns="0" tIns="0" rIns="0" bIns="0" rtlCol="0" anchor="t"/>
          <a:lstStyle/>
          <a:p>
            <a:pPr algn="l" indent="0" marL="0">
              <a:lnSpc>
                <a:spcPct val="115000"/>
              </a:lnSpc>
              <a:buNone/>
            </a:pPr>
            <a:r>
              <a:rPr lang="en-US" sz="738" b="1" dirty="0">
                <a:solidFill>
                  <a:srgbClr val="FFFFFF"/>
                </a:solidFill>
                <a:latin typeface="Arial" pitchFamily="34" charset="0"/>
                <a:ea typeface="Arial" pitchFamily="34" charset="-122"/>
                <a:cs typeface="Arial" pitchFamily="34" charset="-120"/>
              </a:rPr>
              <a:t>Назвать число 1000
</a:t>
            </a:r>
            <a:pPr algn="l" indent="0" marL="0">
              <a:lnSpc>
                <a:spcPct val="115000"/>
              </a:lnSpc>
              <a:buNone/>
            </a:pPr>
            <a:r>
              <a:rPr lang="en-US" sz="46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38" dirty="0">
                <a:solidFill>
                  <a:srgbClr val="FFFFFF"/>
                </a:solidFill>
                <a:latin typeface="Arial" pitchFamily="34" charset="0"/>
                <a:ea typeface="Arial" pitchFamily="34" charset="-122"/>
                <a:cs typeface="Arial" pitchFamily="34" charset="-120"/>
              </a:rPr>
              <a:t>Ученик уверенно называет число 1000 и узнаёт его среди других записей. Он понимает, что это новая большая единица счёта после сотен и не путает её с сотней.
</a:t>
            </a:r>
            <a:endParaRPr lang="en-US" sz="738" dirty="0"/>
          </a:p>
        </p:txBody>
      </p:sp>
      <p:sp>
        <p:nvSpPr>
          <p:cNvPr id="15" name="Text 3"/>
          <p:cNvSpPr txBox="1"/>
          <p:nvPr/>
        </p:nvSpPr>
        <p:spPr>
          <a:xfrm>
            <a:off x="1110909" y="2118051"/>
            <a:ext cx="3100800" cy="768600"/>
          </a:xfrm>
          <a:prstGeom prst="rect">
            <a:avLst/>
          </a:prstGeom>
          <a:noFill/>
          <a:ln/>
        </p:spPr>
        <p:txBody>
          <a:bodyPr wrap="square" lIns="0" tIns="0" rIns="0" bIns="0" rtlCol="0" anchor="t"/>
          <a:lstStyle/>
          <a:p>
            <a:pPr algn="l" indent="0" marL="0">
              <a:lnSpc>
                <a:spcPct val="115000"/>
              </a:lnSpc>
              <a:buNone/>
            </a:pPr>
            <a:r>
              <a:rPr lang="en-US" sz="738" b="1" dirty="0">
                <a:solidFill>
                  <a:srgbClr val="FFFFFF"/>
                </a:solidFill>
                <a:latin typeface="Arial" pitchFamily="34" charset="0"/>
                <a:ea typeface="Arial" pitchFamily="34" charset="-122"/>
                <a:cs typeface="Arial" pitchFamily="34" charset="-120"/>
              </a:rPr>
              <a:t>Объяснить состав числа
</a:t>
            </a:r>
            <a:pPr algn="l" indent="0" marL="0">
              <a:lnSpc>
                <a:spcPct val="115000"/>
              </a:lnSpc>
              <a:buNone/>
            </a:pPr>
            <a:r>
              <a:rPr lang="en-US" sz="46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38" dirty="0">
                <a:solidFill>
                  <a:srgbClr val="FFFFFF"/>
                </a:solidFill>
                <a:latin typeface="Arial" pitchFamily="34" charset="0"/>
                <a:ea typeface="Arial" pitchFamily="34" charset="-122"/>
                <a:cs typeface="Arial" pitchFamily="34" charset="-120"/>
              </a:rPr>
              <a:t>Ученик может сказать, что 1000 — это 10 сотен. Такое объяснение показывает, что он понимает связь между разрядами и может рассказать о числе своими словами.
</a:t>
            </a:r>
            <a:endParaRPr lang="en-US" sz="738" dirty="0"/>
          </a:p>
        </p:txBody>
      </p:sp>
      <p:sp>
        <p:nvSpPr>
          <p:cNvPr id="16" name="Text 4"/>
          <p:cNvSpPr txBox="1"/>
          <p:nvPr/>
        </p:nvSpPr>
        <p:spPr>
          <a:xfrm>
            <a:off x="1110909" y="2950922"/>
            <a:ext cx="3100800" cy="768600"/>
          </a:xfrm>
          <a:prstGeom prst="rect">
            <a:avLst/>
          </a:prstGeom>
          <a:noFill/>
          <a:ln/>
        </p:spPr>
        <p:txBody>
          <a:bodyPr wrap="square" lIns="0" tIns="0" rIns="0" bIns="0" rtlCol="0" anchor="t"/>
          <a:lstStyle/>
          <a:p>
            <a:pPr algn="l" indent="0" marL="0">
              <a:lnSpc>
                <a:spcPct val="115000"/>
              </a:lnSpc>
              <a:buNone/>
            </a:pPr>
            <a:r>
              <a:rPr lang="en-US" sz="738" b="1" dirty="0">
                <a:solidFill>
                  <a:srgbClr val="FFFFFF"/>
                </a:solidFill>
                <a:latin typeface="Arial" pitchFamily="34" charset="0"/>
                <a:ea typeface="Arial" pitchFamily="34" charset="-122"/>
                <a:cs typeface="Arial" pitchFamily="34" charset="-120"/>
              </a:rPr>
              <a:t>Продолжить ряд тысячами
</a:t>
            </a:r>
            <a:pPr algn="l" indent="0" marL="0">
              <a:lnSpc>
                <a:spcPct val="115000"/>
              </a:lnSpc>
              <a:buNone/>
            </a:pPr>
            <a:r>
              <a:rPr lang="en-US" sz="46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38" dirty="0">
                <a:solidFill>
                  <a:srgbClr val="FFFFFF"/>
                </a:solidFill>
                <a:latin typeface="Arial" pitchFamily="34" charset="0"/>
                <a:ea typeface="Arial" pitchFamily="34" charset="-122"/>
                <a:cs typeface="Arial" pitchFamily="34" charset="-120"/>
              </a:rPr>
              <a:t>Ученик продолжает ряд: 1000, 2000, 3000 и дальше. Он видит закономерность и без труда делает следующий шаг, не пропуская числа и не меняя порядок.
</a:t>
            </a:r>
            <a:endParaRPr lang="en-US" sz="738" dirty="0"/>
          </a:p>
        </p:txBody>
      </p:sp>
      <p:sp>
        <p:nvSpPr>
          <p:cNvPr id="17" name="Text 5"/>
          <p:cNvSpPr txBox="1"/>
          <p:nvPr/>
        </p:nvSpPr>
        <p:spPr>
          <a:xfrm>
            <a:off x="1110909" y="3783797"/>
            <a:ext cx="3100800" cy="768600"/>
          </a:xfrm>
          <a:prstGeom prst="rect">
            <a:avLst/>
          </a:prstGeom>
          <a:noFill/>
          <a:ln/>
        </p:spPr>
        <p:txBody>
          <a:bodyPr wrap="square" lIns="0" tIns="0" rIns="0" bIns="0" rtlCol="0" anchor="t"/>
          <a:lstStyle/>
          <a:p>
            <a:pPr algn="l" indent="0" marL="0">
              <a:lnSpc>
                <a:spcPct val="115000"/>
              </a:lnSpc>
              <a:buNone/>
            </a:pPr>
            <a:r>
              <a:rPr lang="en-US" sz="738" b="1" dirty="0">
                <a:solidFill>
                  <a:srgbClr val="FFFFFF"/>
                </a:solidFill>
                <a:latin typeface="Arial" pitchFamily="34" charset="0"/>
                <a:ea typeface="Arial" pitchFamily="34" charset="-122"/>
                <a:cs typeface="Arial" pitchFamily="34" charset="-120"/>
              </a:rPr>
              <a:t>Правильно записать числа
</a:t>
            </a:r>
            <a:pPr algn="l" indent="0" marL="0">
              <a:lnSpc>
                <a:spcPct val="115000"/>
              </a:lnSpc>
              <a:buNone/>
            </a:pPr>
            <a:r>
              <a:rPr lang="en-US" sz="46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38" dirty="0">
                <a:solidFill>
                  <a:srgbClr val="FFFFFF"/>
                </a:solidFill>
                <a:latin typeface="Arial" pitchFamily="34" charset="0"/>
                <a:ea typeface="Arial" pitchFamily="34" charset="-122"/>
                <a:cs typeface="Arial" pitchFamily="34" charset="-120"/>
              </a:rPr>
              <a:t>Ученик пишет числа с нулями аккуратно и отделяет тысячи пробелом: 1 000, 2 500, 9 999. Это показывает, что тема усвоена и запись больших чисел стала понятной.
</a:t>
            </a:r>
            <a:endParaRPr lang="en-US" sz="738"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90288" y="433000"/>
            <a:ext cx="3987773" cy="42984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64100" y="483625"/>
            <a:ext cx="3886800" cy="1039500"/>
          </a:xfrm>
          <a:prstGeom prst="rect">
            <a:avLst/>
          </a:prstGeom>
          <a:noFill/>
          <a:ln/>
        </p:spPr>
        <p:txBody>
          <a:bodyPr wrap="square" lIns="0" tIns="0" rIns="0" bIns="0" rtlCol="0" anchor="t"/>
          <a:lstStyle/>
          <a:p>
            <a:pPr algn="l" indent="0" marL="0">
              <a:lnSpc>
                <a:spcPct val="100000"/>
              </a:lnSpc>
              <a:buNone/>
            </a:pPr>
            <a:r>
              <a:rPr lang="en-US" sz="2412" b="1" dirty="0">
                <a:solidFill>
                  <a:srgbClr val="FFFFFF"/>
                </a:solidFill>
                <a:latin typeface="Arial" pitchFamily="34" charset="0"/>
                <a:ea typeface="Arial" pitchFamily="34" charset="-122"/>
                <a:cs typeface="Arial" pitchFamily="34" charset="-120"/>
              </a:rPr>
              <a:t>Тысяча открывает дорогу к большим числам
</a:t>
            </a:r>
            <a:endParaRPr lang="en-US" sz="2412" dirty="0"/>
          </a:p>
        </p:txBody>
      </p:sp>
      <p:sp>
        <p:nvSpPr>
          <p:cNvPr id="6" name="Text 1"/>
          <p:cNvSpPr txBox="1"/>
          <p:nvPr/>
        </p:nvSpPr>
        <p:spPr>
          <a:xfrm>
            <a:off x="564100" y="3538900"/>
            <a:ext cx="3246300" cy="10395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Тысяча помогает увидеть, как из сотен рождаются большие числа. Когда ученик понимает разряды, он легче читает, пишет и сравнивает числа, а математика становится гораздо дружелюбнее.
</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2026-05-24T11:04:51Z</dcterms:created>
  <dcterms:modified xsi:type="dcterms:W3CDTF">2026-05-24T11:04:51Z</dcterms:modified>
</cp:coreProperties>
</file>