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с названиями мест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Разбираем, где нужен the, а где он лишний.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мест похожи, но ведут себя по-разному: Asia, France, Moscow пишутся без артикля, а the Netherlands, the United Kingdom и the Alps требуют его как часть формы имени.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стоит повторить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общее правило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Конкретный объект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показывает, что речь идёт об одном определённом объекте, который легко узнать по названию, форме или известности для говорящего и слушателя.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географических названий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the ставится с реками, морями, океанами, горными цепями и некоторыми государствами, например the Thames, the Atlantic Ocean, the Alps и the Philippines.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имена собственные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названия континентов, стран, городов, улиц и площадей обычно не требуют артикля, потому что само имя уже достаточно точно обозначает место.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артикль обычно не ставится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показаны самые частые группы названий без the и редкие исключения.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официальные названия чаще пишутся без артикля; the появляется в исключениях и устойчивых формах.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590" y="1342445"/>
            <a:ext cx="7604871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артикля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континентов обычно употребляются без the: Asia, Africa, Europe, Australia, Antarctica, South America. Это правило не зависит от длины слова и применяется почти всегда.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590" y="2812716"/>
            <a:ext cx="7604871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Целый регион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 воспринимается как единое географическое название, а не как описание предмета. Поэтому артикль обычно не нужен, и форма остаётся простой и устойчивой.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без артикля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названий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названия стран чаще всего пишутся без the: Brazil, China, Japan, Spain, Egypt. Это самая распространённая группа, поэтому её удобно запомнить первой.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тип имени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названии нет множественного числа и общего слова вроде republic или kingdom, артикль обычно не нужен. Так работает большинство школьных примеров.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Проверяйте, является ли название отдельным собственным именем. Если да, оно чаще всего употребляется без артикля, как France, India или Turkey.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с артиклем the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783700" y="12267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нужен, когда название страны выглядит как множественное число: the Netherlands, the Philippines. Здесь артикль не добавляется по желанию, а входит в устойчивую форму.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783700" y="227682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компонент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также встречается в названиях с общим словом: the United States, the United Kingdom, the Czech Republic. Такие сочетания лучше учить целиком, как готовые названия.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783700" y="3326874"/>
            <a:ext cx="80187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Запоминать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название кажется длинным и «описательным», проверьте его полностью. Во многих случаях the уже является частью официального варианта и не отделяется от имени страны.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25" y="1259702"/>
            <a:ext cx="3498000" cy="21760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525" y="1259702"/>
            <a:ext cx="3498000" cy="217600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поселения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079" dirty="0"/>
          </a:p>
        </p:txBody>
      </p:sp>
      <p:sp>
        <p:nvSpPr>
          <p:cNvPr id="7" name="Text 2"/>
          <p:cNvSpPr txBox="1"/>
          <p:nvPr/>
        </p:nvSpPr>
        <p:spPr>
          <a:xfrm>
            <a:off x="7994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Лондон, Париж, Токио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в английском языке чаще всего стоят без артикля: London, Paris, Tokyo. Название само по себе уже точно указывает на место, поэтому дополнительное слово не требуется.
</a:t>
            </a:r>
            <a:endParaRPr lang="en-US" sz="1519" dirty="0"/>
          </a:p>
        </p:txBody>
      </p:sp>
      <p:sp>
        <p:nvSpPr>
          <p:cNvPr id="8" name="Text 3"/>
          <p:cNvSpPr txBox="1"/>
          <p:nvPr/>
        </p:nvSpPr>
        <p:spPr>
          <a:xfrm>
            <a:off x="4813525" y="3662955"/>
            <a:ext cx="3498000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Редкое исключение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 самых известных исключений — the Hague. Этот пример стоит запомнить отдельно, потому что он отличается от общего правила, по которому city names обычно пишутся без the.
</a:t>
            </a:r>
            <a:endParaRPr lang="en-US" sz="151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the встречается чаще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 реальные статистические данные, а учебное распределение групп для повторения правила.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the связан с водными объектами и названиями во множественном числе; простые названия стран и городов встречаются без него чаще.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повторения темы, 2025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50223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41656" y="2549378"/>
            <a:ext cx="337500" cy="3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дороги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799144" y="172160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Проверяйте готовое имя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название выглядит необычно, лучше запомнить его целиком или проверить в словаре. Для улиц и дорог особенно важно отличать собственное имя от обычного словосочетания.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839556" y="1720978"/>
            <a:ext cx="2505300" cy="19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без артикля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названия улиц пишутся без the: Baker Street, Lenin Street, Maple Avenue. Для школьного уровня это самое надёжное правило, которое подходит большинству примеров.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устойчивые формы
</a:t>
            </a:r>
            <a:pPr algn="ctr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появляется редко и обычно связан с исторически закреплённым названием. В таких случаях the входит в официальную форму и не воспринимается как случайное добавление.
</a:t>
            </a:r>
            <a:endParaRPr lang="en-US" sz="155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Площади и другие общественные места
</a:t>
            </a:r>
            <a:endParaRPr lang="en-US" sz="3156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без артикля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площадей и похожих городских объектов чаще всего пишутся без the: Red Square, Trafalgar Square, Times Square. Это воспринимается как цельное имя места, а не как обычное описание.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Сохраняем официальную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the входит в само название, его нельзя опускать: форма закреплена исторически и передаётся целиком. Важно запоминать такие случаи как готовые названия, а не собирать их по правилам.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имя и описание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Собственное название места отличается от обычного словосочетания с общим существительным. Поэтому сначала нужно определить, является ли выражение официальным именем, а уже потом решать, нужен ли артикль.
</a:t>
            </a:r>
            <a:endParaRPr lang="en-US" sz="179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7675" y="1757750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5850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85775" y="1739000"/>
            <a:ext cx="337500" cy="337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моря и реки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277938" y="1612750"/>
            <a:ext cx="15369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моря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названиями океанов и морей артикль the почти всегда обязателен: the Atlantic Ocean, the Mediterranean Sea. Он показывает, что речь идёт об одном конкретном водном объекте.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099888" y="1612750"/>
            <a:ext cx="15441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рек тоже обычно требуют the: the Volga, the Thames. В английском языке это одно из самых устойчивых правил, поэтому такие примеры удобно учить группами.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937600" y="1612750"/>
            <a:ext cx="1535400" cy="21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для запоминания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73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объекты с the встречаются очень часто и образуют понятный шаблон. Если название обозначает уникальный природный объект, артикль помогает сразу узнать, о чём идёт речь.
</a:t>
            </a:r>
            <a:endParaRPr lang="en-US" sz="12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острова и пустыни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
</a:t>
            </a:r>
            <a:pPr algn="ctr" indent="0" marL="0">
              <a:lnSpc>
                <a:spcPct val="100000"/>
              </a:lnSpc>
              <a:buNone/>
            </a:pPr>
            <a:r>
              <a:rPr lang="en-US" sz="9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речь идёт о целой цепи или системе гор, обычно ставится the: the Alps. Артикль подчёркивает, что это не отдельная вершина, а группа объектов.
</a:t>
            </a:r>
            <a:endParaRPr lang="en-US" sz="1382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островов и пустыни
</a:t>
            </a:r>
            <a:pPr algn="r" indent="0" marL="0">
              <a:lnSpc>
                <a:spcPct val="100000"/>
              </a:lnSpc>
              <a:buNone/>
            </a:pPr>
            <a:r>
              <a:rPr lang="en-US" sz="9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логика действует для групп островов и пустынь: the Canary Islands, the Sahara. Здесь the помогает показать целостный географический объект, известный под одним названием.
</a:t>
            </a:r>
            <a:endParaRPr lang="en-US" sz="1325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объект — без the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название обозначает одну гору или один остров, артикль чаще не нужен: Everest, Cyprus. Главное различие простое: группа или единичный объект.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артикль в названии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типе географического названия и устойчивых школьных правилах употребления артикля the.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607197"/>
            <a:ext cx="5266500" cy="209885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Сравнение: без the и с the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какие категории чаще всего пишутся без артикля, а какие почти всегда требуют the.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чаще связан с водными объектами, множественным числом и названиями групп, а простые официальные имена обычно обходятся без артикля.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учебное обобщение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Исключения, которые нужно запомнить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337581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закреплённые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получили артикль не по общему правилу, а по исторической традиции: the Netherlands, the United Kingdom, the United States. Их лучше учить целиком.
</a:t>
            </a:r>
            <a:endParaRPr lang="en-US" sz="1670" dirty="0"/>
          </a:p>
        </p:txBody>
      </p:sp>
      <p:sp>
        <p:nvSpPr>
          <p:cNvPr id="12" name="Text 3"/>
          <p:cNvSpPr txBox="1"/>
          <p:nvPr/>
        </p:nvSpPr>
        <p:spPr>
          <a:xfrm>
            <a:off x="337581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 особой структурой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устойчивых названиях артикль часто связан с общей частью имени, например the Vatican, the Bronx, the Hague. Здесь важно не убирать the, потому что он входит в официальную форму.
</a:t>
            </a:r>
            <a:endParaRPr lang="en-US" sz="1716" dirty="0"/>
          </a:p>
        </p:txBody>
      </p:sp>
      <p:sp>
        <p:nvSpPr>
          <p:cNvPr id="13" name="Text 4"/>
          <p:cNvSpPr txBox="1"/>
          <p:nvPr/>
        </p:nvSpPr>
        <p:spPr>
          <a:xfrm>
            <a:off x="4243594" y="1342457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Учить как готовые словосочетания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не стоит разбирать только по логике правила. Надёжнее запоминать их как цельные выражения, чтобы не ошибаться в письме и речи.
</a:t>
            </a:r>
            <a:endParaRPr lang="en-US" sz="1691" dirty="0"/>
          </a:p>
        </p:txBody>
      </p:sp>
      <p:sp>
        <p:nvSpPr>
          <p:cNvPr id="14" name="Text 5"/>
          <p:cNvSpPr txBox="1"/>
          <p:nvPr/>
        </p:nvSpPr>
        <p:spPr>
          <a:xfrm>
            <a:off x="4243594" y="2812728"/>
            <a:ext cx="3764547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источнику
</a:t>
            </a:r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название кажется необычным, лучше свериться со словарём или учебником. Для таких случаев нет универсального короткого алгоритма, поэтому точная форма важнее догадки.
</a:t>
            </a:r>
            <a:endParaRPr lang="en-US" sz="171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школьников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55825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артикль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вида the France или the Moscow появляется, когда к имени собственному добавляют артикль по привычке из русского языка. В большинстве таких случаев артикль не нужен.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549562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France river или Red Square the возникают, если смешать название места с обычным словосочетанием. В английском языке устойчивое имя сохраняет свой порядок.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443313" y="1342450"/>
            <a:ext cx="2363100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категорию места: город, страна, река, площадь или другое название. Затем вспомните правило для этой группы и только после этого ставьте или не ставьте the.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легче запомнить правило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2267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простые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делить примеры на три части: без the — континенты, большинство стран и городов; с the — реки, моря, океаны, горные цепи и группы островов.
</a:t>
            </a:r>
            <a:endParaRPr lang="en-US" sz="1635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27682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форму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названии есть множественное число или общий компонент, артикль встречается чаще. Если это простое официальное имя, обычно пишется без the.
</a:t>
            </a:r>
            <a:endParaRPr lang="en-US" sz="1556" dirty="0"/>
          </a:p>
        </p:txBody>
      </p:sp>
      <p:sp>
        <p:nvSpPr>
          <p:cNvPr id="13" name="Text 4"/>
          <p:cNvSpPr txBox="1"/>
          <p:nvPr/>
        </p:nvSpPr>
        <p:spPr>
          <a:xfrm>
            <a:off x="783700" y="3326875"/>
            <a:ext cx="45066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Запоминайте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8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отмечать примеры разными цветами на карте мира: так категории быстро запоминаются зрительно, а правило перестаёт казаться сложным и похожим на длинный список исключений.
</a:t>
            </a:r>
            <a:endParaRPr lang="en-US" sz="149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знаний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условное распределение категорий в упражнении: простые названия встречаются чаще, а формы с the особенно характерны для водных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понятными группами оказываются страны и города без артикля, а самым заметным случаем с the — названия рек, морей и океанов.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мини-проверка по теме; условные значения для наглядности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Артикль the в названиях мест: главное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ошибаться, сначала определяйте тип географического названия. Континенты, большинство стран, города, улицы и площади обычно пишутся без артикля, а устойчивые исключения нужно запоминать отдельно.
</a:t>
            </a:r>
            <a:endParaRPr lang="en-US" sz="389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2026-05-30T16:21:43Z</dcterms:created>
  <dcterms:modified xsi:type="dcterms:W3CDTF">2026-05-30T16:21:43Z</dcterms:modified>
</cp:coreProperties>
</file>