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региональной политики государства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развивает территории и сокращает пространственное неравенство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региональная политика особенно важна в России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территория, разные природные условия и неравномерное расселение делают различия между регионами особенно заметными. Поэтому государству важно поддерживать занятость, инфраструктуру и доступность услуг не только в крупных центрах, но и на периферии.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региональной политики государства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425601" y="3293450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услуги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развивает дороги, транспорт, школы, больницы и жильё, потому что именно эти условия определяют качество повседневной жизни населения.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63351" y="1693075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разрыва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политика стремится уменьшить различия в уровне жизни, доходах и экономическом развитии между территориями, чтобы возможности жителей меньше зависели от места проживания.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55026" y="3293450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регионов помогает укреплять территориальную целостность государства, снижая риск социального и экономического отставания отдельных частей страны.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25601" y="1693075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бизнес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задача — сохранять занятость, развивать предпринимательство и создавать условия, при которых в регионе появляются новые рабочие места и источники дохода.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187850" y="2163475"/>
            <a:ext cx="2316600" cy="56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регионов
</a:t>
            </a:r>
            <a:endParaRPr lang="en-US" sz="1300" dirty="0"/>
          </a:p>
        </p:txBody>
      </p:sp>
      <p:sp>
        <p:nvSpPr>
          <p:cNvPr id="20" name="Text 11"/>
          <p:cNvSpPr txBox="1"/>
          <p:nvPr/>
        </p:nvSpPr>
        <p:spPr>
          <a:xfrm>
            <a:off x="6187856" y="2857500"/>
            <a:ext cx="2316600" cy="14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политика также должна укреплять бюджеты субъектов Федерации и согласовывать интересы федерального центра, регионов и муниципалитетов.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выбирает меры для конкретного региона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строится на анализе показателей территории и оценке результатов мер поддержки.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неравномерность развития регионов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30050" y="16109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роста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0050" y="18198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развитые территории обычно связаны с крупными агломерациями, портами, промышленными узлами и транспортными коридорами, где сосредоточены рабочие места и инвестиции.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30050" y="42235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0050" y="44324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наглядно увидеть контраст между центрами экономического роста и периферией, где государственная поддержка особенно необходима.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30050" y="35704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отставания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30050" y="37792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положение территории влияют суровый климат, удалённость от рынков, низкая плотность населения и высокая стоимость строительства и доставки ресурсов.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30050" y="29172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зоны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30050" y="31261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Отстающие районы часто находятся в зонах Крайнего Севера, в удалённых сельских местностях, в горах и там, где транспортная связь развита слабо.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30050" y="22641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различий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0050" y="24729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заметен по валовому региональному продукту на душу населения, плотности дорог, уровню медицины, ЖКХ и доступности цифровой 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918" y="2199550"/>
            <a:ext cx="553806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региональной политики и их назначение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инструментам бюджетной, налоговой и программной региональной политики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поддержки отличаются по масштабу, срочности и тому, насколько точно они адресованы конкретной проблеме территории.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мер разные функции: одни компенсируют слабую налоговую базу, другие запускают инвестиции или инфраструктурные проекты.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методов региональной политики по характеру воздействия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видам методов региональной политики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решает свою задачу: одни дают прямую финансовую поддержку, другие меняют условия развития территории.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методы работают не поодиночке: краткосрочный финансовый эффект усиливается долгосрочными инфраструктурными и социальными изменениями.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75" y="1973430"/>
            <a:ext cx="681300" cy="5450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350" y="1943150"/>
            <a:ext cx="681300" cy="60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2225" y="1943150"/>
            <a:ext cx="681300" cy="605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Бюджетное выравнивание как способ поддержки территорий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24477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Дотации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4475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выровнять бюджетную обеспеченность и поддержать базовые функции государства в регионах с ограниченными собственными доходами.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8352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88350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 совместного финансирования конкретных проектов, когда федерация и регион делят расходы и несут ответственность за результат.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152227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Субвенции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52225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Передаются под выполнение обязательных полномочий и стандартов, например в образовании, социальной защите или регистрации актов гражданского состояния.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и инвестиционные стимулы для развития регионов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поддержка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Льготы по налогу на прибыль, имуществу, земле и страховым взносам снижают стартовые издержки бизнеса и делают проект более привлекательным для инвестора.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режимы
</a:t>
            </a:r>
            <a:endParaRPr lang="en-US" sz="1300" dirty="0"/>
          </a:p>
        </p:txBody>
      </p:sp>
      <p:sp>
        <p:nvSpPr>
          <p:cNvPr id="9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экономические зоны и территории опережающего развития создают более выгодные условия для производства, логистики и технологических проектов.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78559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 бизнеса
</a:t>
            </a:r>
            <a:endParaRPr lang="en-US" sz="1300" dirty="0"/>
          </a:p>
        </p:txBody>
      </p:sp>
      <p:sp>
        <p:nvSpPr>
          <p:cNvPr id="11" name="Text 7"/>
          <p:cNvSpPr txBox="1"/>
          <p:nvPr/>
        </p:nvSpPr>
        <p:spPr>
          <a:xfrm>
            <a:off x="478559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парки упрощают размещение предприятий, потому что рядом уже есть площадки, коммуникации и часто подготовленная инженерная база.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эффективности
</a:t>
            </a:r>
            <a:endParaRPr lang="en-US" sz="1300" dirty="0"/>
          </a:p>
        </p:txBody>
      </p:sp>
      <p:sp>
        <p:nvSpPr>
          <p:cNvPr id="13" name="Text 9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меры работают лучше, когда правила стабильны, есть транспортная доступность, кадры и устойчивый спрос на продукцию или услуги.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150" y="1549302"/>
            <a:ext cx="3900900" cy="19085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475" y="1549302"/>
            <a:ext cx="3900900" cy="190854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 как основа территориального сближения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30175" y="3554950"/>
            <a:ext cx="36435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который соединяет территории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30175" y="3903700"/>
            <a:ext cx="36435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Мостовой переход или современный транспортный узел способен убрать изоляцию, которую годами создавали река, горы или плохие дороги. После таких проектов удалённые территории включаются в общую экономику страны и получают больше шансов на развитие.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59500" y="3554950"/>
            <a:ext cx="36435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сокращает расстояние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9500" y="3903700"/>
            <a:ext cx="36435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магистраль меняет жизнь целого района: поездки становятся короче, доставка товаров — дешевле, а связь с крупным центром — надёжнее. Для бизнеса это означает снижение затрат, а для жителей — более быстрый доступ к учёбе, медицине и услугам.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программно-целевого управления регионом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государственных программах развития территорий: от диагностики проблемы до оценки результата и корректировки мер.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поддержки депрессивных, удалённых и северных территорий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40725" y="17621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проблем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4072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Определяются низкая занятость, отток населения, слабая налоговая база и изношенная экономика. Это позволяет выбрать меры именно для территории, а не применять одинаковые решения для всех.
</a:t>
            </a:r>
            <a:endParaRPr lang="en-US" sz="987" dirty="0"/>
          </a:p>
        </p:txBody>
      </p:sp>
      <p:sp>
        <p:nvSpPr>
          <p:cNvPr id="10" name="Text 4"/>
          <p:cNvSpPr txBox="1"/>
          <p:nvPr/>
        </p:nvSpPr>
        <p:spPr>
          <a:xfrm>
            <a:off x="5042375" y="1762025"/>
            <a:ext cx="3135612" cy="2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населения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42375" y="20560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запуска мер приоритетом становится доступ к медицине, транспортной связи и базовым услугам. Это помогает удерживать людей, снижать социальную изоляцию и поддерживать местную экономику.
</a:t>
            </a:r>
            <a:endParaRPr lang="en-US" sz="967" dirty="0"/>
          </a:p>
        </p:txBody>
      </p:sp>
      <p:sp>
        <p:nvSpPr>
          <p:cNvPr id="12" name="Text 6"/>
          <p:cNvSpPr txBox="1"/>
          <p:nvPr/>
        </p:nvSpPr>
        <p:spPr>
          <a:xfrm>
            <a:off x="3079000" y="3540125"/>
            <a:ext cx="3135612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Адресные меры поддержки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079000" y="3872523"/>
            <a:ext cx="3135612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Запускаются повышенные трансферты, программы занятости, помощь малому бизнесу и инфраструктурные вложения. Для северных районов отдельно учитываются транспортные издержки и энергоснабжение.
</a:t>
            </a:r>
            <a:endParaRPr lang="en-US" sz="9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государственной поддержки по направлениям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региональной поддержки, используемых в государственных программах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ресурсов между ключевыми направлениями государственной помощи. Значения отражают относительную приоритетность, а не точные бюджетные объёмы.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акцент делается на транспорте и социальной сфере: именно они быстрее всего улучшают связанность территории и повседневную жизнь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и институциональные методы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81280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полномочий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1280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может менять распределение обязанностей между федеральным, региональным и муниципальным уровнями, чтобы решения принимались ближе к конкретной территории и быстрее согласовывались между участниками.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280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процедур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1280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меры снижают административные барьеры для инвесторов, ускоряют согласования и делают правила землепользования и проектной работы более понятными для бизнеса и органов власти.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1455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ведомств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01455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методы особенно важны там, где развитие зависит сразу от нескольких отраслей. Эффект появляется только при чёткой ответственности и прозрачном распределении ролей между участниками.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01455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режимы управления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501455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зонах вводятся особые правила для агломераций, межмуниципальных проектов и территорий с общими проблемами. Это помогает объединять ресурсы и избегать дублирования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82987"/>
            <a:ext cx="3769200" cy="21783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региональной политики по эффекту и ограничениям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инструментов региональной политики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региональной политики различаются по скорости результата, масштабам воздействия и возможным ограничениям. Сводная таблица помогает увидеть их сильные и слабые стороны.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ни один метод не решает все задачи сразу: устойчивый результат даёт только сочетание финансовых, инфраструктурных и управленческих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измерение региональной политики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базовым услугам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учреждения культуры и общественный транспорт определяют качество повседневной жизни. Если они доступны, территория становится привлекательнее для семей и молодых специалистов.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человеческого капитала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 и медицина повышают квалификацию, здоровье и трудовой потенциал населения. В долгосрочной перспективе это укрепляет экономику региона гораздо сильнее разовых выплат.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населения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социальная среда снижает отток жителей из малых городов и села. Люди чаще остаются там, где могут учиться, лечиться и строить планы на будущее.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социального разрыва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жилья, транспорта и социальной инфраструктуры помогает уменьшать бедность и территориальное неравенство. В итоге растёт привлекательность региона не только для жизни, но и для 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мониторинга и корректировки региональной политики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обратной связи в государственных программах: от сбора данных до пересмотра мер по итогам оценки.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875" y="1579757"/>
            <a:ext cx="2526600" cy="1964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438" y="1579757"/>
            <a:ext cx="2526600" cy="19640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6013" y="1579757"/>
            <a:ext cx="2526600" cy="1964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страны выстраивают региональную политику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5547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выравнивание возможностей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547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региональная политика опирается на фонды выравнивания и поддержку менее развитых территорий. Такой подход помогает сокращать разрыв между центрами роста и периферией, одновременно усиливая транспортную и экономическую связанность внутри союза.
</a:t>
            </a:r>
            <a:endParaRPr lang="en-US" sz="809" dirty="0"/>
          </a:p>
        </p:txBody>
      </p:sp>
      <p:sp>
        <p:nvSpPr>
          <p:cNvPr id="11" name="Text 3"/>
          <p:cNvSpPr txBox="1"/>
          <p:nvPr/>
        </p:nvSpPr>
        <p:spPr>
          <a:xfrm>
            <a:off x="3361350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ускорение через зоны роста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61350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заметную роль играют специальные экономические зоны, индустриальные кластеры и крупные инфраструктурные коридоры. Они концентрируют инвестиции в отдельных районах, где быстрее формируется производство, логистика и рабочие места.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616722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Франция: поддержка периферии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16722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и Франции важны меры для восточных, удалённых и периферийных территорий, а также развитие транспорта. Ставка делается не только на субсидии, но и на улучшение связей между регионами и крупными городами.
</a:t>
            </a:r>
            <a:endParaRPr lang="en-US" sz="884" dirty="0"/>
          </a:p>
        </p:txBody>
      </p:sp>
      <p:sp>
        <p:nvSpPr>
          <p:cNvPr id="15" name="Text 7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ограничения региональной политики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425601" y="3293450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межведомственная координация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ведомства и уровни власти не всегда действуют согласованно, из-за чего проекты затягиваются и дублируют друг друга. Чёткое распределение обязанностей помогает избежать таких потерь.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63351" y="1693075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средств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нередко концентрируются в более сильных территориях, где проще показать результат. Из-за этого слабые регионы получают меньше возможностей для долгосрочного развития и остаются в зависимости от поддержки.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55026" y="3293450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исполнение программ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финансирования меры могут выполняться только на бумаге. В таком случае показатели улучшаются медленно, а структура экономики и качество жизни почти не меняются.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25601" y="1693075"/>
            <a:ext cx="2030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Кадровый и инфраструктурный дефицит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специалистов, слабая транспортная связанность и низкая инвестиционная привлекательность снижают эффект любой программы. Без этих условий даже хорошие решения работают значительно хуже.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187850" y="2163475"/>
            <a:ext cx="2316600" cy="56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результат
</a:t>
            </a:r>
            <a:endParaRPr lang="en-US" sz="1300" dirty="0"/>
          </a:p>
        </p:txBody>
      </p:sp>
      <p:sp>
        <p:nvSpPr>
          <p:cNvPr id="20" name="Text 11"/>
          <p:cNvSpPr txBox="1"/>
          <p:nvPr/>
        </p:nvSpPr>
        <p:spPr>
          <a:xfrm>
            <a:off x="6187856" y="2857500"/>
            <a:ext cx="2316600" cy="14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эффективной политика становится при прозрачных решениях, адресной поддержке и долгосрочном планировании. Важен также учёт природных, экономических и социальных особенностей каждой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региональной политики — сочетание инструментов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добивается устойчивого развития территорий не одним методом, а их разумным сочетанием. Финансовые, налоговые, инфраструктурные, институциональные и социальные меры работают лучше всего, когда учитывают особенности конкретного региона.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2026-06-03T06:03:48Z</dcterms:created>
  <dcterms:modified xsi:type="dcterms:W3CDTF">2026-06-03T06:03:48Z</dcterms:modified>
</cp:coreProperties>
</file>