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речи, которая называет мир вокруг нас.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888" y="1480200"/>
            <a:ext cx="3550323" cy="314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называть людей, места и предметы, строить понятные предложения и точнее выражать мысли. Без них трудно говорить о школьной жизни, событиях и личном опыте на английском языке.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существительные нужны в английском
</a:t>
            </a:r>
            <a:endParaRPr lang="en-US" sz="2922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существительное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называть людей и животных: teacher, student, cat, dog. Такие слова отвечают на вопрос who? в широком смысле и помогают сразу понять, о ком идёт речь.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существительные обозначают места и вещи: London, school, desk, notebook. Они делают речь конкретной, потому что называют объекты, которые можно увидеть, представить или описать словами.
</a:t>
            </a:r>
            <a:endParaRPr lang="en-US" sz="1746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 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и абстрактными: friendship, freedom, courage, happiness. Эти слова обозначают то, что нельзя потрогать, но можно переживать, обсуждать и сравнивать в речи.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для 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помогает назвать главную тему предложения. Без него трудно понять, кто действует, что происходит и о чём идёт речь, поэтому эта часть речи встречается очень часто.
</a:t>
            </a:r>
            <a:endParaRPr lang="en-US" sz="1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 школьной жизни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30670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часто встречаются слова pencil, notebook, textbook и dictionary. Они нужны, когда мы описываем уроки, домашние задания, проверки и повседневные предметы на парте.
</a:t>
            </a:r>
            <a:endParaRPr lang="en-US" sz="1313" dirty="0"/>
          </a:p>
        </p:txBody>
      </p:sp>
      <p:sp>
        <p:nvSpPr>
          <p:cNvPr id="12" name="Text 2"/>
          <p:cNvSpPr txBox="1"/>
          <p:nvPr/>
        </p:nvSpPr>
        <p:spPr>
          <a:xfrm>
            <a:off x="222823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teacher, student, classmate и principal помогают говорить о людях, которые участвуют в учебном процессе. Такие слова часто появляются в диалогах, объявлениях и заданиях.
</a:t>
            </a:r>
            <a:endParaRPr lang="en-US" sz="1334" dirty="0"/>
          </a:p>
        </p:txBody>
      </p:sp>
      <p:sp>
        <p:nvSpPr>
          <p:cNvPr id="13" name="Text 3"/>
          <p:cNvSpPr txBox="1"/>
          <p:nvPr/>
        </p:nvSpPr>
        <p:spPr>
          <a:xfrm>
            <a:off x="4144226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помещения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classroom, corridor, library и gym называют места, где проходит школьная жизнь. Они особенно полезны при чтении расписаний, указаний и коротких описаний школы.
</a:t>
            </a:r>
            <a:endParaRPr lang="en-US" sz="1441" dirty="0"/>
          </a:p>
        </p:txBody>
      </p:sp>
      <p:sp>
        <p:nvSpPr>
          <p:cNvPr id="14" name="Text 4"/>
          <p:cNvSpPr txBox="1"/>
          <p:nvPr/>
        </p:nvSpPr>
        <p:spPr>
          <a:xfrm>
            <a:off x="30670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учебных дел тоже часто есть существительные: lesson, homework, project, test. Они помогают понять, что именно нужно сделать и к какому виду работы относится задание.
</a:t>
            </a:r>
            <a:endParaRPr lang="en-US" sz="1441" dirty="0"/>
          </a:p>
        </p:txBody>
      </p:sp>
      <p:sp>
        <p:nvSpPr>
          <p:cNvPr id="15" name="Text 5"/>
          <p:cNvSpPr txBox="1"/>
          <p:nvPr/>
        </p:nvSpPr>
        <p:spPr>
          <a:xfrm>
            <a:off x="222823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 таблички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встречаются в расписании, на вывесках и в коротких заметках. Именно они делают школьную информацию понятной, потому что называют нужные предметы, людей и события.
</a:t>
            </a:r>
            <a:endParaRPr lang="en-US" sz="1311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существительных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группы существительных и как это влияет на написание и употребление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существительного подсказывает, нужно ли писать слово с заглавной буквы и как использовать его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Basics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Считаемые и неисчисляемые существительные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Считаемые существительные обозначают отдельные предметы, которые легко посчитать: one apple, two apples, three books. Обычно они имеют форму единственного и множественного числа.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считают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обычно не называют поштучно: water, milk, sugar, music, information. Их воспринимают как массу или общее понятие, поэтому форму множественного числа используют редко.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неисчисляемыми существительными часто употребляют some, much, a lot of и a little. Эти слова помогают выразить количество, когда точный подсчёт невозможен или не нужен.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тип существительного, легко ошибиться в грамматике. Поэтому важно запоминать, можно ли слово считать напрямую, и подбирать правильные слова-сопровождающие.
</a:t>
            </a:r>
            <a:endParaRPr lang="en-US" sz="15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существительных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одно и то же слово может относиться сразу к нескольким группам, если учитывать его значение и грамматические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 больше всего конкретных и общих существительных; абстрактные и неисчисляемые встречаются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подсчёт по короткому школьному тексту, 2025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
</a:t>
            </a:r>
            <a:endParaRPr lang="en-US" sz="2822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добавление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существительных образует множественное число с помощью -s или -es: cat — cats, box — boxes, book — books. Это самый частый и простой способ изменения формы.
</a:t>
            </a:r>
            <a:endParaRPr lang="en-US" sz="1733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меняются не по обычному правилу: city — cities, baby — babies. Перед окончанием буква y часто переходит в i, если перед ней стоит согласная.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существительные, которые нужно запоминать отдельно: child — children, man — men, woman — women. Их нельзя образовать простым добавлением окончания, поэтому они требуют внимания.
</a:t>
            </a:r>
            <a:endParaRPr lang="en-US" sz="176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выглядят одинаково в единственном и множественном числе: sheep, fish в ряде контекстов. Такие слова особенно важно узнавать по смыслу предложения.
</a:t>
            </a:r>
            <a:endParaRPr lang="en-US" sz="17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существительное в предложении
</a:t>
            </a:r>
            <a:endParaRPr lang="en-US" sz="272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для учебного текста и коротких предложений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и заглавная буква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proper nouns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называют конкретных людей, города, страны, дни недели и названия книг. В английском языке они обычно начинаются с заглавной буквы, что сразу выделяет их в тексте.
</a:t>
            </a:r>
            <a:endParaRPr lang="en-US" sz="178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особенно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помогает быстро распознать имена: Anna, England, Monday, the Amazon, Harry Potter. Это один из самых простых визуальных признаков собственного имени в английском.
</a:t>
            </a:r>
            <a:endParaRPr lang="en-US" sz="1788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написать собственное имя со строчной буквы, предложение будет выглядеть неграмотно. Поэтому при чтении и письме стоит всегда проверять, не является ли слово названием конкретного объекта.
</a:t>
            </a:r>
            <a:endParaRPr lang="en-US" sz="17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существительными: a, an, the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помогают понять, о каком существительном идёт речь: впервые упоминается предмет или уже известен собеседнику. Для неисчисляемых слов часто используются другие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артикля зависит от типа существительного и ситуации. Он помогает показать, является ли слово новым, конкретным или неисчисляемым.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English grammar reference
</a:t>
            </a:r>
            <a:endParaRPr lang="en-US" sz="13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 разных частях предложения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часто называет того, кто выполняет действие. В предложении The student reads именно student является подлежащим и отвечает на вопрос «кто?», задавая основу всего высказывания.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сказуемого существительное может обозначать объект действия. В примере The teacher checks the homework слово homework показывает, что именно проверяют, и стоит в роли дополнения.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нередко идёт после глагола-связки, например в My brother is a doctor. Здесь doctor сообщает, кем является брат, а не что он делает.
</a:t>
            </a:r>
            <a:endParaRPr lang="en-US" sz="1767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словосочетания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входить в более длинные группы слов: a new computer, the big classroom. В таких сочетаниях артикль и прилагательное помогают точнее описать предмет.
</a:t>
            </a:r>
            <a:endParaRPr lang="en-US" sz="17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число существительных в английском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большинство существительных образуют множественное число по простому правилу, но несколько частых слов нужно запомнить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формы легко узнать по -s или -es, а нерегулярные требуют запоминания, потому что меняют основу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patterns; illustrative classroom examples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формы множественного числа, которые важно знать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6725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child, man, woman и person образуют множественное число не по обычному правилу. Эти формы часто встречаются в текстах о семье, школе и повседневной жизни, поэтому их нужно узнавать сразу.
</a:t>
            </a:r>
            <a:endParaRPr lang="en-US" sz="1441" dirty="0"/>
          </a:p>
        </p:txBody>
      </p:sp>
      <p:sp>
        <p:nvSpPr>
          <p:cNvPr id="12" name="Text 3"/>
          <p:cNvSpPr txBox="1"/>
          <p:nvPr/>
        </p:nvSpPr>
        <p:spPr>
          <a:xfrm>
            <a:off x="2649593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tooth и foot меняют гласную в основе: teeth, feet. Такие формы особенно полезны при чтении инструкций, описаний внешности и простых диалогов, где часто говорят о здоровье.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85601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mouse и некоторые другие существительные тоже имеют особые формы множественного числа. Они помогают читать короткие истории и учебные тексты без ошибок и лишних догадок.
</a:t>
            </a:r>
            <a:endParaRPr lang="en-US" sz="1543" dirty="0"/>
          </a:p>
        </p:txBody>
      </p:sp>
      <p:sp>
        <p:nvSpPr>
          <p:cNvPr id="14" name="Text 5"/>
          <p:cNvSpPr txBox="1"/>
          <p:nvPr/>
        </p:nvSpPr>
        <p:spPr>
          <a:xfrm>
            <a:off x="306714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формы нельзя вывести только из правила -s, поэтому их лучше учить как готовые пары. Это ускоряет чтение и делает письменную речь более точной.
</a:t>
            </a:r>
            <a:endParaRPr lang="en-US" sz="1577" dirty="0"/>
          </a:p>
        </p:txBody>
      </p:sp>
      <p:sp>
        <p:nvSpPr>
          <p:cNvPr id="15" name="Text 6"/>
          <p:cNvSpPr txBox="1"/>
          <p:nvPr/>
        </p:nvSpPr>
        <p:spPr>
          <a:xfrm>
            <a:off x="2649471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слова парами: child — children, man — men, tooth — teeth. Краткие списки и примеры в предложениях помогают удерживать формы в памяти лучше, чем отдельные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с существительными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лежали карточки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было написано the tall boy, и рядом ученик видел, как артикль, прилагательное и существительное работают вместе. Такое сочетание помогает точно представить человека и выделить его среди других.
</a:t>
            </a:r>
            <a:endParaRPr lang="en-US" sz="1375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описание для предмета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карточке стояло a red bicycle, а ниже — my best friend. Эти примеры показывают, что noun phrase может включать не только артикль, но и прилагательное или притяжательное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словосочетание с существительным
</a:t>
            </a:r>
            <a:endParaRPr lang="en-US" sz="271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английском: article/possessive + adjective(s) + noun.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 существительными в английском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ошибки часто появляются в письменных работах, если не проверять тип существительного, артикль и форму множественного 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определить тип существительного заранее, можно избежать ошибок с капитализацией, артиклями и множественным числом.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классных письменных работ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 учебном тексте: краткое сравнение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 распределение примеров из небольшого школьного текста. Категории частично пересекаются, поэтому одно слово может входить сразу в несколько групп.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текстах существительные встречаются очень часто, особенно конкретные и исчисляемые. Это делает их основой школьного словаря.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анализ учебного текста
</a:t>
            </a:r>
            <a:endParaRPr lang="en-US" sz="15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9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349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143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98374" y="4186700"/>
            <a:ext cx="43995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90399" y="4186700"/>
            <a:ext cx="43995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 общении и школьной работе
</a:t>
            </a:r>
            <a:endParaRPr lang="en-US" sz="2713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на чтение существительные помогают понять, о ком или о чём идёт речь, и быстрее находить главную информацию в тексте.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электронных письмах существительные называют предметы, даты, людей и события. Это помогает писать ясно, вежливо и без лишних повторов.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 письма
</a:t>
            </a:r>
            <a:endParaRPr lang="en-US" sz="1377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существительные нужны, чтобы говорить о друзьях, уроках, хобби и местах. Без них разговор становится слишком общим и неточным.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историях и мини-сочинениях существительные создают картину события: кто действует, где происходит действие и какие чувства испытывают герои.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
</a:t>
            </a:r>
            <a:endParaRPr lang="en-US" sz="1377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проектах и устных ответах существительные помогают перечислять факты, сравнивать идеи и строить полные предложения, которые легко понять одноклассникам.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ответы
</a:t>
            </a:r>
            <a:endParaRPr lang="en-US" sz="12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существительных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человека, место, предмет, животное или идею. Оно помогает строить понятные предложения, точно выбирать артикли и правильно использовать число, поэтому знать его особенно важно.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2026-05-31T10:02:10Z</dcterms:created>
  <dcterms:modified xsi:type="dcterms:W3CDTF">2026-05-31T10:02:10Z</dcterms:modified>
</cp:coreProperties>
</file>