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727300"/>
            <a:ext cx="4326000" cy="29699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606975"/>
            <a:ext cx="83526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окружающей среды: главные идеи модуля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34950" y="1725900"/>
            <a:ext cx="3624300" cy="29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Экология — это система связей, от которых зависит жизнь.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200" y="2514555"/>
            <a:ext cx="8421600" cy="19491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1200" y="1308338"/>
            <a:ext cx="8421600" cy="86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Экология объясняет, как живые организмы, человек и среда зависят друг от друга. Когда эти связи нарушаются, возникают реальные проблемы качества жизни.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61200" y="365375"/>
            <a:ext cx="84216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Экология: связи, которые нельзя игнорировать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925" y="365350"/>
            <a:ext cx="8438700" cy="72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вопросы окружающей среды касаются каждого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37925" y="1441495"/>
            <a:ext cx="40884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Здоровье и безопасность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изменения отражаются на здоровье людей: загрязнённый воздух, дефицит воды и перегрев городов быстро становятся вопросами безопасности, а не только природы.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7925" y="3143145"/>
            <a:ext cx="40884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и ресурсы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Состояние природы влияет на питание и ресурсы. Если почвы истощаются, а вода загрязняется, это сказывается на урожае, качестве продуктов и доступности благ.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88225" y="3143145"/>
            <a:ext cx="40884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 цепной реакции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Любое изменение в системе запускает цепочку последствий. Вырубка леса, загрязнение реки или рост отходов затрагивают климат, виды и экономику одновременно.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688225" y="1441495"/>
            <a:ext cx="40884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привычек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показывает, что привычки одного человека усиливаются, когда их повторяют многие. Поэтому бытовые решения становятся частью большой экологической картины.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925" y="267500"/>
            <a:ext cx="84216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Окружающая среда, проблема, симптом и причина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72125" y="1062325"/>
            <a:ext cx="3703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Система в целом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увидеть всю систему: воздух, воду, почву, живые организмы и человеческую деятельность. Только тогда можно понять, где именно возникло нарушение.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73375" y="1062325"/>
            <a:ext cx="3703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Поиск причин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часто скрыты глубже: транспорт, промышленность, чрезмерное потребление, неэффективное управление и слабый контроль могут давать одинаковый результат на поверхности.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772125" y="2976163"/>
            <a:ext cx="3703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Видимые симптомы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Симптомы заметны сразу: дым, грязная вода, свалки, гибель рыбы или запах. Но по внешнему признаку ещё нельзя точно назвать источник проблемы.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73375" y="2976163"/>
            <a:ext cx="3703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Выбор ответа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симптом может вести к разным решениям. Поэтому экологический анализ всегда начинается с вопроса: что именно вызвало нарушение?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75" y="1707116"/>
            <a:ext cx="8438700" cy="2962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Цепочки влияния в природе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925" y="1153850"/>
            <a:ext cx="84387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в экосистеме можно проследить по переносу веществ и изменению условий среды.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77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выбросов и вырубка лесов усиливают эффект накопления тепла. Для школьников важно видеть: климатические решения начинаются с повседневного выбора.
</a:t>
            </a:r>
            <a:endParaRPr lang="en-US" sz="1077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материалам модуля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56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Проблема начинается с выбросов и потери лесов, а смягчается через энергию, транспорт и сохранение природных поглотителей.
</a:t>
            </a:r>
            <a:endParaRPr lang="en-US" sz="1256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изменения: причины, последствия, решения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1244" y="1062325"/>
            <a:ext cx="2704813" cy="2764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37925" y="267500"/>
            <a:ext cx="84591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воздуха и здоровье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772119" y="1159157"/>
            <a:ext cx="1445700" cy="13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загрязнения
</a:t>
            </a:r>
            <a:pPr algn="l" indent="0" marL="0">
              <a:lnSpc>
                <a:spcPct val="115000"/>
              </a:lnSpc>
              <a:buNone/>
            </a:pPr>
            <a:r>
              <a:rPr lang="en-US" sz="61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Транспорт, ТЭЦ, заводы и бытовое сжигание мусора увеличивают концентрацию вредных частиц и газов. Пыль усиливает эффект, особенно в сухую и безветренную погоду.
</a:t>
            </a:r>
            <a:endParaRPr lang="en-US" sz="1045" dirty="0"/>
          </a:p>
        </p:txBody>
      </p:sp>
      <p:sp>
        <p:nvSpPr>
          <p:cNvPr id="13" name="Text 3"/>
          <p:cNvSpPr txBox="1"/>
          <p:nvPr/>
        </p:nvSpPr>
        <p:spPr>
          <a:xfrm>
            <a:off x="2648672" y="1159157"/>
            <a:ext cx="1445700" cy="13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страдает сильнее
</a:t>
            </a:r>
            <a:pPr algn="l" indent="0" marL="0">
              <a:lnSpc>
                <a:spcPct val="115000"/>
              </a:lnSpc>
              <a:buNone/>
            </a:pPr>
            <a:r>
              <a:rPr lang="en-US" sz="613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5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Загрязнённый воздух особенно опасен для детей, пожилых людей и тех, кто уже имеет болезни дыхательной системы. Риски растут при длительном воздействии.
</a:t>
            </a:r>
            <a:endParaRPr lang="en-US" sz="1050" dirty="0"/>
          </a:p>
        </p:txBody>
      </p:sp>
      <p:sp>
        <p:nvSpPr>
          <p:cNvPr id="14" name="Text 4"/>
          <p:cNvSpPr txBox="1"/>
          <p:nvPr/>
        </p:nvSpPr>
        <p:spPr>
          <a:xfrm>
            <a:off x="4525225" y="1159157"/>
            <a:ext cx="1445700" cy="13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Вред для здоровья
</a:t>
            </a:r>
            <a:pPr algn="l" indent="0" marL="0">
              <a:lnSpc>
                <a:spcPct val="115000"/>
              </a:lnSpc>
              <a:buNone/>
            </a:pPr>
            <a:r>
              <a:rPr lang="en-US" sz="60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Астма, кашель и раздражение слизистых — частые последствия плохого воздуха. В городе к ним добавляются смог и снижение видимости, влияющие на безопасность.
</a:t>
            </a:r>
            <a:endParaRPr lang="en-US" sz="1032" dirty="0"/>
          </a:p>
        </p:txBody>
      </p:sp>
      <p:sp>
        <p:nvSpPr>
          <p:cNvPr id="15" name="Text 5"/>
          <p:cNvSpPr txBox="1"/>
          <p:nvPr/>
        </p:nvSpPr>
        <p:spPr>
          <a:xfrm>
            <a:off x="772119" y="2601146"/>
            <a:ext cx="1445700" cy="13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4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Технические решения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Фильтры, контроль выбросов и запрет открытого сжигания снижают нагрузку на атмосферу. Общественный транспорт и озеленение помогают уменьшить сам источник проблемы.
</a:t>
            </a:r>
            <a:endParaRPr lang="en-US" sz="984" dirty="0"/>
          </a:p>
        </p:txBody>
      </p:sp>
      <p:sp>
        <p:nvSpPr>
          <p:cNvPr id="16" name="Text 6"/>
          <p:cNvSpPr txBox="1"/>
          <p:nvPr/>
        </p:nvSpPr>
        <p:spPr>
          <a:xfrm>
            <a:off x="2648672" y="2601146"/>
            <a:ext cx="1445700" cy="13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может сделать человек
</a:t>
            </a:r>
            <a:pPr algn="l" indent="0" marL="0">
              <a:lnSpc>
                <a:spcPct val="115000"/>
              </a:lnSpc>
              <a:buNone/>
            </a:pPr>
            <a:r>
              <a:rPr lang="en-US" sz="55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6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привычка начинается с выбора: меньше личного автотранспорта, больше повторного использования вещей, никакого мусора в огне и внимательное отношение к качеству воздуха.
</a:t>
            </a:r>
            <a:endParaRPr lang="en-US" sz="943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3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Мусор не исчезает после выброса: он переходит в полигоны, окружающую среду и иногда возвращается в пищевые цепи через микропластик.
</a:t>
            </a:r>
            <a:endParaRPr lang="en-US" sz="1130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материалам модуля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меньше сокращение и повторное использование, тем больше нагрузка на полигоны и природные системы.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Отходы и пластик: путь мусора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925" y="267500"/>
            <a:ext cx="84216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Утрата биоразнообразия и деградация земель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72125" y="1062325"/>
            <a:ext cx="3703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Разрушение покрова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 и распашка земель нарушают защитный покров почвы. После этого вода и ветер быстрее уносят плодородный слой, а восстановление занимает много времени.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73375" y="1062325"/>
            <a:ext cx="3703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видов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местообитания исчезают, виды теряют корм, укрытия и пути миграции. Это ослабляет экосистемы и делает их менее устойчивыми к новым стрессам.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772125" y="2976163"/>
            <a:ext cx="3703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Истощение почв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Перевыпас и пожары дополнительно истощают землю. Территория теряет способность удерживать влагу, а растения хуже приживаются даже после прекращения воздействия.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73375" y="2976163"/>
            <a:ext cx="3703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Долгий эффект решений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Лесовосстановление, защитные полосы и охраняемые территории возвращают устойчивость. Но эффект появляется не сразу: природным системам нужно время для восстановления связей.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4700" y="1857498"/>
            <a:ext cx="4365000" cy="149565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94804" y="4092575"/>
            <a:ext cx="43650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материалам модуля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38075" y="166097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44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что дефицит воды формируется не одной причиной, а сочетанием природных и техногенных факторов.
</a:t>
            </a:r>
            <a:endParaRPr lang="en-US" sz="1244" dirty="0"/>
          </a:p>
        </p:txBody>
      </p:sp>
      <p:sp>
        <p:nvSpPr>
          <p:cNvPr id="7" name="Text 2"/>
          <p:cNvSpPr txBox="1"/>
          <p:nvPr/>
        </p:nvSpPr>
        <p:spPr>
          <a:xfrm>
            <a:off x="538075" y="293062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 наличии водных ресурсов дефицит возникает из-за качества, потерь и распределения.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13148"/>
            <a:ext cx="84387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ресурсы и дефицит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6975" y="2070002"/>
            <a:ext cx="4164900" cy="124334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75" y="4165050"/>
            <a:ext cx="4164900" cy="60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материалам модуля 4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60625" y="1737000"/>
            <a:ext cx="36381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17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двух моделей обращения с ресурсами показывает, почему круговой подход снижает нагрузку на природу и бюджет семьи, школы или города.
</a:t>
            </a:r>
            <a:endParaRPr lang="en-US" sz="1117" dirty="0"/>
          </a:p>
        </p:txBody>
      </p:sp>
      <p:sp>
        <p:nvSpPr>
          <p:cNvPr id="7" name="Text 2"/>
          <p:cNvSpPr txBox="1"/>
          <p:nvPr/>
        </p:nvSpPr>
        <p:spPr>
          <a:xfrm>
            <a:off x="4960625" y="2923300"/>
            <a:ext cx="36381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8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Круговая экономика уменьшает отходы и расход ресурсов, а линейная быстрее превращает полезные материалы в мусор.
</a:t>
            </a:r>
            <a:endParaRPr lang="en-US" sz="1282" dirty="0"/>
          </a:p>
        </p:txBody>
      </p:sp>
      <p:sp>
        <p:nvSpPr>
          <p:cNvPr id="8" name="Text 3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Линейная и круговая экономика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77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экологического риска помогает отделять впечатление от фактов: важны не только само загрязнение, но и масштаб воздействия, число людей и срок восстановления.
</a:t>
            </a:r>
            <a:endParaRPr lang="en-US" sz="1077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материалам модуля 4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17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затронутых компонентов и дольше восстановление, тем выше риск и тем важнее проверять источник и метод расчёта.
</a:t>
            </a:r>
            <a:endParaRPr lang="en-US" sz="1217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измеряют экологический риск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288400" y="1530750"/>
            <a:ext cx="31503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столько ключевых участников определяют экологический результат: без согласованных действий нормы, знания и технологии не дают устойчивого эффекта.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89200" y="1530750"/>
            <a:ext cx="33243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ключевых участника должны действовать согласованно, чтобы экологическое решение сработало.
</a:t>
            </a:r>
            <a:endParaRPr lang="en-US" sz="4200" dirty="0"/>
          </a:p>
        </p:txBody>
      </p:sp>
      <p:sp>
        <p:nvSpPr>
          <p:cNvPr id="6" name="Text 3"/>
          <p:cNvSpPr txBox="1"/>
          <p:nvPr/>
        </p:nvSpPr>
        <p:spPr>
          <a:xfrm>
            <a:off x="2695050" y="4087050"/>
            <a:ext cx="4111800" cy="60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Содержание модуля 4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1053" y="365350"/>
            <a:ext cx="3804345" cy="397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7925" y="365350"/>
            <a:ext cx="4305600" cy="6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Кейс 1: школа как точка изменений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21800" y="4148375"/>
            <a:ext cx="4021800" cy="7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Измеримый эффект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Датчики света, выключение техники после уроков и дежурства класса позволяют видеть конкретный результат: меньше лишнего потребления, ниже счета и более ответственная школьная среда.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21800" y="3187925"/>
            <a:ext cx="4021800" cy="7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Удобная сортировка
</a:t>
            </a:r>
            <a:pPr algn="l" indent="0" marL="0">
              <a:lnSpc>
                <a:spcPct val="115000"/>
              </a:lnSpc>
              <a:buNone/>
            </a:pPr>
            <a:r>
              <a:rPr lang="en-US" sz="663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7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Контейнеры для раздельного сбора и понятные плакаты помогают ученикам не смешивать разные виды отходов. Когда система понятна, сортировка становится привычкой, а не дополнительной нагрузкой.
</a:t>
            </a:r>
            <a:endParaRPr lang="en-US" sz="1137" dirty="0"/>
          </a:p>
        </p:txBody>
      </p:sp>
      <p:sp>
        <p:nvSpPr>
          <p:cNvPr id="12" name="Text 4"/>
          <p:cNvSpPr txBox="1"/>
          <p:nvPr/>
        </p:nvSpPr>
        <p:spPr>
          <a:xfrm>
            <a:off x="621800" y="2227475"/>
            <a:ext cx="4021800" cy="7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1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бумажных отходов
</a:t>
            </a:r>
            <a:pPr algn="l" indent="0" marL="0">
              <a:lnSpc>
                <a:spcPct val="115000"/>
              </a:lnSpc>
              <a:buNone/>
            </a:pPr>
            <a:r>
              <a:rPr lang="en-US" sz="683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6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Двусторонняя печать, электронные материалы и повторное использование черновиков снижают расход бумаги без ущерба для учёбы. Это простое решение легко закрепить правилами класса.
</a:t>
            </a:r>
            <a:endParaRPr lang="en-US" sz="1171" dirty="0"/>
          </a:p>
        </p:txBody>
      </p:sp>
      <p:sp>
        <p:nvSpPr>
          <p:cNvPr id="13" name="Text 5"/>
          <p:cNvSpPr txBox="1"/>
          <p:nvPr/>
        </p:nvSpPr>
        <p:spPr>
          <a:xfrm>
            <a:off x="621800" y="1267025"/>
            <a:ext cx="4021800" cy="7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теряются ресурсы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классе много бумаги и постоянно горит свет, именно повседневные мелочи формируют заметную часть экологического следа. Поэтому начинать нужно с самых частых действий.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75" y="1707116"/>
            <a:ext cx="8438700" cy="2962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вырубки к восстановлению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925" y="1153850"/>
            <a:ext cx="84387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причинно-следственной цепочки по кейсу природной территории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4700" y="1587895"/>
            <a:ext cx="4365000" cy="203486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94804" y="4092575"/>
            <a:ext cx="43650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материалам модуля 4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38075" y="166097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89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распространённых заблуждений с проверяемыми выводами помогает не путать удобные формулировки с реальными экологическими решениями.
</a:t>
            </a:r>
            <a:endParaRPr lang="en-US" sz="1089" dirty="0"/>
          </a:p>
        </p:txBody>
      </p:sp>
      <p:sp>
        <p:nvSpPr>
          <p:cNvPr id="7" name="Text 2"/>
          <p:cNvSpPr txBox="1"/>
          <p:nvPr/>
        </p:nvSpPr>
        <p:spPr>
          <a:xfrm>
            <a:off x="538075" y="293062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Экологическое поведение начинается не с одного действия, а с изменения образа потребления и понимания причин проблемы.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13148"/>
            <a:ext cx="84387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Мифы и факты об экологии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372"/>
            <a:ext cx="4158300" cy="31674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337925" y="365350"/>
            <a:ext cx="8438700" cy="72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может сделать школьник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4699675" y="1413251"/>
            <a:ext cx="1953300" cy="92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6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Экономьте энергию
</a:t>
            </a:r>
            <a:pPr algn="l" indent="0" marL="0">
              <a:lnSpc>
                <a:spcPct val="115000"/>
              </a:lnSpc>
              <a:buNone/>
            </a:pPr>
            <a:r>
              <a:rPr lang="en-US" sz="552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Выключайте свет, компьютеры и зарядные устройства, когда они не нужны. Даже небольшая экономия энергии в классе и дома формирует устойчивую привычку внимательно относиться к ресурсам.
</a:t>
            </a:r>
            <a:endParaRPr lang="en-US" sz="946" dirty="0"/>
          </a:p>
        </p:txBody>
      </p:sp>
      <p:sp>
        <p:nvSpPr>
          <p:cNvPr id="12" name="Text 3"/>
          <p:cNvSpPr txBox="1"/>
          <p:nvPr/>
        </p:nvSpPr>
        <p:spPr>
          <a:xfrm>
            <a:off x="4699675" y="2662450"/>
            <a:ext cx="1953300" cy="92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9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Выбирайте многоразовое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Пользуйтесь многоразовой бутылкой, контейнером и сумкой вместо одноразовых вещей. Такие замены уменьшают количество отходов и помогают реже покупать лишнее.
</a:t>
            </a:r>
            <a:endParaRPr lang="en-US" sz="1029" dirty="0"/>
          </a:p>
        </p:txBody>
      </p:sp>
      <p:sp>
        <p:nvSpPr>
          <p:cNvPr id="13" name="Text 4"/>
          <p:cNvSpPr txBox="1"/>
          <p:nvPr/>
        </p:nvSpPr>
        <p:spPr>
          <a:xfrm>
            <a:off x="4699675" y="3911650"/>
            <a:ext cx="1953300" cy="92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Сортируйте правильно
</a:t>
            </a:r>
            <a:pPr algn="l" indent="0" marL="0">
              <a:lnSpc>
                <a:spcPct val="115000"/>
              </a:lnSpc>
              <a:buNone/>
            </a:pPr>
            <a:r>
              <a:rPr lang="en-US" sz="558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8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Сортируйте отходы по правилам вашего города или школы и не смешивайте чистые материалы с загрязнёнными. Понятная сортировка делает переработку действительно возможной.
</a:t>
            </a:r>
            <a:endParaRPr lang="en-US" sz="957" dirty="0"/>
          </a:p>
        </p:txBody>
      </p:sp>
      <p:sp>
        <p:nvSpPr>
          <p:cNvPr id="14" name="Text 5"/>
          <p:cNvSpPr txBox="1"/>
          <p:nvPr/>
        </p:nvSpPr>
        <p:spPr>
          <a:xfrm>
            <a:off x="6823325" y="1413251"/>
            <a:ext cx="1953300" cy="92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Сокращайте печать
</a:t>
            </a:r>
            <a:pPr algn="l" indent="0" marL="0">
              <a:lnSpc>
                <a:spcPct val="115000"/>
              </a:lnSpc>
              <a:buNone/>
            </a:pPr>
            <a:r>
              <a:rPr lang="en-US" sz="59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Печатайте только при необходимости, используйте электронные материалы и черновики с обеих сторон. Это особенно важно там, где бумага расходуется ежедневно и незаметно.
</a:t>
            </a:r>
            <a:endParaRPr lang="en-US" sz="1011" dirty="0"/>
          </a:p>
        </p:txBody>
      </p:sp>
      <p:sp>
        <p:nvSpPr>
          <p:cNvPr id="15" name="Text 6"/>
          <p:cNvSpPr txBox="1"/>
          <p:nvPr/>
        </p:nvSpPr>
        <p:spPr>
          <a:xfrm>
            <a:off x="6823325" y="2662450"/>
            <a:ext cx="1953300" cy="92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6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Двигайтесь экологично
</a:t>
            </a:r>
            <a:pPr algn="l" indent="0" marL="0">
              <a:lnSpc>
                <a:spcPct val="115000"/>
              </a:lnSpc>
              <a:buNone/>
            </a:pPr>
            <a:r>
              <a:rPr lang="en-US" sz="552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Ходите пешком, езжайте на велосипеде или выбирайте общественный транспорт, если это безопасно и удобно. Так снижается транспортная нагрузка и растёт личная экологическая дисциплина.
</a:t>
            </a:r>
            <a:endParaRPr lang="en-US" sz="94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75" y="1707116"/>
            <a:ext cx="8438700" cy="2962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идеи к SMART-цели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925" y="1153850"/>
            <a:ext cx="84387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Шаблон SMART-формулировки для школьного экологического проекта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6975" y="2155750"/>
            <a:ext cx="4164900" cy="107184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75" y="4165050"/>
            <a:ext cx="4164900" cy="60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шаблон по материалам модуля 4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60625" y="1737000"/>
            <a:ext cx="36381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24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проект был убедительным, его нужно описывать как цепочку: от проблемы и причин к решению, срокам и понятным критериям результата.
</a:t>
            </a:r>
            <a:endParaRPr lang="en-US" sz="1124" dirty="0"/>
          </a:p>
        </p:txBody>
      </p:sp>
      <p:sp>
        <p:nvSpPr>
          <p:cNvPr id="7" name="Text 2"/>
          <p:cNvSpPr txBox="1"/>
          <p:nvPr/>
        </p:nvSpPr>
        <p:spPr>
          <a:xfrm>
            <a:off x="4960625" y="2923300"/>
            <a:ext cx="36381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8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Чёткая структура помогает распределить роли и показать, что результат можно проверить, а не только обсудить.
</a:t>
            </a:r>
            <a:endParaRPr lang="en-US" sz="1282" dirty="0"/>
          </a:p>
        </p:txBody>
      </p:sp>
      <p:sp>
        <p:nvSpPr>
          <p:cNvPr id="8" name="Text 3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Шаблон группового экологического проекта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06550" y="973425"/>
            <a:ext cx="4356900" cy="3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понимания к действию
</a:t>
            </a:r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грамотность начинается с понимания связей и заканчивается действиями, которые можно повторять каждый день. Когда знания превращаются в привычки, меняются школа, дом и город.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2026-07-25T19:00:31Z</dcterms:created>
  <dcterms:modified xsi:type="dcterms:W3CDTF">2026-07-25T19:00:31Z</dcterms:modified>
</cp:coreProperties>
</file>