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550" y="2201687"/>
            <a:ext cx="7721700" cy="2661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64050" y="413425"/>
            <a:ext cx="72159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система человека: важность и основные функции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система приносит кислород и удаляет углекислый газ, поддерживая жизнь организма.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2450" y="4775100"/>
            <a:ext cx="4259100" cy="36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3517" y="182500"/>
            <a:ext cx="3340167" cy="473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2750" y="481475"/>
            <a:ext cx="44721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DB3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изучения дыхания: от древности до наших дней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92750" y="1964113"/>
            <a:ext cx="2905500" cy="23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дыхания началось с Гиппократа и Галена, а затем получило развитие в трудах Лавуазье и Пристли. Сегодня молекулярные технологии углубляют понимание функций легких.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84780" y="0"/>
            <a:ext cx="265714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59385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дыхательной системы человека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702900" y="2971500"/>
            <a:ext cx="2367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органы дыхания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система включает нос, гортань, трахею, бронхи и легкие, каждый из которых выполняет свою функцию в процессе дыхания и очищения воздуха.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523800" y="2971500"/>
            <a:ext cx="2367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Дыхательные мышцы и их роль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Диафрагма и межреберные мышцы создают движение воздуха, расширяя и сужая грудную клетку при вдохе и выдохе.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носовой полости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Реснички и слизистая носа задерживают пыль, пыльцу и бактерии, предотвращая их попадание в легкие, обеспечивая чистоту вдыхательного воздуха.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38162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в носовой полости нагревается и увлажняется, что защищает нижележащие дыхательные пути от переохлаждения и пересушивания.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13615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Слизь в носу содержит вещества с противомикробным действием, поддерживая защиту организма от инфекций.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0715" y="729975"/>
            <a:ext cx="3518271" cy="397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289000"/>
            <a:ext cx="4366200" cy="7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гортани и её функции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48875" y="3032048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Эпиглоттис закрывает дыхательные пути во время глотания, защищая легкие от попадания пищи и регулируя поток воздуха при дыхании.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966150" y="1477675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Гортань состоит из хрящей и мышц, где расположены голосовые связки, обеспечивающие звуковое общение через вибрацию при прохождении воздуха.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2150" y="1066510"/>
            <a:ext cx="2797500" cy="21199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1250" y="1153560"/>
            <a:ext cx="2847000" cy="20323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975750" y="3389575"/>
            <a:ext cx="1818300" cy="11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трахеи: трубка с поддержкой
</a:t>
            </a:r>
            <a:pPr algn="l" indent="0" marL="0">
              <a:lnSpc>
                <a:spcPct val="100000"/>
              </a:lnSpc>
              <a:buNone/>
            </a:pPr>
            <a:r>
              <a:rPr lang="en-US" sz="8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Трахея длиной около 12 см состоит из хрящевых колец, которые не позволяют ей сжиматься, обеспечивая свободный проход воздуха. Её внутреннее покрытие выстлано реснитчатым эпителием, выводящим загрязнения наружу.
</a:t>
            </a:r>
            <a:endParaRPr lang="en-US" sz="860" dirty="0"/>
          </a:p>
        </p:txBody>
      </p:sp>
      <p:sp>
        <p:nvSpPr>
          <p:cNvPr id="10" name="Text 2"/>
          <p:cNvSpPr txBox="1"/>
          <p:nvPr/>
        </p:nvSpPr>
        <p:spPr>
          <a:xfrm>
            <a:off x="5349450" y="3389575"/>
            <a:ext cx="1818300" cy="11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Разветвление трахеи на бронхи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трахея раздваивается на два главных бронха, направляющихся к каждому легкому, что служит началом сложной сети дыхательных путей.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трахеи – главной дыхательной магистрали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35224" y="0"/>
            <a:ext cx="250645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481475"/>
            <a:ext cx="65541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Разветвление дыхательных путей: бронхи и бронхиолы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163775" y="2535050"/>
            <a:ext cx="2172000" cy="16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Бронхиолы — тонкие трубочки с гладкими мышцами, регулирующими поток воздуха, направляя его непосредственно к альвеолам для газообмена.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69368" y="2535050"/>
            <a:ext cx="2172000" cy="16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бронхи ветвятся на более мелкие бронхи, создавая разветвленное дерево для равномерного распределения воздуха по легким.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9875" y="1851113"/>
            <a:ext cx="2842200" cy="17763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6175" y="1851113"/>
            <a:ext cx="2842200" cy="17763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1500" y="1851113"/>
            <a:ext cx="2842200" cy="177637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417275" y="4114850"/>
            <a:ext cx="22986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легких расположено около 300 миллионов альвеол, общая поверхность которых достигает 70 квадратных метров, что значительно увеличивает площадь газообмена.
</a:t>
            </a:r>
            <a:endParaRPr lang="en-US" sz="812" dirty="0"/>
          </a:p>
        </p:txBody>
      </p:sp>
      <p:sp>
        <p:nvSpPr>
          <p:cNvPr id="12" name="Text 2"/>
          <p:cNvSpPr txBox="1"/>
          <p:nvPr/>
        </p:nvSpPr>
        <p:spPr>
          <a:xfrm>
            <a:off x="3417275" y="3826675"/>
            <a:ext cx="22986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Миллионы альвеол и их площадь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6442825" y="4121190"/>
            <a:ext cx="22986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Альвеолы покрыты густой сетью капилляров, через которые кислород переходит в кровь, а углекислый газ выводится наружу.
</a:t>
            </a:r>
            <a:endParaRPr lang="en-US" sz="853" dirty="0"/>
          </a:p>
        </p:txBody>
      </p:sp>
      <p:sp>
        <p:nvSpPr>
          <p:cNvPr id="14" name="Text 4"/>
          <p:cNvSpPr txBox="1"/>
          <p:nvPr/>
        </p:nvSpPr>
        <p:spPr>
          <a:xfrm>
            <a:off x="6442825" y="3826675"/>
            <a:ext cx="22986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Капиллярная сеть вокруг альвеол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470800" y="4114838"/>
            <a:ext cx="22986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Легкие человека делятся на доли — три справа и две слева, их масса составляет около 1,1 кг, что обеспечивает эффективное дыхание и объем воздуха.
</a:t>
            </a:r>
            <a:endParaRPr lang="en-US" sz="844" dirty="0"/>
          </a:p>
        </p:txBody>
      </p:sp>
      <p:sp>
        <p:nvSpPr>
          <p:cNvPr id="16" name="Text 6"/>
          <p:cNvSpPr txBox="1"/>
          <p:nvPr/>
        </p:nvSpPr>
        <p:spPr>
          <a:xfrm>
            <a:off x="470800" y="3826662"/>
            <a:ext cx="22986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 и масса легких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40200" y="319550"/>
            <a:ext cx="8493000" cy="5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лёгких и альвеол: газообмен в деталях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Жизненная ёмкость лёгких у подростков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Объем легких зависит от роста, активности и окружающей среды подростков.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Мальчики показывают большую емкость легких, что связано с физиологическими особенностями и уровнем физической нагрузки.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ВОЗ, 2023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Вдох начинается с сокращения диафрагмы, что расширяет грудную клетку и вызывает поступление воздуха в легкие.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570325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выдохе диафрагма расслабляется, грудная клетка сжимается, и воздух выходит наружу.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7793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Межреберные мышцы помогают изменять объем грудной клетки, способствуя эффективному дыханию.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9862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давления между легкими и внешней средой обеспечивает движение воздуха в нужном направлении.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дыхательного акта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воздуха в дыхательной системе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основы анатомии и физиологии человека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4079950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Газообмен в легких: кислород и углекислый газ
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461700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из воздуха быстро проникает через тонкую стенку альвеол в кровеносные капилляры, где связывается с гемоглобином красных кровяных телец для переноса к клеткам.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096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Углекислый газ, образующийся в тканях при обмене веществ, пересекает капилляры в обратном направлении, попадая в альвеолы для выведения из организма при выдохе.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599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газообмена занимает менее одной секунды, обеспечивая непрерывный баланс кислорода и углекислого газа в крови для поддержания жизнедеятельности.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1479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125" y="2223268"/>
            <a:ext cx="3147000" cy="88856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2625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дыхания различных животных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показывает разнообразие органов дыхания в животном мире и их особенности.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указанные органы обеспечивают кислородное питание организма, демонстрируя разнообразие эволюционных решений для дыхания.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7 класс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0715" y="729975"/>
            <a:ext cx="3518271" cy="397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289000"/>
            <a:ext cx="4366200" cy="7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механизмы дыхательной системы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48875" y="3032048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того, слизистая оболочка выделяет защитный слой с антимикробными свойствами, а иммунные клетки локально распознают и уничтожают патогены на начальном этапе.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966150" y="1477675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Кашель и чихание являются эффективными рефлексами, позволяющими быстро удалять из дыхательных путей пыль и микроорганизмы, предотвращая заражение и раздражение.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2150" y="1066510"/>
            <a:ext cx="2797500" cy="21199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1250" y="1153560"/>
            <a:ext cx="2847000" cy="20323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975750" y="3389575"/>
            <a:ext cx="1818300" cy="11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Раздражение слизистой и частые болезни
</a:t>
            </a:r>
            <a:pPr algn="l" indent="0" marL="0">
              <a:lnSpc>
                <a:spcPct val="100000"/>
              </a:lnSpc>
              <a:buNone/>
            </a:pPr>
            <a:r>
              <a:rPr lang="en-US" sz="8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уровень пыли и токсичных веществ вызывает воспаление дыхательных путей, приводя к частым бронхитам и аллергическим реакциям. Особенно уязвимы дети во время прогулок в загрязнённых районах.
</a:t>
            </a:r>
            <a:endParaRPr lang="en-US" sz="897" dirty="0"/>
          </a:p>
        </p:txBody>
      </p:sp>
      <p:sp>
        <p:nvSpPr>
          <p:cNvPr id="10" name="Text 2"/>
          <p:cNvSpPr txBox="1"/>
          <p:nvPr/>
        </p:nvSpPr>
        <p:spPr>
          <a:xfrm>
            <a:off x="5349450" y="3389575"/>
            <a:ext cx="1818300" cy="11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кислородного снабжения и его последствия
</a:t>
            </a:r>
            <a:pPr algn="l" indent="0" marL="0">
              <a:lnSpc>
                <a:spcPct val="100000"/>
              </a:lnSpc>
              <a:buNone/>
            </a:pPr>
            <a:r>
              <a:rPr lang="en-US" sz="8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Загрязнённый воздух уменьшает поступление кислорода в организм, что вызывает утомляемость и снижение концентрации внимания — факторы, затрудняющие обучение и активную деятельность подростков.
</a:t>
            </a:r>
            <a:endParaRPr lang="en-US" sz="855" dirty="0"/>
          </a:p>
        </p:txBody>
      </p:sp>
      <p:sp>
        <p:nvSpPr>
          <p:cNvPr id="11" name="Text 3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загрязнённого воздуха на дыхательную систему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4200" y="1333162"/>
            <a:ext cx="4910400" cy="33998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24475"/>
            <a:ext cx="45165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курения на дыхательную систему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5683025" y="1114069"/>
            <a:ext cx="19995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Табачный дым разрушает реснички эпителия трахеи и бронхов, снижая способность очищать дыхательные пути и вызывая хронические заболевания, такие как бронхит и эмфизема.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83025" y="2984650"/>
            <a:ext cx="19995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Канцерогены табачного дыма повышают риск развития рака лёгких до 90% случаев. Никотин ухудшает кислородное насыщение тканей, снижая физическую выносливость подростков.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9875" y="1851113"/>
            <a:ext cx="2842200" cy="17763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6175" y="1851113"/>
            <a:ext cx="2842200" cy="17763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1500" y="1851113"/>
            <a:ext cx="2842200" cy="177637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417275" y="4114850"/>
            <a:ext cx="22986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Воспаление бронхов вызывает затруднённое дыхание и кашель с мокротой. Важно избегать воздействия холодного воздуха и загрязнений для профилактики хронической формы.
</a:t>
            </a:r>
            <a:endParaRPr lang="en-US" sz="830" dirty="0"/>
          </a:p>
        </p:txBody>
      </p:sp>
      <p:sp>
        <p:nvSpPr>
          <p:cNvPr id="12" name="Text 2"/>
          <p:cNvSpPr txBox="1"/>
          <p:nvPr/>
        </p:nvSpPr>
        <p:spPr>
          <a:xfrm>
            <a:off x="3417275" y="3826675"/>
            <a:ext cx="22986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Бронхит и его последствия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6442825" y="4121190"/>
            <a:ext cx="22986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Астма сопровождается спазмами дыхательных путей и одышкой. Профилактические меры включают контроль аллергенов, регулярные физические упражнения и своевременное лечение.
</a:t>
            </a:r>
            <a:endParaRPr lang="en-US" sz="748" dirty="0"/>
          </a:p>
        </p:txBody>
      </p:sp>
      <p:sp>
        <p:nvSpPr>
          <p:cNvPr id="14" name="Text 4"/>
          <p:cNvSpPr txBox="1"/>
          <p:nvPr/>
        </p:nvSpPr>
        <p:spPr>
          <a:xfrm>
            <a:off x="6442825" y="3826675"/>
            <a:ext cx="22986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Бронхиальная астма у школьников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470800" y="4114838"/>
            <a:ext cx="22986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Острые респираторные вирусные инфекции часто проявляются кашлем, температурой и общим недомоганием. Регулярные прогулки и гигиена помогают снизить заболеваемость.
</a:t>
            </a:r>
            <a:endParaRPr lang="en-US" sz="844" dirty="0"/>
          </a:p>
        </p:txBody>
      </p:sp>
      <p:sp>
        <p:nvSpPr>
          <p:cNvPr id="16" name="Text 6"/>
          <p:cNvSpPr txBox="1"/>
          <p:nvPr/>
        </p:nvSpPr>
        <p:spPr>
          <a:xfrm>
            <a:off x="470800" y="3826662"/>
            <a:ext cx="22986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ОРВИ и их симптомы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40200" y="319550"/>
            <a:ext cx="8493000" cy="5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дыхательные заболевания у подростков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5224" y="0"/>
            <a:ext cx="2506452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59385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физической активности для дыхательной системы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95675" y="2225900"/>
            <a:ext cx="2092800" cy="16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дыхательных мышц и улучшение объёма легких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упражнения способствуют развитию диафрагмы и межрёберных мышц, увеличивая жизненную ёмкость лёгких и эффективность газообмена в организме.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649725" y="2225900"/>
            <a:ext cx="2176500" cy="16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заболеваний дыхания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Аэробная нагрузка снижает риск инфекций лёгких, укрепляя иммунитет. Активные подростки болеют реже и быстрее выздоравливают после болезней дыхательных путей.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40200" y="1441250"/>
            <a:ext cx="3480900" cy="19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Среднестатистический человек делает около двадцати тысяч вдохов и выдохов в сутки, поддерживая жизненно важные процессы. Этот показатель иллюстрирует важность дыхательной системы в повседневной жизни.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0200" y="3614650"/>
            <a:ext cx="34809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энциклопедии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162550" y="1939200"/>
            <a:ext cx="2400300" cy="18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1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20000
</a:t>
            </a:r>
            <a:pPr algn="ctr" indent="0" marL="0">
              <a:lnSpc>
                <a:spcPct val="100000"/>
              </a:lnSpc>
              <a:buNone/>
            </a:pPr>
            <a:r>
              <a:rPr lang="en-US" sz="1865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именно столько дыхательных движений совершает человек ежедневно, обеспечивая постоянное снабжение организма кислородом.
</a:t>
            </a:r>
            <a:endParaRPr lang="en-US" sz="4010" dirty="0"/>
          </a:p>
        </p:txBody>
      </p:sp>
      <p:sp>
        <p:nvSpPr>
          <p:cNvPr id="6" name="Text 3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68154" y="2100350"/>
            <a:ext cx="2353743" cy="2645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396575" y="1034125"/>
            <a:ext cx="42663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Здоровая дыхательная система — основа крепкого подросткового здоровья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1396632" y="2296925"/>
            <a:ext cx="4266300" cy="8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чистоты воздуха, отказ от вредных привычек и регулярная физическая активность помогают подросткам сохранять дыхательную систему здоровой и обеспечивают активное развитие.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2026-05-09T05:54:36Z</dcterms:created>
  <dcterms:modified xsi:type="dcterms:W3CDTF">2026-05-09T05:54:36Z</dcterms:modified>
</cp:coreProperties>
</file>