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3699" y="239467"/>
            <a:ext cx="12839703" cy="95921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63675" y="4258175"/>
            <a:ext cx="16960500" cy="47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5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Четные и нечетные функции: симметрия графиков и правило знака
</a:t>
            </a:r>
            <a:pPr algn="ctr" indent="0" marL="0">
              <a:lnSpc>
                <a:spcPct val="100000"/>
              </a:lnSpc>
              <a:buNone/>
            </a:pPr>
            <a:r>
              <a:rPr lang="en-US" sz="61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3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 узнаем функцию по симметрии и знаку.
</a:t>
            </a:r>
            <a:pPr algn="ctr" indent="0" marL="0">
              <a:lnSpc>
                <a:spcPct val="100000"/>
              </a:lnSpc>
              <a:buNone/>
            </a:pPr>
            <a:r>
              <a:rPr lang="en-US" sz="35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3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575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1927" y="0"/>
            <a:ext cx="8059745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24925" y="1390500"/>
            <a:ext cx="8408100" cy="75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искать симметрию у функций?
</a:t>
            </a:r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зависимость y=f(x), а симметрия помогает сразу заметить закономерности. Достаточно сравнить значения при x и -x, чтобы быстрее понять свойства формулы и не строить лишнюю таблицу значений.
</a:t>
            </a:r>
            <a:endParaRPr lang="en-US" sz="5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DCA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59" y="2400"/>
            <a:ext cx="8474782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0470100" y="698678"/>
            <a:ext cx="71346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четной функции
</a:t>
            </a:r>
            <a:endParaRPr lang="en-US" sz="5000" dirty="0"/>
          </a:p>
        </p:txBody>
      </p:sp>
      <p:sp>
        <p:nvSpPr>
          <p:cNvPr id="10" name="Text 1"/>
          <p:cNvSpPr txBox="1"/>
          <p:nvPr/>
        </p:nvSpPr>
        <p:spPr>
          <a:xfrm>
            <a:off x="17560320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10470100" y="3150860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Четная функция удовлетворяет условию f(-x)=f(x) для всех x из области определения. Это значит, что значения в точках x и -x совпадают.
</a:t>
            </a:r>
            <a:endParaRPr lang="en-US" sz="2511" dirty="0"/>
          </a:p>
        </p:txBody>
      </p:sp>
      <p:sp>
        <p:nvSpPr>
          <p:cNvPr id="12" name="Text 3"/>
          <p:cNvSpPr txBox="1"/>
          <p:nvPr/>
        </p:nvSpPr>
        <p:spPr>
          <a:xfrm>
            <a:off x="10470000" y="4652247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график четной функции отражается относительно оси Oy. Левая и правая части рисунка оказываются одинаковыми.
</a:t>
            </a:r>
            <a:endParaRPr lang="en-US" sz="2511" dirty="0"/>
          </a:p>
        </p:txBody>
      </p:sp>
      <p:sp>
        <p:nvSpPr>
          <p:cNvPr id="13" name="Text 4"/>
          <p:cNvSpPr txBox="1"/>
          <p:nvPr/>
        </p:nvSpPr>
        <p:spPr>
          <a:xfrm>
            <a:off x="10470000" y="6144733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25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проверка была возможна, область определения должна быть симметрична относительно нуля. Если x допустим, то и -x тоже должен быть допустим.
</a:t>
            </a:r>
            <a:endParaRPr lang="en-US" sz="2511" dirty="0"/>
          </a:p>
        </p:txBody>
      </p:sp>
      <p:sp>
        <p:nvSpPr>
          <p:cNvPr id="14" name="Text 5"/>
          <p:cNvSpPr txBox="1"/>
          <p:nvPr/>
        </p:nvSpPr>
        <p:spPr>
          <a:xfrm>
            <a:off x="10470000" y="7637208"/>
            <a:ext cx="7134600" cy="13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
</a:t>
            </a:r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четным функциям относятся y=x^2, y=x^4, y=|x| и y=cos x. У них значения в парных точках 1 и -1, 2 и -2 совпадают.
</a:t>
            </a:r>
            <a:endParaRPr lang="en-US" sz="2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E2D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88262" y="2400"/>
            <a:ext cx="8595277" cy="10282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78875" y="240032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равенство
</a:t>
            </a:r>
            <a:pPr algn="l" indent="0" marL="0">
              <a:lnSpc>
                <a:spcPct val="100000"/>
              </a:lnSpc>
              <a:buNone/>
            </a:pPr>
            <a:r>
              <a:rPr lang="en-US" sz="12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9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Нечетная функция удовлетворяет условию f(-x)=-f(x) для всех x из области определения. Значения в точках x и -x равны по модулю, но имеют разные знаки.
</a:t>
            </a:r>
            <a:endParaRPr lang="en-US" sz="2529" dirty="0"/>
          </a:p>
        </p:txBody>
      </p:sp>
      <p:sp>
        <p:nvSpPr>
          <p:cNvPr id="8" name="Text 1"/>
          <p:cNvSpPr txBox="1"/>
          <p:nvPr/>
        </p:nvSpPr>
        <p:spPr>
          <a:xfrm>
            <a:off x="978875" y="60794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ноль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0 входит в область определения нечетной функции, то обязательно f(0)=0. Иначе равенство f(0)=-f(0) невозможно.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2425775" y="4239900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нечетной функции сохраняется при повороте на 180° вокруг начала координат. Это называют центральной симметрией.
</a:t>
            </a:r>
            <a:endParaRPr lang="en-US" sz="2600" dirty="0"/>
          </a:p>
        </p:txBody>
      </p:sp>
      <p:sp>
        <p:nvSpPr>
          <p:cNvPr id="10" name="Text 3"/>
          <p:cNvSpPr txBox="1"/>
          <p:nvPr/>
        </p:nvSpPr>
        <p:spPr>
          <a:xfrm>
            <a:off x="2425775" y="7919075"/>
            <a:ext cx="6007500" cy="147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курса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нечетным функциям относятся y=x, y=x^3, y=sin x и y=tg x на своей области определения. У них значения в точках 1 и -1, 2 и -2 противоположны.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700" dirty="0"/>
          </a:p>
        </p:txBody>
      </p:sp>
      <p:sp>
        <p:nvSpPr>
          <p:cNvPr id="12" name="Text 5"/>
          <p:cNvSpPr txBox="1"/>
          <p:nvPr/>
        </p:nvSpPr>
        <p:spPr>
          <a:xfrm>
            <a:off x="683400" y="405700"/>
            <a:ext cx="15140400" cy="16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нечетной функции
</a:t>
            </a:r>
            <a:endParaRPr lang="en-US" sz="5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3451591"/>
            <a:ext cx="10121400" cy="32299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четных и нечетных функций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двух типов функций по основным признакам.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четной функции парные значения совпадают, у нечетной — меняют знак. По этому признаку легко узнавать тип функции по формуле и графику.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алгебры: определения четной и нечетной функции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функцию на четность или нечетность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по формуле и области определения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при x=2 и x=-2 показывает, что симметрия зависит от формы формулы. Удобно видеть не только совпадение, но и смену знака.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столбцы совпадают, функция четная; если меняют знак, нечетная. Формула x^2+x ломает оба правила, поэтому к двум типам не относится.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меняются значения при x и -x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подстановке значений x=2 и x=-2, по формулам школьного курса
</a:t>
            </a:r>
            <a:endParaRPr lang="en-US" sz="145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7075" y="1879782"/>
            <a:ext cx="8490900" cy="43117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050" y="1879807"/>
            <a:ext cx="8490900" cy="43117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2524" y="9607900"/>
            <a:ext cx="27060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700" dirty="0"/>
          </a:p>
        </p:txBody>
      </p:sp>
      <p:sp>
        <p:nvSpPr>
          <p:cNvPr id="8" name="Text 1"/>
          <p:cNvSpPr txBox="1"/>
          <p:nvPr/>
        </p:nvSpPr>
        <p:spPr>
          <a:xfrm>
            <a:off x="669325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Зеркало относительно оси Oy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четной функции правая и левая части графика выглядят одинаково, как отражение в зеркале. Поэтому точки с одинаковыми ординатами, но противоположными абсциссами, стоят на одной высоте. Это хорошо видно на параболе y=x^2 и графике y=|x|.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458400" y="6327889"/>
            <a:ext cx="8212200" cy="26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вокруг начала координат
</a:t>
            </a:r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нечетной функции рисунок сохраняется после поворота на пол-оборота. Точка (2,8) переходит в (-2, -8), а форма графика остается прежней. Такой эффект легко заметить на кубической кривой y=x^3 или на синусоиде.
</a:t>
            </a:r>
            <a:endParaRPr lang="en-US" sz="2800" dirty="0"/>
          </a:p>
        </p:txBody>
      </p:sp>
      <p:sp>
        <p:nvSpPr>
          <p:cNvPr id="10" name="Text 3"/>
          <p:cNvSpPr txBox="1"/>
          <p:nvPr/>
        </p:nvSpPr>
        <p:spPr>
          <a:xfrm>
            <a:off x="2207850" y="399425"/>
            <a:ext cx="13872300" cy="129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симметрия видна на графике
</a:t>
            </a:r>
            <a:endParaRPr lang="en-US" sz="5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125" y="3255169"/>
            <a:ext cx="753300" cy="669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89125" y="6597494"/>
            <a:ext cx="711300" cy="711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46825" y="6582569"/>
            <a:ext cx="711300" cy="7113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Четные функции в школьном курсе
</a:t>
            </a:r>
            <a:endParaRPr lang="en-US" sz="5000" dirty="0"/>
          </a:p>
        </p:txBody>
      </p:sp>
      <p:sp>
        <p:nvSpPr>
          <p:cNvPr id="8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Степени и модуль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с четными степенями, например y=x^2 и y=x^4, часто оказываются четными. Модуль y=|x| тоже дает одинаковые значения для x и -x.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графика
</a:t>
            </a:r>
            <a:endParaRPr lang="en-US" sz="2800" dirty="0"/>
          </a:p>
        </p:txBody>
      </p:sp>
      <p:sp>
        <p:nvSpPr>
          <p:cNvPr id="11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четных функций левая и правая части графика совпадают относительно оси Oy. Поэтому по одной стороне рисунка можно мысленно восстановить другую.
</a:t>
            </a:r>
            <a:endParaRPr lang="en-US" sz="2400" dirty="0"/>
          </a:p>
        </p:txBody>
      </p:sp>
      <p:sp>
        <p:nvSpPr>
          <p:cNvPr id="12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значений
</a:t>
            </a:r>
            <a:endParaRPr lang="en-US" sz="2800" dirty="0"/>
          </a:p>
        </p:txBody>
      </p:sp>
      <p:sp>
        <p:nvSpPr>
          <p:cNvPr id="13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точек 1 и -1, 2 и -2 значения совпадают. Это быстрый признак, который помогает отличить четную функцию от других уже на первых шагах.
</a:t>
            </a:r>
            <a:endParaRPr lang="en-US" sz="2400" dirty="0"/>
          </a:p>
        </p:txBody>
      </p:sp>
      <p:sp>
        <p:nvSpPr>
          <p:cNvPr id="14" name="Text 7"/>
          <p:cNvSpPr txBox="1"/>
          <p:nvPr/>
        </p:nvSpPr>
        <p:spPr>
          <a:xfrm>
            <a:off x="104645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
</a:t>
            </a:r>
            <a:endParaRPr lang="en-US" sz="2800" dirty="0"/>
          </a:p>
        </p:txBody>
      </p:sp>
      <p:sp>
        <p:nvSpPr>
          <p:cNvPr id="15" name="Text 8"/>
          <p:cNvSpPr txBox="1"/>
          <p:nvPr/>
        </p:nvSpPr>
        <p:spPr>
          <a:xfrm>
            <a:off x="94361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y=cos x остается четной, потому что cos(-x)=cos x. Это важный пример из тригонометрии, который часто встречается в заданиях 9 класса.
</a:t>
            </a:r>
            <a:endParaRPr lang="en-US" sz="2400" dirty="0"/>
          </a:p>
        </p:txBody>
      </p:sp>
      <p:sp>
        <p:nvSpPr>
          <p:cNvPr id="16" name="Text 9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34173" y="2526013"/>
            <a:ext cx="537600" cy="61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86773" y="4529715"/>
            <a:ext cx="632400" cy="505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5773" y="6509875"/>
            <a:ext cx="614400" cy="61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695773" y="8544263"/>
            <a:ext cx="614400" cy="61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19900" y="992150"/>
            <a:ext cx="16311000" cy="11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Нечетные функции в школьном курсе
</a:t>
            </a:r>
            <a:endParaRPr lang="en-US" sz="5000" dirty="0"/>
          </a:p>
        </p:txBody>
      </p:sp>
      <p:sp>
        <p:nvSpPr>
          <p:cNvPr id="12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3225450" y="2134375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 кубическая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Функции y=x и y=x^3 относятся к нечетным. При замене x на -x их значения меняют знак, а графики сохраняют центральную симметрию.
</a:t>
            </a:r>
            <a:endParaRPr lang="en-US" sz="2800" dirty="0"/>
          </a:p>
        </p:txBody>
      </p:sp>
      <p:sp>
        <p:nvSpPr>
          <p:cNvPr id="14" name="Text 3"/>
          <p:cNvSpPr txBox="1"/>
          <p:nvPr/>
        </p:nvSpPr>
        <p:spPr>
          <a:xfrm>
            <a:off x="3225450" y="410277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y=sin x нечетная, потому что sin(-x)=-sin x. На графике это видно по симметрии относительно начала координат.
</a:t>
            </a:r>
            <a:endParaRPr lang="en-US" sz="2800" dirty="0"/>
          </a:p>
        </p:txBody>
      </p:sp>
      <p:sp>
        <p:nvSpPr>
          <p:cNvPr id="15" name="Text 4"/>
          <p:cNvSpPr txBox="1"/>
          <p:nvPr/>
        </p:nvSpPr>
        <p:spPr>
          <a:xfrm>
            <a:off x="3225450" y="6150656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Тангенс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y=tg x также нечетная на своей области определения. Ее значения по разные стороны от нуля имеют противоположные знаки.
</a:t>
            </a:r>
            <a:endParaRPr lang="en-US" sz="2800" dirty="0"/>
          </a:p>
        </p:txBody>
      </p:sp>
      <p:sp>
        <p:nvSpPr>
          <p:cNvPr id="16" name="Text 5"/>
          <p:cNvSpPr txBox="1"/>
          <p:nvPr/>
        </p:nvSpPr>
        <p:spPr>
          <a:xfrm>
            <a:off x="3225450" y="8198552"/>
            <a:ext cx="95259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координат
</a:t>
            </a:r>
            <a:pPr algn="l" indent="0" marL="0">
              <a:lnSpc>
                <a:spcPct val="9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x=0 входит в область определения, график нечетной функции проходит через начало координат. Это следует из равенства f(0)=-f(0), значит f(0)=0.
</a:t>
            </a:r>
            <a:endParaRPr lang="en-US" sz="2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2932346"/>
            <a:ext cx="10121400" cy="403367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на конкретных значениях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значений функции в точках 2 и -2 помогает быстро увидеть, сохраняется ли симметрия без полного преобразования формулы.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значения в парных точках указывают на чётность, противоположные по знаку — на нечётность; если ни одно условие не выполняется, тип не подходит.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9026589" y="9760300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чётной и нечётной функции; проверка подстановкой x=2 и x=-2.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376250" y="2760275"/>
            <a:ext cx="7388400" cy="544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функции y=x²+x одна и та же по модулю точка даёт разные результаты: это сразу показывает отсутствие и зеркальной, и центральной симметрии.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700" dirty="0"/>
          </a:p>
        </p:txBody>
      </p:sp>
      <p:sp>
        <p:nvSpPr>
          <p:cNvPr id="6" name="Text 2"/>
          <p:cNvSpPr txBox="1"/>
          <p:nvPr/>
        </p:nvSpPr>
        <p:spPr>
          <a:xfrm>
            <a:off x="1185425" y="3135575"/>
            <a:ext cx="8397600" cy="460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4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значения для x=1 и x=-1 показывают, что симметрия не сохраняется.
</a:t>
            </a:r>
            <a:endParaRPr lang="en-US" sz="9000" dirty="0"/>
          </a:p>
        </p:txBody>
      </p:sp>
      <p:sp>
        <p:nvSpPr>
          <p:cNvPr id="7" name="Text 3"/>
          <p:cNvSpPr txBox="1"/>
          <p:nvPr/>
        </p:nvSpPr>
        <p:spPr>
          <a:xfrm>
            <a:off x="1690025" y="8689000"/>
            <a:ext cx="7388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школьного курса алгебры: y=x²+x, значения при x=1 и x=-1.
</a:t>
            </a:r>
            <a:endParaRPr lang="en-US" sz="2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55991" y="973064"/>
            <a:ext cx="10121400" cy="834087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1200" y="777850"/>
            <a:ext cx="6723600" cy="83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тип функции по графику
</a:t>
            </a:r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 проверке симметрии относительно оси Oy и начала координат.
</a:t>
            </a:r>
            <a:endParaRPr lang="en-US" sz="5000" dirty="0"/>
          </a:p>
        </p:txBody>
      </p:sp>
      <p:sp>
        <p:nvSpPr>
          <p:cNvPr id="6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558" y="2082325"/>
            <a:ext cx="5113633" cy="5483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2764" y="2082325"/>
            <a:ext cx="5111848" cy="5483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67076" y="2082325"/>
            <a:ext cx="5111848" cy="54831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508325" y="341300"/>
            <a:ext cx="17209800" cy="95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чётные и нечётные функции
</a:t>
            </a:r>
            <a:endParaRPr lang="en-US" sz="5000" dirty="0"/>
          </a:p>
        </p:txBody>
      </p:sp>
      <p:sp>
        <p:nvSpPr>
          <p:cNvPr id="8" name="Text 2"/>
          <p:cNvSpPr txBox="1"/>
          <p:nvPr/>
        </p:nvSpPr>
        <p:spPr>
          <a:xfrm>
            <a:off x="113506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 геометрии
</a:t>
            </a:r>
            <a:pPr algn="l" indent="0" marL="0">
              <a:lnSpc>
                <a:spcPct val="90000"/>
              </a:lnSpc>
              <a:buNone/>
            </a:pPr>
            <a:r>
              <a:rPr lang="en-US" sz="180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Чётные функции часто появляются там, где одинаково важны левая и правая стороны от нуля. Так описывают расстояния, модули и симметричные кривые, у которых одна половина повторяет другую относительно оси Oy.
</a:t>
            </a:r>
            <a:endParaRPr lang="en-US" sz="1805" dirty="0"/>
          </a:p>
        </p:txBody>
      </p:sp>
      <p:sp>
        <p:nvSpPr>
          <p:cNvPr id="9" name="Text 3"/>
          <p:cNvSpPr txBox="1"/>
          <p:nvPr/>
        </p:nvSpPr>
        <p:spPr>
          <a:xfrm>
            <a:off x="6599383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равновесие
</a:t>
            </a:r>
            <a:pPr algn="l" indent="0" marL="0">
              <a:lnSpc>
                <a:spcPct val="90000"/>
              </a:lnSpc>
              <a:buNone/>
            </a:pPr>
            <a:r>
              <a:rPr lang="en-US" sz="18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5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Нечётные функции удобно применять, когда величина меняет направление. Так можно описывать смещение относительно точки равновесия: если движение идёт в одну сторону, то при смене знака координаты меняется и знак результата.
</a:t>
            </a:r>
            <a:endParaRPr lang="en-US" sz="1802" dirty="0"/>
          </a:p>
        </p:txBody>
      </p:sp>
      <p:sp>
        <p:nvSpPr>
          <p:cNvPr id="10" name="Text 4"/>
          <p:cNvSpPr txBox="1"/>
          <p:nvPr/>
        </p:nvSpPr>
        <p:spPr>
          <a:xfrm>
            <a:off x="12063702" y="7874897"/>
            <a:ext cx="5118731" cy="12957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 и колебания
</a:t>
            </a:r>
            <a:pPr algn="l" indent="0" marL="0">
              <a:lnSpc>
                <a:spcPct val="90000"/>
              </a:lnSpc>
              <a:buNone/>
            </a:pPr>
            <a:r>
              <a:rPr lang="en-US" sz="18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6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графиках волн и колебаний часто видна центральная симметрия. Это помогает быстро заметить, как одна часть кривой связана с другой, и понять, где значение повторяется, а где меняет знак.
</a:t>
            </a:r>
            <a:endParaRPr lang="en-US" sz="1898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тригонометрических функций важна проверка подстановкой -x: именно она показывает, какая из них сохраняет значение, а какая меняет знак.
</a:t>
            </a:r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Косинус ведёт себя как чётная функция, а синус и тангенс — как нечётные; это удобно запоминать по виду их симметрии.
</a:t>
            </a:r>
            <a:endParaRPr lang="en-US" sz="2398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тригонометрических функций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тождества: cos(-x)=cos x, sin(-x)=-sin x, tg(-x)=-tg x.
</a:t>
            </a:r>
            <a:endParaRPr lang="en-US" sz="145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1E2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82458" y="2400"/>
            <a:ext cx="8300734" cy="10282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700" dirty="0"/>
          </a:p>
        </p:txBody>
      </p:sp>
      <p:sp>
        <p:nvSpPr>
          <p:cNvPr id="10" name="Text 1"/>
          <p:cNvSpPr txBox="1"/>
          <p:nvPr/>
        </p:nvSpPr>
        <p:spPr>
          <a:xfrm>
            <a:off x="683400" y="1548575"/>
            <a:ext cx="8360400" cy="19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случаи: область определения и значение в нуле
</a:t>
            </a:r>
            <a:endParaRPr lang="en-US" sz="5000" dirty="0"/>
          </a:p>
        </p:txBody>
      </p:sp>
      <p:sp>
        <p:nvSpPr>
          <p:cNvPr id="11" name="Text 2"/>
          <p:cNvSpPr txBox="1"/>
          <p:nvPr/>
        </p:nvSpPr>
        <p:spPr>
          <a:xfrm>
            <a:off x="683400" y="3732400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Нуль для нечётной функции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0 входит в область определения, то для нечётной функции обязательно f(0)=0. Это следует из равенства f(0)=-f(0), которое возможно только при нулевом значении.
</a:t>
            </a:r>
            <a:endParaRPr lang="en-US" sz="2461" dirty="0"/>
          </a:p>
        </p:txBody>
      </p:sp>
      <p:sp>
        <p:nvSpPr>
          <p:cNvPr id="12" name="Text 3"/>
          <p:cNvSpPr txBox="1"/>
          <p:nvPr/>
        </p:nvSpPr>
        <p:spPr>
          <a:xfrm>
            <a:off x="683400" y="51697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функция и точка 0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чётной функции значение в нуле не обязано быть нулём. Главное условие — чтобы сама точка 0 была допустима и область определения оставалась симметричной относительно нуля.
</a:t>
            </a:r>
            <a:endParaRPr lang="en-US" sz="2461" dirty="0"/>
          </a:p>
        </p:txBody>
      </p:sp>
      <p:sp>
        <p:nvSpPr>
          <p:cNvPr id="13" name="Text 4"/>
          <p:cNvSpPr txBox="1"/>
          <p:nvPr/>
        </p:nvSpPr>
        <p:spPr>
          <a:xfrm>
            <a:off x="683400" y="6607196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Несимметричная область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среди допустимых x нет пары вида x и -x, функция не может быть чётной или нечётной. Поэтому перед проверкой всегда смотрят не только на формулу, но и на область определения.
</a:t>
            </a:r>
            <a:endParaRPr lang="en-US" sz="2461" dirty="0"/>
          </a:p>
        </p:txBody>
      </p:sp>
      <p:sp>
        <p:nvSpPr>
          <p:cNvPr id="14" name="Text 5"/>
          <p:cNvSpPr txBox="1"/>
          <p:nvPr/>
        </p:nvSpPr>
        <p:spPr>
          <a:xfrm>
            <a:off x="683400" y="8044599"/>
            <a:ext cx="8740800" cy="127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1/x
</a:t>
            </a:r>
            <a:pPr algn="l" indent="0" marL="0">
              <a:lnSpc>
                <a:spcPct val="100000"/>
              </a:lnSpc>
              <a:buNone/>
            </a:pPr>
            <a:r>
              <a:rPr lang="en-US" sz="12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1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y=1/x не определена при x=0, зато на своей области она нечётная: при замене x на -x знак результата меняется. Это хороший пример работы правила на неполной области.
</a:t>
            </a:r>
            <a:endParaRPr lang="en-US" sz="246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6250" y="1680346"/>
            <a:ext cx="10121400" cy="677240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96800" y="895200"/>
            <a:ext cx="6364800" cy="84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определении чётности и нечётности
</a:t>
            </a:r>
            <a:pPr algn="l" indent="0" marL="0">
              <a:lnSpc>
                <a:spcPct val="120000"/>
              </a:lnSpc>
              <a:buNone/>
            </a:pPr>
            <a:r>
              <a:rPr lang="en-US" sz="2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частых ошибок показывает, что правильная проверка всегда требует подстановки -x, упрощения выражения и проверки всей области определения.
</a:t>
            </a:r>
            <a:pPr algn="l" indent="0" marL="0">
              <a:lnSpc>
                <a:spcPct val="150041"/>
              </a:lnSpc>
              <a:buNone/>
            </a:pPr>
            <a:r>
              <a:rPr lang="en-US" sz="2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возникают, когда проверяют только внешний вид или один числовой пример; надёжный вывод дают только подстановка, упрощение и сравнение.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2273375" y="9886100"/>
            <a:ext cx="82044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проверки чётности и нечётности из школьного курса алгебры.
</a:t>
            </a:r>
            <a:endParaRPr lang="en-US" sz="1454" dirty="0"/>
          </a:p>
        </p:txBody>
      </p:sp>
      <p:sp>
        <p:nvSpPr>
          <p:cNvPr id="6" name="Text 2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D8B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3581" y="3234319"/>
            <a:ext cx="622388" cy="711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825" y="3234319"/>
            <a:ext cx="711300" cy="711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8038" y="6597494"/>
            <a:ext cx="533475" cy="711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207850" y="791650"/>
            <a:ext cx="138723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разницу между двумя типами функций
</a:t>
            </a:r>
            <a:endParaRPr lang="en-US" sz="5000" dirty="0"/>
          </a:p>
        </p:txBody>
      </p:sp>
      <p:sp>
        <p:nvSpPr>
          <p:cNvPr id="7" name="Text 1"/>
          <p:cNvSpPr txBox="1"/>
          <p:nvPr/>
        </p:nvSpPr>
        <p:spPr>
          <a:xfrm>
            <a:off x="20068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 — как зеркало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78425" y="43014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Чётная функция не меняется при замене x на -x, поэтому её график можно представить как отражение. Левые и правые точки совпадают относительно оси Oy.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10464575" y="3234250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 — как поворот
</a:t>
            </a:r>
            <a:endParaRPr lang="en-US" sz="2800" dirty="0"/>
          </a:p>
        </p:txBody>
      </p:sp>
      <p:sp>
        <p:nvSpPr>
          <p:cNvPr id="10" name="Text 4"/>
          <p:cNvSpPr txBox="1"/>
          <p:nvPr/>
        </p:nvSpPr>
        <p:spPr>
          <a:xfrm>
            <a:off x="9436125" y="4301450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Нечётная функция при смене знака аргумента меняет знак результата. Её график удобно мысленно поворачивать на пол-оборота вокруг начала координат.
</a:t>
            </a:r>
            <a:endParaRPr lang="en-US" sz="2400" dirty="0"/>
          </a:p>
        </p:txBody>
      </p:sp>
      <p:sp>
        <p:nvSpPr>
          <p:cNvPr id="11" name="Text 5"/>
          <p:cNvSpPr txBox="1"/>
          <p:nvPr/>
        </p:nvSpPr>
        <p:spPr>
          <a:xfrm>
            <a:off x="2006875" y="6597425"/>
            <a:ext cx="6855300" cy="7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подсказка
</a:t>
            </a:r>
            <a:endParaRPr lang="en-US" sz="2800" dirty="0"/>
          </a:p>
        </p:txBody>
      </p:sp>
      <p:sp>
        <p:nvSpPr>
          <p:cNvPr id="12" name="Text 6"/>
          <p:cNvSpPr txBox="1"/>
          <p:nvPr/>
        </p:nvSpPr>
        <p:spPr>
          <a:xfrm>
            <a:off x="978425" y="7671225"/>
            <a:ext cx="7883700" cy="162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просто: чётная — отражение, нечётная — поворот. Эти два образа помогают быстро узнать тип функции и по формуле, и по рисунку.
</a:t>
            </a:r>
            <a:endParaRPr lang="en-US" sz="2400" dirty="0"/>
          </a:p>
        </p:txBody>
      </p:sp>
      <p:sp>
        <p:nvSpPr>
          <p:cNvPr id="13" name="Text 7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E4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8950" y="2756271"/>
            <a:ext cx="9453600" cy="526258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461100" y="2888875"/>
            <a:ext cx="4800600" cy="526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коротком списке видно, что чётные степени и модуль чаще дают чётность, а добавление слагаемого x меняет результат проверки.
</a:t>
            </a:r>
            <a:pPr algn="l" indent="0" marL="0">
              <a:lnSpc>
                <a:spcPct val="150041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2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может быть чётной, нечётной или не подходить ни под один тип; решающими становятся структура выражения и наличие смешанных слагаемых.
</a:t>
            </a:r>
            <a:endParaRPr lang="en-US" sz="2363" dirty="0"/>
          </a:p>
        </p:txBody>
      </p:sp>
      <p:sp>
        <p:nvSpPr>
          <p:cNvPr id="7" name="Text 1"/>
          <p:cNvSpPr txBox="1"/>
          <p:nvPr/>
        </p:nvSpPr>
        <p:spPr>
          <a:xfrm>
            <a:off x="92525" y="9607900"/>
            <a:ext cx="632400" cy="214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092450" y="438150"/>
            <a:ext cx="16103100" cy="160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Мини-проверка по четырём формулам
</a:t>
            </a:r>
            <a:endParaRPr lang="en-US" sz="5000" dirty="0"/>
          </a:p>
        </p:txBody>
      </p:sp>
      <p:sp>
        <p:nvSpPr>
          <p:cNvPr id="9" name="Text 3"/>
          <p:cNvSpPr txBox="1"/>
          <p:nvPr/>
        </p:nvSpPr>
        <p:spPr>
          <a:xfrm>
            <a:off x="7811749" y="8183125"/>
            <a:ext cx="89508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1454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функций: y=x², y=x³, y=|x|, y=x²+x.
</a:t>
            </a:r>
            <a:endParaRPr lang="en-US" sz="145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8288000" cy="10287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4450" y="1830500"/>
            <a:ext cx="15619200" cy="533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Чётность и нечётность — это ключ к симметрии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5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помнить две формулы f(-x)=f(x) и f(-x)=-f(x), становится легче узнавать симметрию графика, быстрее проверять ответы и увереннее решать задания по алгебре.
</a:t>
            </a:r>
            <a:endParaRPr lang="en-US" sz="5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2026-05-29T13:19:32Z</dcterms:created>
  <dcterms:modified xsi:type="dcterms:W3CDTF">2026-05-29T13:19:32Z</dcterms:modified>
</cp:coreProperties>
</file>