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974574" y="6535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986250" y="1905000"/>
            <a:ext cx="71715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Телефонный разговор: ключевые умения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для вежливого звонка
</a:t>
            </a:r>
            <a:endParaRPr lang="en-US" sz="3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050" y="1921677"/>
            <a:ext cx="2675400" cy="2633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7050" y="475921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телефонный разговор отличается от обычного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109375" y="2259000"/>
            <a:ext cx="3828000" cy="18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телефону важно говорить быстро, ясно и вежливо: собеседника не видно, поэтому особенно помогают готовые фразы и короткие ответы.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темы телефонного 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основной путь телефонного разговора: от первого слова до результата звонка.
</a:t>
            </a:r>
            <a:endParaRPr lang="en-US" sz="21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 кем говорит и зачем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936383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Звонящий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Звонящий начинает разговор и сразу называет себя или цель звонка. Это помогает собеседнику понять, с кем и по какому поводу он говорит.
</a:t>
            </a:r>
            <a:endParaRPr lang="en-US" sz="1036" dirty="0"/>
          </a:p>
        </p:txBody>
      </p:sp>
      <p:sp>
        <p:nvSpPr>
          <p:cNvPr id="10" name="Text 3"/>
          <p:cNvSpPr txBox="1"/>
          <p:nvPr/>
        </p:nvSpPr>
        <p:spPr>
          <a:xfrm>
            <a:off x="1936375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отвечает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 линии принимает звонок, задаёт уточняющие вопросы и решает, что делать дальше. Он помогает соединить звонящего с нужным адресатом.
</a:t>
            </a:r>
            <a:endParaRPr lang="en-US" sz="928" dirty="0"/>
          </a:p>
        </p:txBody>
      </p:sp>
      <p:sp>
        <p:nvSpPr>
          <p:cNvPr id="11" name="Text 4"/>
          <p:cNvSpPr txBox="1"/>
          <p:nvPr/>
        </p:nvSpPr>
        <p:spPr>
          <a:xfrm>
            <a:off x="6054821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Нужный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 — это человек, с которым хотят поговорить. Иногда он занят, поэтому разговор нужно перенаправить или продолжить позже.
</a:t>
            </a:r>
            <a:endParaRPr lang="en-US" sz="1002" dirty="0"/>
          </a:p>
        </p:txBody>
      </p:sp>
      <p:sp>
        <p:nvSpPr>
          <p:cNvPr id="12" name="Text 5"/>
          <p:cNvSpPr txBox="1"/>
          <p:nvPr/>
        </p:nvSpPr>
        <p:spPr>
          <a:xfrm>
            <a:off x="6054812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звонка всегда разная: поговорить лично, передать звонок или оставить сообщение. От цели зависит, какие фразы будут нужны.
</a:t>
            </a:r>
            <a:endParaRPr lang="en-US" sz="100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112" y="1507475"/>
            <a:ext cx="3166226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представиться по телефону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08775" y="2382131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This is… подходит для короткого и понятного представления. После неё обычно называют имя, чтобы собеседник сразу понял, кто звонит.
</a:t>
            </a:r>
            <a:endParaRPr lang="en-US" sz="956" dirty="0"/>
          </a:p>
        </p:txBody>
      </p:sp>
      <p:sp>
        <p:nvSpPr>
          <p:cNvPr id="11" name="Text 3"/>
          <p:cNvSpPr txBox="1"/>
          <p:nvPr/>
        </p:nvSpPr>
        <p:spPr>
          <a:xfrm>
            <a:off x="6208350" y="2382131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своё имя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name is… звучит чуть формальнее и помогает представить себя вежливо. Эту фразу удобно использовать, если разговор начинается официально.
</a:t>
            </a:r>
            <a:endParaRPr lang="en-US" sz="956" dirty="0"/>
          </a:p>
        </p:txBody>
      </p:sp>
      <p:sp>
        <p:nvSpPr>
          <p:cNvPr id="12" name="Text 4"/>
          <p:cNvSpPr txBox="1"/>
          <p:nvPr/>
        </p:nvSpPr>
        <p:spPr>
          <a:xfrm>
            <a:off x="3908775" y="3773256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Указать источник звонка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calling from… показывает, откуда идёт звонок. Так можно сразу обозначить школу, класс, организацию или другое место, связанное со звонком.
</a:t>
            </a:r>
            <a:endParaRPr lang="en-US" sz="946" dirty="0"/>
          </a:p>
        </p:txBody>
      </p:sp>
      <p:sp>
        <p:nvSpPr>
          <p:cNvPr id="13" name="Text 5"/>
          <p:cNvSpPr txBox="1"/>
          <p:nvPr/>
        </p:nvSpPr>
        <p:spPr>
          <a:xfrm>
            <a:off x="6208350" y="3773256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фразы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Hi, this is Anna. I’m calling from school. объединяет имя и источник звонка в одну короткую реплику, понятную с первого раза.
</a:t>
            </a:r>
            <a:endParaRPr lang="en-US" sz="95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попросить позвать нужного человека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936383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имя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speak to Tom, please? — самый простой и вежливый способ попросить нужного человека. Сначала называют имя, а затем добавляют please.
</a:t>
            </a:r>
            <a:endParaRPr lang="en-US" sz="989" dirty="0"/>
          </a:p>
        </p:txBody>
      </p:sp>
      <p:sp>
        <p:nvSpPr>
          <p:cNvPr id="10" name="Text 3"/>
          <p:cNvSpPr txBox="1"/>
          <p:nvPr/>
        </p:nvSpPr>
        <p:spPr>
          <a:xfrm>
            <a:off x="1936375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вежливая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I get Ms Brown? подходит, когда нужно обратиться к взрослому или к человеку с фамилией. Такая форма звучит уважительно и спокойно.
</a:t>
            </a:r>
            <a:endParaRPr lang="en-US" sz="989" dirty="0"/>
          </a:p>
        </p:txBody>
      </p:sp>
      <p:sp>
        <p:nvSpPr>
          <p:cNvPr id="11" name="Text 4"/>
          <p:cNvSpPr txBox="1"/>
          <p:nvPr/>
        </p:nvSpPr>
        <p:spPr>
          <a:xfrm>
            <a:off x="6054821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запрос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Speaking please? используют, когда хотят, чтобы нужного человека позвали к телефону. Фраза короткая и понятная, особенно в быстром разговоре.
</a:t>
            </a:r>
            <a:endParaRPr lang="en-US" sz="960" dirty="0"/>
          </a:p>
        </p:txBody>
      </p:sp>
      <p:sp>
        <p:nvSpPr>
          <p:cNvPr id="12" name="Text 5"/>
          <p:cNvSpPr txBox="1"/>
          <p:nvPr/>
        </p:nvSpPr>
        <p:spPr>
          <a:xfrm>
            <a:off x="6054812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вежливости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 — не усложнять фразу. Достаточно назвать человека и добавить please, чтобы просьба звучала вежливо и естественно.
</a:t>
            </a:r>
            <a:endParaRPr lang="en-US" sz="10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ожидания и паузы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994775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минута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moment, please. — спокойный способ попросить подождать. Эта фраза показывает, что звонок не прерван и человек скоро получит ответ.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94775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 a second. звучит ещё короче и часто используется в разговорной речи. Она помогает выиграть немного времени без резкости.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2800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Оставайтесь на линии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 hold. означает, что человеку нужно оставаться на линии. Так говорят, когда ищут нужного собеседника или переключают звонок.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62800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доступность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I’ll see if he’s available. показывает, что человек проверит, может ли адресат ответить. Это вежливый способ объяснить небольшое ожидание.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человека нет на месте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994775" y="1896237"/>
            <a:ext cx="35232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может ответить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He’s not available right now. — вежливый способ сказать, что человек не может подойти к телефону именно сейчас.
</a:t>
            </a:r>
            <a:endParaRPr lang="en-US" sz="1226" dirty="0"/>
          </a:p>
        </p:txBody>
      </p:sp>
      <p:sp>
        <p:nvSpPr>
          <p:cNvPr id="10" name="Text 3"/>
          <p:cNvSpPr txBox="1"/>
          <p:nvPr/>
        </p:nvSpPr>
        <p:spPr>
          <a:xfrm>
            <a:off x="994775" y="2850912"/>
            <a:ext cx="35232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причина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She’s busy. или He’s in a meeting. помогают коротко объяснить причину недоступности без лишних подробностей.
</a:t>
            </a:r>
            <a:endParaRPr lang="en-US" sz="1226" dirty="0"/>
          </a:p>
        </p:txBody>
      </p:sp>
      <p:sp>
        <p:nvSpPr>
          <p:cNvPr id="11" name="Text 4"/>
          <p:cNvSpPr txBox="1"/>
          <p:nvPr/>
        </p:nvSpPr>
        <p:spPr>
          <a:xfrm>
            <a:off x="994775" y="3805587"/>
            <a:ext cx="35232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предложить 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часто предлагают call back later или leave a message, чтобы звонок не остался без решения.
</a:t>
            </a:r>
            <a:endParaRPr lang="en-US" sz="122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перевести звонок на нужного человека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17197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Соединить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I’ll put you through. говорят, когда звонок нужно сразу соединить с нужным человеком. Это обычная фраза для секретаря или администратора.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28179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Перевести звонок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I’ll transfer you. означает, что звонок будет перенаправлен дальше. Фраза подходит в формальной ситуации и звучит очень ясно.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9156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завершена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 you are. можно сказать после соединения, когда связь уже передана нужному адресату. Это короткий и вежливый переход.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550089" y="2830100"/>
            <a:ext cx="1777317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фразы помогают не терять время и быстро доставить звонок туда, где его ждут. Это удобно для школы, офиса и любой службы.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47825" y="4332550"/>
            <a:ext cx="79989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точная проверка имени помогает избежать ошибки, когда звонок попадает не тому человеку.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телефонного разговора.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678941" y="3349234"/>
            <a:ext cx="57861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проверка имени снижает риск ошибки при передаче звонка.
</a:t>
            </a:r>
            <a:endParaRPr lang="en-US" sz="1587" dirty="0"/>
          </a:p>
        </p:txBody>
      </p:sp>
      <p:sp>
        <p:nvSpPr>
          <p:cNvPr id="6" name="Text 3"/>
          <p:cNvSpPr txBox="1"/>
          <p:nvPr/>
        </p:nvSpPr>
        <p:spPr>
          <a:xfrm>
            <a:off x="2213201" y="751907"/>
            <a:ext cx="4716600" cy="20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83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78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47825" y="4332550"/>
            <a:ext cx="79989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ключевые фразы помогают передать сообщение, даже если нужного человека нет рядом, и не потерять важную информацию.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34" dirty="0"/>
          </a:p>
        </p:txBody>
      </p:sp>
      <p:sp>
        <p:nvSpPr>
          <p:cNvPr id="5" name="Text 2"/>
          <p:cNvSpPr txBox="1"/>
          <p:nvPr/>
        </p:nvSpPr>
        <p:spPr>
          <a:xfrm>
            <a:off x="1678941" y="3349234"/>
            <a:ext cx="57861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речевых действий достаточно, чтобы вежливо принять и передать звонок.
</a:t>
            </a:r>
            <a:endParaRPr lang="en-US" sz="1587" dirty="0"/>
          </a:p>
        </p:txBody>
      </p:sp>
      <p:sp>
        <p:nvSpPr>
          <p:cNvPr id="6" name="Text 3"/>
          <p:cNvSpPr txBox="1"/>
          <p:nvPr/>
        </p:nvSpPr>
        <p:spPr>
          <a:xfrm>
            <a:off x="2213201" y="751907"/>
            <a:ext cx="4716600" cy="20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83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78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1886840"/>
            <a:ext cx="3400500" cy="115517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сообщение по телефону строится из нескольких опорных деталей: кто звонит, когда, куда связаться и зачем.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легче понять, если оно короткое и содержит только самые нужные сведения.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сообщение ясно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47825" y="4332550"/>
            <a:ext cx="79989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базовых маркера вежливости помогают сделать телефонный разговор спокойным и уважительным: они смягчают просьбы и делают речь естественной.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34" dirty="0"/>
          </a:p>
        </p:txBody>
      </p:sp>
      <p:sp>
        <p:nvSpPr>
          <p:cNvPr id="5" name="Text 2"/>
          <p:cNvSpPr txBox="1"/>
          <p:nvPr/>
        </p:nvSpPr>
        <p:spPr>
          <a:xfrm>
            <a:off x="1678941" y="3349234"/>
            <a:ext cx="57861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вежливых слов уже достаточно, чтобы реплика звучала мягче и понятнее.
</a:t>
            </a:r>
            <a:endParaRPr lang="en-US" sz="1587" dirty="0"/>
          </a:p>
        </p:txBody>
      </p:sp>
      <p:sp>
        <p:nvSpPr>
          <p:cNvPr id="6" name="Text 3"/>
          <p:cNvSpPr txBox="1"/>
          <p:nvPr/>
        </p:nvSpPr>
        <p:spPr>
          <a:xfrm>
            <a:off x="2213201" y="751907"/>
            <a:ext cx="4716600" cy="20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83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7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диалога: звонок в школу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67125" y="19177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называет себя сразу, чтобы собеседник понял, кто звонит. Это помогает начать разговор без лишних вопросов и задаёт вежливый тон с первой реплики.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3967125" y="285575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 просит нужного человека короткой и ясной фразой, добавляя please. Так просьба звучит уважительно и легко воспринимается даже при плохой связи.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3967125" y="37938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человека просят подождать, ученик отвечает благодарностью и не прерывает разговор. Такой ответ показывает терпение и помогает сохранить спокойный рабочий ритм звонка.
</a:t>
            </a:r>
            <a:endParaRPr lang="en-US" sz="110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842" y="1918267"/>
            <a:ext cx="4098300" cy="13922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65025" y="3926950"/>
            <a:ext cx="63294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501959" y="1872466"/>
            <a:ext cx="27447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Пропуски помогают увидеть, какие элементы обязательны в телефонном сообщении: имя, адресат, просьба и способ передачи информации.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коротком диалоге важно сохранять последовательность: представиться, попросить, дождаться ответа и передать сообщение.
</a:t>
            </a:r>
            <a:endParaRPr lang="en-US" sz="119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 пропусками для тренировки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8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Ролевая игра по карточкам
</a:t>
            </a:r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распределяют роли и цель звонка: позвать, перевести или оставить сообщение.
</a:t>
            </a:r>
            <a:endParaRPr lang="en-US" sz="220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правильные варианты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994775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названо имя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без представления звучит резко и сбивает собеседника с толку. Лучше сразу назвать себя: This is Max. Так разговор начинается понятно и вежливо.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94775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прямой запрос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me Tom звучит слишком прямо для телефонного общения. Вежливее сказать Can I speak to Tom, please? — так просьба не выглядит приказом.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2800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местоимении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him и her, собеседник может передать звонок не тому человеку. Поэтому важно заранее знать, о ком идёт речь и как правильно выбрать местоимение.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62800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Неясная цель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цели звонка разговор получается размытым и длинным. Лучше сразу уточнить, нужен ли перевод звонка или сообщение, чтобы собеседник быстро помог правильно.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1769323"/>
            <a:ext cx="3400500" cy="1390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действие и готовую английскую реплику, чтобы не искать слова во время звонка.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шага есть короткая стандартная фраза, поэтому разговор можно вести быстрее и увереннее.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ключевые фразы в таблице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 телефонной речи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67125" y="19177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голос обычно поднимается в конце, потому что собеседник ждёт ответ. Это особенно заметно в фразах с просьбой или уточнением имени.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3967125" y="285575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утверждения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сообщения и инструкции чаще звучат ровно или с плавным снижением. Так фразы One moment, please и I’ll transfer you воспринимаются спокойнее.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3967125" y="37938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 номер телефона стоит произносить отчётливо и не слишком быстро. Тогда собеседник легче услышит важную информацию, даже если связь неидеальна.
</a:t>
            </a:r>
            <a:endParaRPr lang="en-US" sz="110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32650" y="1154200"/>
            <a:ext cx="6840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 говорить по телефону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1071300" y="2960875"/>
            <a:ext cx="70014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темы ученики уверенно используют четыре главные функции телефонного разговора: представляются, просят позвать нужного человека, передают звонок и оставляют сообщение. Это основа короткого и вежливого звонка.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2026-07-25T07:32:49Z</dcterms:created>
  <dcterms:modified xsi:type="dcterms:W3CDTF">2026-07-25T07:32:49Z</dcterms:modified>
</cp:coreProperties>
</file>