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image" Target="../media/image-15-11.png"/><Relationship Id="rId12" Type="http://schemas.openxmlformats.org/officeDocument/2006/relationships/image" Target="../media/image-15-12.png"/><Relationship Id="rId13" Type="http://schemas.openxmlformats.org/officeDocument/2006/relationships/image" Target="../media/image-15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image" Target="../media/image-17-7.jpe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530375" y="2331350"/>
            <a:ext cx="12199800" cy="502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Философский подтекст пьесы
</a:t>
            </a:r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драматический текст говорит о человеке
</a:t>
            </a:r>
            <a:endParaRPr lang="en-US" sz="4600" dirty="0"/>
          </a:p>
        </p:txBody>
      </p:sp>
      <p:sp>
        <p:nvSpPr>
          <p:cNvPr id="4" name="Text 1"/>
          <p:cNvSpPr txBox="1"/>
          <p:nvPr/>
        </p:nvSpPr>
        <p:spPr>
          <a:xfrm>
            <a:off x="1530375" y="8050825"/>
            <a:ext cx="7802400" cy="12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8950" y="2235947"/>
            <a:ext cx="8053500" cy="80299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242500" y="9536150"/>
            <a:ext cx="924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9020150" y="3242100"/>
            <a:ext cx="7925400" cy="55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Внешнее действие в пьесе обычно кажется бытовым и конкретным, но за ним скрыт разговор о человеке, его выборе, достоинстве и месте в мире. Именно поэтому классическая драма выходит далеко за пределы одной истории.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519350" y="468400"/>
            <a:ext cx="14526600" cy="12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пьеса читается глубже сюжета
</a:t>
            </a:r>
            <a:endParaRPr lang="en-US" sz="5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206500" y="549125"/>
            <a:ext cx="13875000" cy="17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философский подтекст
</a:t>
            </a:r>
            <a:endParaRPr lang="en-US" sz="4600" dirty="0"/>
          </a:p>
        </p:txBody>
      </p:sp>
      <p:sp>
        <p:nvSpPr>
          <p:cNvPr id="6" name="Text 1"/>
          <p:cNvSpPr txBox="1"/>
          <p:nvPr/>
        </p:nvSpPr>
        <p:spPr>
          <a:xfrm>
            <a:off x="1326899" y="6366545"/>
            <a:ext cx="65352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пьесе философский смысл возникает тогда, когда частный конфликт начинает восприниматься как модель человеческого существования.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1326900" y="2930000"/>
            <a:ext cx="65352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скрытый слой идей о человеке и мире, который не формулируется прямо, но раскрывается через поступки, реплики и столкновения героев.
</a:t>
            </a:r>
            <a:endParaRPr lang="en-US" sz="2600" dirty="0"/>
          </a:p>
        </p:txBody>
      </p:sp>
      <p:sp>
        <p:nvSpPr>
          <p:cNvPr id="8" name="Text 3"/>
          <p:cNvSpPr txBox="1"/>
          <p:nvPr/>
        </p:nvSpPr>
        <p:spPr>
          <a:xfrm>
            <a:off x="10101251" y="2930000"/>
            <a:ext cx="63996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включает вопросы свободы, смысла жизни, одиночества, правды, совести, веры и нравственного выбора.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10101251" y="6366545"/>
            <a:ext cx="6399600" cy="258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Читатель считывает этот уровень не по прямым рассуждениям автора, а по форме драматического действия и его внутреннему напряжению.
</a:t>
            </a:r>
            <a:endParaRPr lang="en-US" sz="2600" dirty="0"/>
          </a:p>
        </p:txBody>
      </p:sp>
      <p:sp>
        <p:nvSpPr>
          <p:cNvPr id="10" name="Text 5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88950" y="25"/>
            <a:ext cx="9197749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24725" y="2187625"/>
            <a:ext cx="7894800" cy="67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Внешний конфликт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Семейная ссора, денежный спор, любовь или борьба за статус создают конкретную ситуацию. Но за ней часто стоит более широкий конфликт интересов и характеров.
</a:t>
            </a:r>
            <a:pPr algn="l" indent="0" marL="0">
              <a:lnSpc>
                <a:spcPct val="100000"/>
              </a:lnSpc>
              <a:buNone/>
            </a:pPr>
            <a:r>
              <a:rPr lang="en-US" sz="4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Внутренний вопрос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испытание для героя — сохранить внутреннюю свободу, достоинство и нравственную опору под давлением обстоятельств. Именно здесь бытовая история приобретает философскую глубину.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1679325" y="440675"/>
            <a:ext cx="7039800" cy="107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1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Бытовой сюжет и скрытая проблема выбора
</a:t>
            </a:r>
            <a:endParaRPr lang="en-US" sz="419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6358" y="2915264"/>
            <a:ext cx="707175" cy="80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27845" y="2985284"/>
            <a:ext cx="835200" cy="6681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93345" y="2948164"/>
            <a:ext cx="835200" cy="742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072345" y="2915264"/>
            <a:ext cx="808200" cy="808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437845" y="2915264"/>
            <a:ext cx="808200" cy="8082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2650" y="-56980"/>
            <a:ext cx="16622700" cy="16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философские темы драматургии
</a:t>
            </a:r>
            <a:endParaRPr lang="en-US" sz="4500" dirty="0"/>
          </a:p>
        </p:txBody>
      </p:sp>
      <p:sp>
        <p:nvSpPr>
          <p:cNvPr id="9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962350" y="5582825"/>
            <a:ext cx="2901300" cy="31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Пьеса показывает, насколько человек зависит от обстоятельств и способен ли он влиять на собственную жизнь и её исход.
</a:t>
            </a:r>
            <a:endParaRPr lang="en-US" sz="2500" dirty="0"/>
          </a:p>
        </p:txBody>
      </p:sp>
      <p:sp>
        <p:nvSpPr>
          <p:cNvPr id="11" name="Text 3"/>
          <p:cNvSpPr txBox="1"/>
          <p:nvPr/>
        </p:nvSpPr>
        <p:spPr>
          <a:xfrm>
            <a:off x="962350" y="4060600"/>
            <a:ext cx="2901300" cy="11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и судьба
</a:t>
            </a:r>
            <a:endParaRPr lang="en-US" sz="3200" dirty="0"/>
          </a:p>
        </p:txBody>
      </p:sp>
      <p:sp>
        <p:nvSpPr>
          <p:cNvPr id="12" name="Text 4"/>
          <p:cNvSpPr txBox="1"/>
          <p:nvPr/>
        </p:nvSpPr>
        <p:spPr>
          <a:xfrm>
            <a:off x="4327850" y="5582825"/>
            <a:ext cx="2901300" cy="31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постоянно оказывается между личным выбором и внешним давлением, которое ограничивает его действия и решения.
</a:t>
            </a:r>
            <a:endParaRPr lang="en-US" sz="2439" dirty="0"/>
          </a:p>
        </p:txBody>
      </p:sp>
      <p:sp>
        <p:nvSpPr>
          <p:cNvPr id="13" name="Text 5"/>
          <p:cNvSpPr txBox="1"/>
          <p:nvPr/>
        </p:nvSpPr>
        <p:spPr>
          <a:xfrm>
            <a:off x="4327850" y="4060600"/>
            <a:ext cx="2901300" cy="11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Свобода и зависимость
</a:t>
            </a:r>
            <a:endParaRPr lang="en-US" sz="3200" dirty="0"/>
          </a:p>
        </p:txBody>
      </p:sp>
      <p:sp>
        <p:nvSpPr>
          <p:cNvPr id="14" name="Text 6"/>
          <p:cNvSpPr txBox="1"/>
          <p:nvPr/>
        </p:nvSpPr>
        <p:spPr>
          <a:xfrm>
            <a:off x="7693350" y="5582825"/>
            <a:ext cx="2901300" cy="31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Драматический конфликт нередко строится на столкновении честного взгляда на жизнь с удобной иллюзией, помогающей выжить.
</a:t>
            </a:r>
            <a:endParaRPr lang="en-US" sz="2415" dirty="0"/>
          </a:p>
        </p:txBody>
      </p:sp>
      <p:sp>
        <p:nvSpPr>
          <p:cNvPr id="15" name="Text 7"/>
          <p:cNvSpPr txBox="1"/>
          <p:nvPr/>
        </p:nvSpPr>
        <p:spPr>
          <a:xfrm>
            <a:off x="7693350" y="4060600"/>
            <a:ext cx="2901300" cy="11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Правда и самообман
</a:t>
            </a:r>
            <a:endParaRPr lang="en-US" sz="3200" dirty="0"/>
          </a:p>
        </p:txBody>
      </p:sp>
      <p:sp>
        <p:nvSpPr>
          <p:cNvPr id="16" name="Text 8"/>
          <p:cNvSpPr txBox="1"/>
          <p:nvPr/>
        </p:nvSpPr>
        <p:spPr>
          <a:xfrm>
            <a:off x="11058850" y="5582825"/>
            <a:ext cx="2901300" cy="31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Прошлое в пьесе не исчезает: оно влияет на настоящее и делает утраты, ошибки и упущенные возможности особенно значимыми.
</a:t>
            </a:r>
            <a:endParaRPr lang="en-US" sz="2415" dirty="0"/>
          </a:p>
        </p:txBody>
      </p:sp>
      <p:sp>
        <p:nvSpPr>
          <p:cNvPr id="17" name="Text 9"/>
          <p:cNvSpPr txBox="1"/>
          <p:nvPr/>
        </p:nvSpPr>
        <p:spPr>
          <a:xfrm>
            <a:off x="11058850" y="4060600"/>
            <a:ext cx="2901300" cy="11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и время
</a:t>
            </a:r>
            <a:endParaRPr lang="en-US" sz="3200" dirty="0"/>
          </a:p>
        </p:txBody>
      </p:sp>
      <p:sp>
        <p:nvSpPr>
          <p:cNvPr id="18" name="Text 10"/>
          <p:cNvSpPr txBox="1"/>
          <p:nvPr/>
        </p:nvSpPr>
        <p:spPr>
          <a:xfrm>
            <a:off x="14424350" y="5582825"/>
            <a:ext cx="2901300" cy="31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Размышление о конечности жизни усиливает серьёзность происходящего и переводит частные события в общий, предельный план.
</a:t>
            </a:r>
            <a:endParaRPr lang="en-US" sz="2500" dirty="0"/>
          </a:p>
        </p:txBody>
      </p:sp>
      <p:sp>
        <p:nvSpPr>
          <p:cNvPr id="19" name="Text 11"/>
          <p:cNvSpPr txBox="1"/>
          <p:nvPr/>
        </p:nvSpPr>
        <p:spPr>
          <a:xfrm>
            <a:off x="14424350" y="4060600"/>
            <a:ext cx="2901300" cy="11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и смерть
</a:t>
            </a:r>
            <a:endParaRPr lang="en-US" sz="3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03325" y="3707737"/>
            <a:ext cx="9042900" cy="3071926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3325" y="8881500"/>
            <a:ext cx="90429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292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драматургической формы в школьном литературоведении
</a:t>
            </a:r>
            <a:endParaRPr lang="en-US" sz="1292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82425" y="1918950"/>
            <a:ext cx="80691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философская идея проявляется в пьесе
</a:t>
            </a:r>
            <a:pPr algn="l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Философский смысл в драме возникает через форму действия, а не только через содержание реплик.
</a:t>
            </a:r>
            <a:pPr algn="l" indent="0" marL="0">
              <a:lnSpc>
                <a:spcPct val="150041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Философская идея в пьесе формируется на стыке речи, сценического пространства и композиции; именно форма делает бытовой сюжет многозначным.
</a:t>
            </a:r>
            <a:endParaRPr lang="en-US" sz="4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9773" y="3063875"/>
            <a:ext cx="16483054" cy="6284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7150" y="428975"/>
            <a:ext cx="16488300" cy="130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 сюжета к философскому обобщению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957150" y="1729775"/>
            <a:ext cx="16488300" cy="13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частное событие превращается в размышление о человеке.
</a:t>
            </a:r>
            <a:endParaRPr lang="en-US" sz="2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74600" y="807050"/>
            <a:ext cx="15199800" cy="11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конфликта мировоззрений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2622300" y="6869750"/>
            <a:ext cx="6046800" cy="26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персонаж может отстаивать действие и сопротивление, другой — смирение, третий — право на иллюзию. Их позиции выявляют границы каждого взгляда на жизнь.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2622300" y="3293000"/>
            <a:ext cx="6046800" cy="26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герои по-разному понимают правду, счастье и достоинство, обычный спор превращается в столкновение жизненных принципов и показывает, как человек выбирает между удобством и честностью.
</a:t>
            </a:r>
            <a:endParaRPr lang="en-US" sz="2600" dirty="0"/>
          </a:p>
        </p:txBody>
      </p:sp>
      <p:sp>
        <p:nvSpPr>
          <p:cNvPr id="7" name="Text 3"/>
          <p:cNvSpPr txBox="1"/>
          <p:nvPr/>
        </p:nvSpPr>
        <p:spPr>
          <a:xfrm>
            <a:off x="10637600" y="3293000"/>
            <a:ext cx="6046800" cy="26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конфликт делает пьесу не просто историей взаимоотношений, а размышлением о цене убеждений, нравственной ответственности и способности человека оставаться собой.
</a:t>
            </a:r>
            <a:endParaRPr lang="en-US" sz="2600" dirty="0"/>
          </a:p>
        </p:txBody>
      </p:sp>
      <p:sp>
        <p:nvSpPr>
          <p:cNvPr id="8" name="Text 4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3448" y="1979215"/>
            <a:ext cx="8287500" cy="664905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372575" y="9023150"/>
            <a:ext cx="6911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957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мотивов русской философской драмы XIX–XX веков
</a:t>
            </a:r>
            <a:endParaRPr lang="en-US" sz="1957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49250" y="2011300"/>
            <a:ext cx="89184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мотивы философской драмы
</a:t>
            </a:r>
            <a:pPr algn="l" indent="0" marL="0">
              <a:lnSpc>
                <a:spcPct val="150041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заметны мотивы, связанные с переживанием утраты, ожиданием и внутренней изоляцией героя.
</a:t>
            </a:r>
            <a:pPr algn="l" indent="0" marL="0">
              <a:lnSpc>
                <a:spcPct val="150041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Доминируют время и память: они связывают личную судьбу с необратимостью жизни и усиливают философский масштаб пьесы.
</a:t>
            </a:r>
            <a:endParaRPr lang="en-US" sz="4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1826" y="0"/>
            <a:ext cx="9191997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24725" y="2059600"/>
            <a:ext cx="7725300" cy="684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Символические детали как носители идеи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Окно, дорога, сад и дом в пьесе редко остаются просто предметами или местом действия. Они получают второй смысл и помогают увидеть надежду, утрату, выбор или иллюзию устойчивости.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через такие детали драматург делает идею ощутимой на сцене: предметный мир начинает говорить о памяти, времени и внутреннем состоянии героя без прямых пояснений.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58892" y="886492"/>
            <a:ext cx="15065400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Подтекст реплик, паузы и недосказанность
</a:t>
            </a:r>
            <a:endParaRPr lang="en-US" sz="4600" dirty="0"/>
          </a:p>
        </p:txBody>
      </p:sp>
      <p:sp>
        <p:nvSpPr>
          <p:cNvPr id="8" name="Text 1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3046900" y="3598000"/>
            <a:ext cx="6159000" cy="19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Реплика сказана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произносит внешне обычные слова, но выбирает интонацию, которая не совпадает с буквальным смыслом. Уже на этом этапе возникает первое расхождение между текстом и внутренним состоянием.
</a:t>
            </a:r>
            <a:endParaRPr lang="en-US" sz="2600" dirty="0"/>
          </a:p>
        </p:txBody>
      </p:sp>
      <p:sp>
        <p:nvSpPr>
          <p:cNvPr id="10" name="Text 3"/>
          <p:cNvSpPr txBox="1"/>
          <p:nvPr/>
        </p:nvSpPr>
        <p:spPr>
          <a:xfrm>
            <a:off x="11040950" y="3598000"/>
            <a:ext cx="6228600" cy="19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Скрытый смысл раскрывается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Повторы, обрывы фраз и уклончивые ответы позволяют зрителю увидеть истинные отношения между героями. Так бытовой диалог превращается в носитель психологической и философской глубины.
</a:t>
            </a:r>
            <a:endParaRPr lang="en-US" sz="2600" dirty="0"/>
          </a:p>
        </p:txBody>
      </p:sp>
      <p:sp>
        <p:nvSpPr>
          <p:cNvPr id="11" name="Text 4"/>
          <p:cNvSpPr txBox="1"/>
          <p:nvPr/>
        </p:nvSpPr>
        <p:spPr>
          <a:xfrm>
            <a:off x="7075750" y="7328250"/>
            <a:ext cx="6228600" cy="19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Появляется пауза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Пауза делает заметным то, что не сказано прямо: сомнение, обиду, страх или скрытое напряжение. В драме молчание нередко оказывается выразительнее длинного объяснения.
</a:t>
            </a:r>
            <a:endParaRPr lang="en-US" sz="2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177300" y="487900"/>
            <a:ext cx="14758500" cy="147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между свободой и предопределением
</a:t>
            </a:r>
            <a:endParaRPr lang="en-US" sz="4500" dirty="0"/>
          </a:p>
        </p:txBody>
      </p:sp>
      <p:sp>
        <p:nvSpPr>
          <p:cNvPr id="6" name="Text 1"/>
          <p:cNvSpPr txBox="1"/>
          <p:nvPr/>
        </p:nvSpPr>
        <p:spPr>
          <a:xfrm>
            <a:off x="739700" y="4264613"/>
            <a:ext cx="5043600" cy="28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драматической пьесы действует не в пустоте: на него давят семья, общественные правила, страх осуждения и привычка подчиняться. Поэтому свобода оказывается ограниченной, но не исчезает полностью.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6831475" y="4264637"/>
            <a:ext cx="5043600" cy="28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 несвободных обстоятельствах человек отвечает за собственную позицию. Молчание, согласие, сопротивление или отказ от выбора становятся нравственным поступком и показывают меру внутренней ответственности.
</a:t>
            </a:r>
            <a:endParaRPr lang="en-US" sz="2500" dirty="0"/>
          </a:p>
        </p:txBody>
      </p:sp>
      <p:sp>
        <p:nvSpPr>
          <p:cNvPr id="8" name="Text 3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200" dirty="0"/>
          </a:p>
        </p:txBody>
      </p:sp>
      <p:sp>
        <p:nvSpPr>
          <p:cNvPr id="9" name="Text 4"/>
          <p:cNvSpPr txBox="1"/>
          <p:nvPr/>
        </p:nvSpPr>
        <p:spPr>
          <a:xfrm>
            <a:off x="12618550" y="4264613"/>
            <a:ext cx="5043600" cy="28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Философская пьеса особенно остро ставит вопрос о столкновении внутренней правды с внешними условиями. Именно здесь раскрывается трагизм героя, который понимает необходимость выбора, но не всегда может его осуществить.
</a:t>
            </a:r>
            <a:endParaRPr lang="en-US" sz="2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3448" y="1979215"/>
            <a:ext cx="8287500" cy="664905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372575" y="9023150"/>
            <a:ext cx="6911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957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структуре драматического действия; данные условны, 2025
</a:t>
            </a:r>
            <a:endParaRPr lang="en-US" sz="1957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49250" y="2011300"/>
            <a:ext cx="89184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тон философской драмы
</a:t>
            </a:r>
            <a:pPr algn="l" indent="0" marL="0">
              <a:lnSpc>
                <a:spcPct val="150041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напряжения связан не только с событиями, но и с усилением смыслового конфликта между героями.
</a:t>
            </a:r>
            <a:pPr algn="l" indent="0" marL="0">
              <a:lnSpc>
                <a:spcPct val="150041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Кривая показывает движение от повседневности к нравственному пределу, где бытовой сюжет превращается в философский вопрос.
</a:t>
            </a:r>
            <a:endParaRPr lang="en-US" sz="4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77900" y="391975"/>
            <a:ext cx="15158700" cy="107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времени в философской пьесе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1563575" y="3040625"/>
            <a:ext cx="4411800" cy="48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Личное время связано с упущенными возможностями, поздним раскаянием и ощущением, что важный момент уже не вернуть. Оно делает судьбу героя особенно уязвимой и психологически точной.
</a:t>
            </a:r>
            <a:endParaRPr lang="en-US" sz="2500" dirty="0"/>
          </a:p>
        </p:txBody>
      </p:sp>
      <p:sp>
        <p:nvSpPr>
          <p:cNvPr id="7" name="Text 3"/>
          <p:cNvSpPr txBox="1"/>
          <p:nvPr/>
        </p:nvSpPr>
        <p:spPr>
          <a:xfrm>
            <a:off x="6938100" y="3040625"/>
            <a:ext cx="4411800" cy="48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Историческое время показывает смену эпох, когда старый уклад теряет устойчивость, а новые ориентиры ещё не сложились. В пьесе это усиливает чувство растерянности и неуверенности перед будущим.
</a:t>
            </a:r>
            <a:endParaRPr lang="en-US" sz="2500" dirty="0"/>
          </a:p>
        </p:txBody>
      </p:sp>
      <p:sp>
        <p:nvSpPr>
          <p:cNvPr id="8" name="Text 4"/>
          <p:cNvSpPr txBox="1"/>
          <p:nvPr/>
        </p:nvSpPr>
        <p:spPr>
          <a:xfrm>
            <a:off x="12312625" y="3040625"/>
            <a:ext cx="4411800" cy="485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Вечное время связано с повторяемостью человеческих ошибок, надежд и разочарований. Благодаря этому отдельная история воспринимается как часть общего опыта, знакомого людям разных поколений.
</a:t>
            </a:r>
            <a:endParaRPr lang="en-US" sz="2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6F6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79755" y="2869267"/>
            <a:ext cx="664200" cy="5313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24905" y="2827747"/>
            <a:ext cx="614400" cy="614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820255" y="2839747"/>
            <a:ext cx="664200" cy="5904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965405" y="2827747"/>
            <a:ext cx="614400" cy="6144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4124055" y="2827747"/>
            <a:ext cx="537600" cy="6144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832650" y="376226"/>
            <a:ext cx="16622700" cy="16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способы скрытой авторской позиции
</a:t>
            </a:r>
            <a:endParaRPr lang="en-US" sz="4500" dirty="0"/>
          </a:p>
        </p:txBody>
      </p:sp>
      <p:sp>
        <p:nvSpPr>
          <p:cNvPr id="1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200" dirty="0"/>
          </a:p>
        </p:txBody>
      </p:sp>
      <p:sp>
        <p:nvSpPr>
          <p:cNvPr id="17" name="Text 2"/>
          <p:cNvSpPr txBox="1"/>
          <p:nvPr/>
        </p:nvSpPr>
        <p:spPr>
          <a:xfrm>
            <a:off x="1486675" y="5216622"/>
            <a:ext cx="2866200" cy="313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то, как герои спорят и отвечают друг другу, автор показывает, чья позиция убедительнее, жестче или нравственно уязвимее, не прибегая к прямым комментариям.
</a:t>
            </a:r>
            <a:endParaRPr lang="en-US" sz="2145" dirty="0"/>
          </a:p>
        </p:txBody>
      </p:sp>
      <p:sp>
        <p:nvSpPr>
          <p:cNvPr id="18" name="Text 3"/>
          <p:cNvSpPr txBox="1"/>
          <p:nvPr/>
        </p:nvSpPr>
        <p:spPr>
          <a:xfrm>
            <a:off x="1464025" y="3843725"/>
            <a:ext cx="2866200" cy="111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 как столкновение оценок
</a:t>
            </a:r>
            <a:endParaRPr lang="en-US" sz="2800" dirty="0"/>
          </a:p>
        </p:txBody>
      </p:sp>
      <p:sp>
        <p:nvSpPr>
          <p:cNvPr id="19" name="Text 4"/>
          <p:cNvSpPr txBox="1"/>
          <p:nvPr/>
        </p:nvSpPr>
        <p:spPr>
          <a:xfrm>
            <a:off x="4606925" y="5216622"/>
            <a:ext cx="2866200" cy="313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эпизодов, повторение ситуаций и место кульминации направляют восприятие зрителя и подсказывают, какое значение автор придаёт конфликту и финалу.
</a:t>
            </a:r>
            <a:endParaRPr lang="en-US" sz="2269" dirty="0"/>
          </a:p>
        </p:txBody>
      </p:sp>
      <p:sp>
        <p:nvSpPr>
          <p:cNvPr id="20" name="Text 5"/>
          <p:cNvSpPr txBox="1"/>
          <p:nvPr/>
        </p:nvSpPr>
        <p:spPr>
          <a:xfrm>
            <a:off x="4584275" y="3843725"/>
            <a:ext cx="2866200" cy="111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 сцены
</a:t>
            </a:r>
            <a:endParaRPr lang="en-US" sz="2800" dirty="0"/>
          </a:p>
        </p:txBody>
      </p:sp>
      <p:sp>
        <p:nvSpPr>
          <p:cNvPr id="21" name="Text 6"/>
          <p:cNvSpPr txBox="1"/>
          <p:nvPr/>
        </p:nvSpPr>
        <p:spPr>
          <a:xfrm>
            <a:off x="7727175" y="5216622"/>
            <a:ext cx="2866200" cy="313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Несоответствие между словами героя и реальностью, а также резкие противопоставления характеров создают оценку, которую читатель считывает без открытого назидания.
</a:t>
            </a:r>
            <a:endParaRPr lang="en-US" sz="2145" dirty="0"/>
          </a:p>
        </p:txBody>
      </p:sp>
      <p:sp>
        <p:nvSpPr>
          <p:cNvPr id="22" name="Text 7"/>
          <p:cNvSpPr txBox="1"/>
          <p:nvPr/>
        </p:nvSpPr>
        <p:spPr>
          <a:xfrm>
            <a:off x="7704525" y="3843725"/>
            <a:ext cx="2866200" cy="111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Ирония и контраст
</a:t>
            </a:r>
            <a:endParaRPr lang="en-US" sz="2800" dirty="0"/>
          </a:p>
        </p:txBody>
      </p:sp>
      <p:sp>
        <p:nvSpPr>
          <p:cNvPr id="23" name="Text 8"/>
          <p:cNvSpPr txBox="1"/>
          <p:nvPr/>
        </p:nvSpPr>
        <p:spPr>
          <a:xfrm>
            <a:off x="10847425" y="5216622"/>
            <a:ext cx="2866200" cy="313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Предмет, жест или пространство получают обобщающий смысл и становятся частью авторской мысли, связывая частный эпизод с более широким вопросом о человеке.
</a:t>
            </a:r>
            <a:endParaRPr lang="en-US" sz="2145" dirty="0"/>
          </a:p>
        </p:txBody>
      </p:sp>
      <p:sp>
        <p:nvSpPr>
          <p:cNvPr id="24" name="Text 9"/>
          <p:cNvSpPr txBox="1"/>
          <p:nvPr/>
        </p:nvSpPr>
        <p:spPr>
          <a:xfrm>
            <a:off x="10824775" y="3843725"/>
            <a:ext cx="2866200" cy="111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Символическая деталь
</a:t>
            </a:r>
            <a:endParaRPr lang="en-US" sz="2800" dirty="0"/>
          </a:p>
        </p:txBody>
      </p:sp>
      <p:sp>
        <p:nvSpPr>
          <p:cNvPr id="25" name="Text 10"/>
          <p:cNvSpPr txBox="1"/>
          <p:nvPr/>
        </p:nvSpPr>
        <p:spPr>
          <a:xfrm>
            <a:off x="13967675" y="5216622"/>
            <a:ext cx="2866200" cy="313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Открытая или горькая развязка не закрывает тему, а подчёркивает главную проблему пьесы и оставляет зрителя в поле самостоятельного размышления.
</a:t>
            </a:r>
            <a:endParaRPr lang="en-US" sz="2300" dirty="0"/>
          </a:p>
        </p:txBody>
      </p:sp>
      <p:sp>
        <p:nvSpPr>
          <p:cNvPr id="26" name="Text 11"/>
          <p:cNvSpPr txBox="1"/>
          <p:nvPr/>
        </p:nvSpPr>
        <p:spPr>
          <a:xfrm>
            <a:off x="13945025" y="3843725"/>
            <a:ext cx="2866200" cy="111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как авторский акцент
</a:t>
            </a:r>
            <a:endParaRPr lang="en-US" sz="2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2475" y="4187339"/>
            <a:ext cx="8493000" cy="288512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7150" y="428975"/>
            <a:ext cx="14362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философского уровня в пьесе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10254875" y="2305150"/>
            <a:ext cx="7728300" cy="56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элементы драматического текста помогают увидеть философский смысл.
</a:t>
            </a:r>
            <a:pPr algn="l" indent="0" marL="0">
              <a:lnSpc>
                <a:spcPct val="150041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Философский уровень распознаётся по сочетанию композиционной незавершённости, символики и идейного конфликта; именно вместе они выводят пьесу за пределы бытового сюжета.
</a:t>
            </a:r>
            <a:endParaRPr lang="en-US" sz="2500" dirty="0"/>
          </a:p>
        </p:txBody>
      </p:sp>
      <p:sp>
        <p:nvSpPr>
          <p:cNvPr id="6" name="Text 2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9645375" y="8170450"/>
            <a:ext cx="62919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20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структуры драматического текста
</a:t>
            </a:r>
            <a:endParaRPr lang="en-US" sz="2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8ED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9275" y="2025012"/>
            <a:ext cx="5112600" cy="39892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93688" y="2025012"/>
            <a:ext cx="5112600" cy="398922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498100" y="2025012"/>
            <a:ext cx="5112600" cy="398922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200" dirty="0"/>
          </a:p>
        </p:txBody>
      </p:sp>
      <p:sp>
        <p:nvSpPr>
          <p:cNvPr id="11" name="Text 1"/>
          <p:cNvSpPr txBox="1"/>
          <p:nvPr/>
        </p:nvSpPr>
        <p:spPr>
          <a:xfrm>
            <a:off x="679950" y="491775"/>
            <a:ext cx="16930800" cy="8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звучание классической пьесы
</a:t>
            </a:r>
            <a:endParaRPr lang="en-US" sz="4500" dirty="0"/>
          </a:p>
        </p:txBody>
      </p:sp>
      <p:sp>
        <p:nvSpPr>
          <p:cNvPr id="12" name="Text 2"/>
          <p:cNvSpPr txBox="1"/>
          <p:nvPr/>
        </p:nvSpPr>
        <p:spPr>
          <a:xfrm>
            <a:off x="1089275" y="7326427"/>
            <a:ext cx="51126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сцене современный зритель легко узнаёт человека, который боится ошибиться, зависим от чужого мнения и не умеет выбрать между удобством и честностью. Классический текст звучит как разговор о проблемах, знакомых школьнику в жизни и в социальных сетях.
</a:t>
            </a:r>
            <a:endParaRPr lang="en-US" sz="2066" dirty="0"/>
          </a:p>
        </p:txBody>
      </p:sp>
      <p:sp>
        <p:nvSpPr>
          <p:cNvPr id="13" name="Text 3"/>
          <p:cNvSpPr txBox="1"/>
          <p:nvPr/>
        </p:nvSpPr>
        <p:spPr>
          <a:xfrm>
            <a:off x="1089277" y="6289732"/>
            <a:ext cx="5112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44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Герои, узнаваемые в сегодняшнем дне
</a:t>
            </a:r>
            <a:endParaRPr lang="en-US" sz="2644" dirty="0"/>
          </a:p>
        </p:txBody>
      </p:sp>
      <p:sp>
        <p:nvSpPr>
          <p:cNvPr id="14" name="Text 4"/>
          <p:cNvSpPr txBox="1"/>
          <p:nvPr/>
        </p:nvSpPr>
        <p:spPr>
          <a:xfrm>
            <a:off x="6793688" y="7326427"/>
            <a:ext cx="51126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Режиссёр переносит действие в сегодняшнюю визуальную среду, но сохраняет смысл конфликта. Зрительный зал видит, что одиночество, тревога и стремление к признанию не исчезли вместе с эпохой, а лишь изменили форму.
</a:t>
            </a:r>
            <a:endParaRPr lang="en-US" sz="2211" dirty="0"/>
          </a:p>
        </p:txBody>
      </p:sp>
      <p:sp>
        <p:nvSpPr>
          <p:cNvPr id="15" name="Text 5"/>
          <p:cNvSpPr txBox="1"/>
          <p:nvPr/>
        </p:nvSpPr>
        <p:spPr>
          <a:xfrm>
            <a:off x="6793690" y="6289732"/>
            <a:ext cx="5112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44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Старая пьеса в новом пространстве
</a:t>
            </a:r>
            <a:endParaRPr lang="en-US" sz="2644" dirty="0"/>
          </a:p>
        </p:txBody>
      </p:sp>
      <p:sp>
        <p:nvSpPr>
          <p:cNvPr id="16" name="Text 6"/>
          <p:cNvSpPr txBox="1"/>
          <p:nvPr/>
        </p:nvSpPr>
        <p:spPr>
          <a:xfrm>
            <a:off x="12498100" y="7326427"/>
            <a:ext cx="51126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Философская драма говорит не только о конкретных героях, но и о трудности нравственного выбора вообще. Поэтому спектакль по классической пьесе воспринимается как живой спор о свободе, ответственности и цене молчания.
</a:t>
            </a:r>
            <a:endParaRPr lang="en-US" sz="2211" dirty="0"/>
          </a:p>
        </p:txBody>
      </p:sp>
      <p:sp>
        <p:nvSpPr>
          <p:cNvPr id="17" name="Text 7"/>
          <p:cNvSpPr txBox="1"/>
          <p:nvPr/>
        </p:nvSpPr>
        <p:spPr>
          <a:xfrm>
            <a:off x="12498102" y="6289732"/>
            <a:ext cx="5112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классика не стареет
</a:t>
            </a:r>
            <a:endParaRPr lang="en-US" sz="2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3448" y="1979215"/>
            <a:ext cx="8287500" cy="664905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372575" y="9023150"/>
            <a:ext cx="6911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20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структуре анализа пьесы, 2025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49250" y="2011300"/>
            <a:ext cx="89184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уровни смысла читает зритель
</a:t>
            </a:r>
            <a:pPr algn="l" indent="0" marL="0">
              <a:lnSpc>
                <a:spcPct val="150041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внимательнее чтение, тем сильнее заметно, что уровни смысла работают одновременно, а не по отдельности.
</a:t>
            </a:r>
            <a:pPr algn="l" indent="0" marL="0">
              <a:lnSpc>
                <a:spcPct val="150041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Философский уровень не вытесняет другие, а объединяет их, превращая частную историю в значимый для многих поколений текст.
</a:t>
            </a:r>
            <a:endParaRPr lang="en-US" sz="4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74600" y="807050"/>
            <a:ext cx="15199800" cy="11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формулируется философская идея пьесы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2622300" y="6869750"/>
            <a:ext cx="6046800" cy="26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уточняют основной конфликт и отмечают, какие ценности сталкиваются в действии. После этого видно, как сюжет, реплики и символы работают на одну мысль.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2622300" y="3293000"/>
            <a:ext cx="6046800" cy="26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определяют главный вопрос, который пьеса ставит перед человеком: о свободе, достоинстве, правде, памяти или судьбе. Именно вопрос задаёт направление всего анализа.
</a:t>
            </a:r>
            <a:endParaRPr lang="en-US" sz="2600" dirty="0"/>
          </a:p>
        </p:txBody>
      </p:sp>
      <p:sp>
        <p:nvSpPr>
          <p:cNvPr id="7" name="Text 3"/>
          <p:cNvSpPr txBox="1"/>
          <p:nvPr/>
        </p:nvSpPr>
        <p:spPr>
          <a:xfrm>
            <a:off x="10637600" y="3293000"/>
            <a:ext cx="6046800" cy="26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Наконец формулируют итоговый вывод в одном точном предложении. Так философская идея становится ясной и связанной с финалом, а не превращается в общую фразу без содержания.
</a:t>
            </a:r>
            <a:endParaRPr lang="en-US" sz="2600" dirty="0"/>
          </a:p>
        </p:txBody>
      </p:sp>
      <p:sp>
        <p:nvSpPr>
          <p:cNvPr id="8" name="Text 4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784"/>
            <a:ext cx="10423200" cy="1031123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165450" y="3393500"/>
            <a:ext cx="10207500" cy="207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Пьеса как разговор о человеке
</a:t>
            </a:r>
            <a:pPr algn="l" indent="0" marL="0">
              <a:lnSpc>
                <a:spcPct val="100000"/>
              </a:lnSpc>
              <a:buNone/>
            </a:pPr>
            <a:r>
              <a:rPr lang="en-US" sz="50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2173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Философский подтекст делает драму не просто историей событий, а размышлением о выборе, совести и времени. Именно поэтому классическая пьеса продолжает говорить с каждым новым поколением.
</a:t>
            </a:r>
            <a:endParaRPr lang="en-US" sz="3845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2026-05-23T19:57:27Z</dcterms:created>
  <dcterms:modified xsi:type="dcterms:W3CDTF">2026-05-23T19:57:27Z</dcterms:modified>
</cp:coreProperties>
</file>