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государств на постсоветском пространстве
</a:t>
            </a:r>
            <a:endParaRPr lang="en-US" sz="2838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распад СССР и выбор реформ повлияли на экономики, институты и безопасность разных стран.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после распада СССР
</a:t>
            </a:r>
            <a:endParaRPr lang="en-US" sz="2786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на территории бывшего СССР возникли 15 независимых государств. Их объединяли разрыв хозяйственных связей, падение производства и необходимость создавать собственные армии, валюты и органы власти. Параллельно менялись идентичность, внешняя политика и оценка советского наследия.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независимости: кризис и реформы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спад в 1990-е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заметно падало промышленное производство и ухудшалась жизнь. Расходы росли, а бюджеты с трудом выдерживали социальные обязательства.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социальные задержки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России, Украины и ряда других государств характерны инфляция, задержки зарплат и сокращение социальных гарантий, что усиливало недоверие к реформам.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 либерализация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приватизация, либерализация цен и создание частного сектора. Менялась структура собственности и стимулы для бизнеса.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изменения шли быстрее, в других — медленнее. Важную роль играло степень вмешательства государства и готовность общества принять переход.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государственного строительства
</a:t>
            </a:r>
            <a:endParaRPr lang="en-US" sz="270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перехода от союзных институтов к национальным государствам (в разных странах этапы сочетались по-разному).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как «паспорт» суверенитета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символы становились зримым доказательством независимости: менялись флаги, гербы и гимны. Они закрепляли общую идею государства в школьных и официальных практиках, а также в публичной политике.
</a:t>
            </a:r>
            <a:endParaRPr lang="en-US" sz="1358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Титульные языки и новые правила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усилилась роль титульных языков в образовании, делопроизводстве и СМИ. При этом часто сохранялись механизмы двуязычия, особенно там, где жители привыкли общаться на русском в повседневной среде.
</a:t>
            </a:r>
            <a:endParaRPr lang="en-US" sz="132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визуальная среда помогает привыкнуть к новому государству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Идею суверенитета поддерживали визуальные элементы: официальные здания, школьные учебники, памятные даты. Через них граждане ежедневно сталкивались с «новой нормой» и постепенно формировали общие ориентиры.
</a:t>
            </a:r>
            <a:endParaRPr lang="en-US" sz="123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и символы новых государств
</a:t>
            </a:r>
            <a:endParaRPr lang="en-US" sz="23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динамика после 1991 года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линейном графике обычно виден общий спад в 1990-е, затем восстановление в 2000-е, а дальше — замедление после 2008 года и более поздних потрясений.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объясняются не только отраслевой структурой, но и тем, как государство управляло экономикой и насколько предсказуемо шли реформы в конкретные периоды.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МВФ или национальные статистические службы (точные значения зависят от выбранной базы и периода наблюдений).
</a:t>
            </a:r>
            <a:endParaRPr lang="en-US" sz="9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как фактор развития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рост и валютные доходы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металлы и уран поддерживали рост для Казахстана, Азербайджана и Туркменистана. Экспорт давал валюту, но чувствительность к ценам усиливала уязвимость.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мировых рынков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опирается на сырьевой экспорт, изменения на внешних рынках быстро отражаются на доходах государства и предприятий. В таких условиях сложнее планировать устойчивые реформы.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Альтернатива: промышленность, услуги и инвестиции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без крупных запасов чаще перестраивали промышленность, развивали услуги и использовали трудовую миграцию. Важным становились внешние инвестиции и новые цепочки добавленной стоимости.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 диверсификация — решающие условия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Ресурсное богатство само по себе не гарантирует устойчивого развития. Без сильных институтов и диверсификации экономики рост бывает неравномерным и трудно переносит кризисы.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27997"/>
            <a:ext cx="4876200" cy="2177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моделей в постсоветских государствах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характеристик политических систем помогает увидеть, как различия в институтах влияют на конкуренцию, управление и сменяемость власти.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централизация и роль президента при ограниченной конкуренции, тем заметнее разница в политических возможностях. Институциональные рамки напрямую влияют и на темпы реформ.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Конституции государств; международные рейтинги демократии (состав и формулировки зависят от методики).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Авторитарная стабилизация и политическая конкуренция
</a:t>
            </a:r>
            <a:endParaRPr lang="en-US" sz="214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укрепились президентские режимы, которые опираются на контроль над силовыми структурами, ключевыми СМИ и административными ресурсами. В таких системах часто срабатывает механизм «стабильность вместо конкуренции».
</a:t>
            </a:r>
            <a:endParaRPr lang="en-US" sz="1094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в авторитарных конструкциях нередко сочетается с ограниченной сменяемостью власти. Это меняет стимулы для реформ: решения могут приниматься быстрее, но чаще без широкого общественного контроля.
</a:t>
            </a:r>
            <a:endParaRPr lang="en-US" sz="1094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Балтии, а также в ряде других государств региона сохранялись более конкурентные выборы, сильнее развивались парламентаризм и независимый суд. Это создавало больше каналов для корректировки курса.
</a:t>
            </a:r>
            <a:endParaRPr lang="en-US" sz="1094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что политическая модель влияет на качество государственного управления. Разный уровень конкуренции, ответственности и независимости институтов отражается и на темпах экономических преобразований, и на доверии общества.
</a:t>
            </a:r>
            <a:endParaRPr lang="en-US" sz="10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на постсоветском пространстве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Карабахский конфликт, войны в Абхазии и Южной Осетии, приднестровский вопрос и война в Украине стали одними из самых острых кризисов региона. Их последствия включали человеческие потери, перемещение населения, рост военных расходов и падение инвестиционной привлекательности.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конфликты надолго закрепляли нерешённые вопросы границ и безопасности. Из-за этого усложнялись торговля и сотрудничество, повышались риски для бизнеса и государств требовалось больше ресурсов на оборону вместо развития.
</a:t>
            </a:r>
            <a:endParaRPr lang="en-US" sz="11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миграция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стран региона снижается доля детей и растет доля пожилых, что усиливает нагрузку на здравоохранение и пенсионные системы.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«естественная убыль + отток трудовых ресурсов + урбанизация» меняет структуру спроса на рабочие места и усложняет планирование бюджета.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 и Всемирный банк (обобщение общих тенденций); 2024 год. Визуализация использует знаки тренда, без привязки к абсолютным значениям.
</a:t>
            </a:r>
            <a:endParaRPr lang="en-US" sz="9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624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СНГ: поддержание связей и «мягкая» координация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создавалось для сохранения транспортных, торговых и гуманитарных связей после распада СССР. Практическая глубина сотрудничества различалась по странам и темпам реформ.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ЕАЭС: экономическая интеграция и общие правила торговли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экономический союз ориентирован на упрощение торговых процедур, согласование таможенных правил и развитие сотрудничества в экономике. Эффект зависел от различий в темпах модернизации.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ОДКБ: координация безопасности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Договора о коллективной безопасности нацелена на взаимодействие в сфере обороны и реагирования на угрозы. Наличие политических разногласий влияло на участие государств и скорость принятия решений.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ГУАМ: альтернативная региональная повестка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ГУАМ отражает собственный набор приоритетов, связанных с региональной кооперацией и внешнеполитическими ориентирами участников. Вклад объединения в экономические проекты менялся из‑за конфликтного контекста.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проекты постсоветского пространства
</a:t>
            </a:r>
            <a:endParaRPr lang="en-US" sz="24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европейской интеграции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от реформ и правового сближения к торговым и общественным обменам; наиболее успешный пример — страны Балтии, вступившие в ЕС и НАТО в 2004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Балтии как отдельная траектория развития
</a:t>
            </a:r>
            <a:endParaRPr lang="en-US" sz="239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Эстония, Латвия и Литва быстрее других постсоветских государств выстроили новые рыночные правила и перестроили институты, что снизило неопределенность для бизнеса и инвесторов.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— последовательная ориентация на европейские стандарты, включая правовую систему и государственные процедуры, а также активная цифровизация взаимодействий «гражданин—государство».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2004 году страны Балтии вступили в Европейский союз и НАТО. Интеграционный «контур» закрепил долгосрочные стимулы, уменьшил влияние советских производственных цепочек и упростил доступ к рынкам.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развития и неравномерность постсоветского пространства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в том, что экономические достижения нередко растут вместе с институциональными изменениями, но связь не является автоматической.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диаграмме показывают: устойчивость зависит от «пакета» факторов — одни улучшения компенсируют другие не полностью, но усиливают общий эффект.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опирается на подходы к индикаторам Всемирного банка и международных индексов; 2023–2024 годы. Использованы знаки отклонений, т.к. точные значения не приведены в макете.
</a:t>
            </a:r>
            <a:endParaRPr lang="en-US" sz="9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модернизация и новые отрасли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стала символом электронного государства благодаря цифровым сервисам, электронным реестрам и онлайн-взаимодействию граждан с администрацией, что снижает затраты времени и делает процедуры более предсказуемыми.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и Грузия развивали электронное правительство и цифровые базы данных, а рост IT и финтеха расширил спектр услуг. Это помогает уменьшить бюрократические барьеры и ускорить обработку запросов.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62752" y="1531950"/>
            <a:ext cx="1241395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и ограничения развития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подходов из аналитических отчетов Всемирного банка и академических исследований по институциональной экономике; 2015–2023 годы.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как одни и те же условия могут поддерживать рост или, при определенных обстоятельствах, становиться ограничителями устойчивого развития.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устойчивость формируется не одним «фактором-чудом»: сырье, реформы и институты должны дополнять друг друга, иначе эффект размывается ограничениями.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после 1991 года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занятости к частному сектору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росла доля частного бизнеса, торговли и услуг. Это меняло привычные карьерные траектории и требовало новых навыков, в том числе в предпринимательстве и работе с рынком.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имущественного неравенства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переход к рыночной экономике сопровождался перераспределением активов, появлением новых групп с устойчивыми доходами. Разрыв между группами усиливал социальные ожидания и напряженность.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диаспоры и денежные переводы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Расширялась внешняя миграция: часть трудоспособного населения уезжала на заработки. Для семей это означало поддерживающие переводы, а для экономики — риски дефицита кадров.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 социальную защиту и качественные услуги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росла потребность в надежной медицине, доступном образовании и понятных механизмах социальной поддержки. Эти запросы стали прямым следствием смены модели занятости и доходов.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экспорта сырья делает экономику чувствительной к мировым ценам, а коррупция и санкционное давление усложняют долгосрочные инвестиции и планирование проектов развития.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 и сохраняющиеся риски безопасности повышают расходы государств и снижают инвестиционную привлекательность. На этом фоне эмиграция молодежи усиливает проблему дефицита кадров.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точки зрения перспектив ключевой курс — диверсификация экономики: развитие промышленности, услуг и технологий, поддержка предпринимательства и модернизация инфраструктуры для снижения издержек.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приоритет — укрепление институтов и человеческого капитала: повышение качества образования, цифровизация администрирования и снижение нестабильности, чтобы рост был устойчивым.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без единого сценария: что определило результаты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Постсоветские страны развивались по разным траекториям: сильные институты, последовательная экономика и меньшая конфликтность повышали шансы на устойчивый прогресс. Поэтому распад одной системы не гарантирует одинаковый итог.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2026-05-11T13:46:32Z</dcterms:created>
  <dcterms:modified xsi:type="dcterms:W3CDTF">2026-05-11T13:46:32Z</dcterms:modified>
</cp:coreProperties>
</file>