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image" Target="../media/image-16-4.jpeg"/><Relationship Id="rId5" Type="http://schemas.openxmlformats.org/officeDocument/2006/relationships/image" Target="../media/image-16-5.png"/><Relationship Id="rId6" Type="http://schemas.openxmlformats.org/officeDocument/2006/relationships/image" Target="../media/image-16-6.jpe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261650" y="1297138"/>
            <a:ext cx="6629700" cy="16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Произведение одночлена и многочлена
</a:t>
            </a:r>
            <a:endParaRPr lang="en-US" sz="4000" dirty="0"/>
          </a:p>
        </p:txBody>
      </p:sp>
      <p:sp>
        <p:nvSpPr>
          <p:cNvPr id="5" name="Text 1"/>
          <p:cNvSpPr txBox="1"/>
          <p:nvPr/>
        </p:nvSpPr>
        <p:spPr>
          <a:xfrm>
            <a:off x="398850" y="3112436"/>
            <a:ext cx="8346300" cy="76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Раскрываем скобки и упрощаем выражения.
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1521000" y="756925"/>
            <a:ext cx="6102000" cy="43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78192" y="421600"/>
            <a:ext cx="3786515" cy="4293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5545" y="545200"/>
            <a:ext cx="39477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3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это правило помогает
</a:t>
            </a:r>
            <a:endParaRPr lang="en-US" sz="2213" dirty="0"/>
          </a:p>
        </p:txBody>
      </p:sp>
      <p:sp>
        <p:nvSpPr>
          <p:cNvPr id="6" name="Text 1"/>
          <p:cNvSpPr txBox="1"/>
          <p:nvPr/>
        </p:nvSpPr>
        <p:spPr>
          <a:xfrm>
            <a:off x="525545" y="1359650"/>
            <a:ext cx="3947700" cy="32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Умножение одночлена на многочлен встречается при раскрытии скобок, упрощении формул и записи геометрических задач. Это правило делает вычисления короче и помогает уверенно работать с буквенными выражениями.
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одночлен и многочлен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618350" y="1379432"/>
            <a:ext cx="3425700" cy="294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член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Одночлен — это одно произведение чисел и букв, например 7x, -4ab или 2x^3. В нём нет знаков сложения или вычитания между частями.
</a:t>
            </a:r>
            <a:endParaRPr lang="en-US" sz="1700" dirty="0"/>
          </a:p>
        </p:txBody>
      </p:sp>
      <p:sp>
        <p:nvSpPr>
          <p:cNvPr id="8" name="Text 3"/>
          <p:cNvSpPr txBox="1"/>
          <p:nvPr/>
        </p:nvSpPr>
        <p:spPr>
          <a:xfrm>
            <a:off x="5094351" y="1379503"/>
            <a:ext cx="3425700" cy="294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Несколько членов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Многочлен состоит из двух и более одночленов, соединённых знаками «+» или «-», например 3x+2, 5a-1, x^2-4x+6. Скобки помогают записывать его компактно.
</a:t>
            </a:r>
            <a:endParaRPr lang="en-US" sz="17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6500" y="3312250"/>
            <a:ext cx="8294700" cy="140135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26500" y="179850"/>
            <a:ext cx="82947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Распределительное свойство умножения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58320" y="983780"/>
            <a:ext cx="2453814" cy="188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равенство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 записывают так: a(b+c)=ab+ac и a(b-c)=ab-ac. Один множитель должен быть умножен на каждое слагаемое в скобках без исключений.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3346642" y="983786"/>
            <a:ext cx="2453814" cy="188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работает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преобразование не меняет значение выражения, а только меняет его запись. Именно поэтому его используют при раскрытии скобок и в дальнейших вычислениях.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6134974" y="983786"/>
            <a:ext cx="2453814" cy="188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Удобно на схеме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рисунке можно показать, как один множитель как бы «распределяется» по всем членам многочлена. Это помогает запомнить правило и не пропускать ни одно слагаемое.
</a:t>
            </a:r>
            <a:endParaRPr lang="en-US" sz="1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3430" y="1547250"/>
            <a:ext cx="8277541" cy="31683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умножения одночлена на многочлен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426500" y="1172125"/>
            <a:ext cx="8285400" cy="30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при раскрытии скобок в школьной алгебре
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работы с коэффициентами и знаками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553623" y="1848788"/>
            <a:ext cx="1606221" cy="252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Считаем числа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перемножают числовые множители так же, как обычные числа. Если коэффициенты большие, удобно выполнять действие по порядку, не смешивая его с буквенной частью.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2705161" y="1848788"/>
            <a:ext cx="1606221" cy="252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Следим за знаками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умножении знаков действуют привычные правила: плюс на плюс даёт плюс, плюс на минус — минус, минус на минус — плюс. Это важно на каждом шаге.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856686" y="1848788"/>
            <a:ext cx="1606221" cy="252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Ноль в произведении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один из множителей равен нулю, всё произведение тоже равно нулю. Поэтому такой член в результате исчезает, и выражение заметно упрощается.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6978448" y="1848788"/>
            <a:ext cx="1606221" cy="252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Пишем ответ аккуратно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записывают коэффициент, а затем буквенную часть. Если в ответе несколько букв, их пишут рядом, а одинаковые степени складывают при умножении.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57650" y="1207847"/>
            <a:ext cx="3790800" cy="273700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раскрытия скобок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1365250" y="2614312"/>
            <a:ext cx="2365500" cy="13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77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примеры подтверждают одно действие: каждый член в скобках умножается отдельно, а знаки и степени сохраняются по правилам.
</a:t>
            </a:r>
            <a:endParaRPr lang="en-US" sz="1477" dirty="0"/>
          </a:p>
        </p:txBody>
      </p:sp>
      <p:sp>
        <p:nvSpPr>
          <p:cNvPr id="6" name="Text 2"/>
          <p:cNvSpPr txBox="1"/>
          <p:nvPr/>
        </p:nvSpPr>
        <p:spPr>
          <a:xfrm>
            <a:off x="1365250" y="4004835"/>
            <a:ext cx="62832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алгебры 7 класса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1365250" y="1230375"/>
            <a:ext cx="2365500" cy="13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77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диаграмме показана не длина записи, а количество одночленов и знаков в примере. Видно, что правило работает одинаково для разных букв и коэффициентов.
</a:t>
            </a:r>
            <a:endParaRPr lang="en-US" sz="1477" dirty="0"/>
          </a:p>
        </p:txBody>
      </p:sp>
      <p:sp>
        <p:nvSpPr>
          <p:cNvPr id="8" name="Text 4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6625" y="2176901"/>
            <a:ext cx="4048200" cy="137519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по шагам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426625" y="4586200"/>
            <a:ext cx="40482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алгебры 7 класса
</a:t>
            </a:r>
            <a:endParaRPr lang="en-US" sz="1600" dirty="0"/>
          </a:p>
        </p:txBody>
      </p:sp>
      <p:sp>
        <p:nvSpPr>
          <p:cNvPr id="8" name="Text 2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666050" y="1342750"/>
            <a:ext cx="3951900" cy="120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72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последовательно раскрывать скобки: сначала умножение коэффициентов, затем буквенной части, после чего записывается упрощённый результат.
</a:t>
            </a:r>
            <a:endParaRPr lang="en-US" sz="1772" dirty="0"/>
          </a:p>
        </p:txBody>
      </p:sp>
      <p:sp>
        <p:nvSpPr>
          <p:cNvPr id="10" name="Text 4"/>
          <p:cNvSpPr txBox="1"/>
          <p:nvPr/>
        </p:nvSpPr>
        <p:spPr>
          <a:xfrm>
            <a:off x="4666050" y="2925400"/>
            <a:ext cx="3951900" cy="14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всех строках видно одно и то же правило: каждый член многочлена умножается отдельно, после чего выражение записывается в более коротком виде.
</a:t>
            </a:r>
            <a:endParaRPr lang="en-US" sz="1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369800" y="1125900"/>
            <a:ext cx="3127200" cy="289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353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pPr algn="ctr" indent="0" marL="0">
              <a:lnSpc>
                <a:spcPct val="100000"/>
              </a:lnSpc>
              <a:buNone/>
            </a:pPr>
            <a:r>
              <a:rPr lang="en-US" sz="2968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одночлена получается после раскрытия скобок в примере x(x+5)
</a:t>
            </a:r>
            <a:pPr algn="ctr" indent="0" marL="0">
              <a:lnSpc>
                <a:spcPct val="100000"/>
              </a:lnSpc>
              <a:buNone/>
            </a:pPr>
            <a:r>
              <a:rPr lang="en-US" sz="2968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78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алгебры 7 класса
</a:t>
            </a:r>
            <a:endParaRPr lang="en-US" sz="4353" dirty="0"/>
          </a:p>
        </p:txBody>
      </p:sp>
      <p:sp>
        <p:nvSpPr>
          <p:cNvPr id="4" name="Text 1"/>
          <p:cNvSpPr txBox="1"/>
          <p:nvPr/>
        </p:nvSpPr>
        <p:spPr>
          <a:xfrm>
            <a:off x="4973400" y="1125900"/>
            <a:ext cx="2800800" cy="289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примере x(x+5) исходная запись превращается в сумму двух одночленов: x^2 и 5x. Это удобно для дальнейших преобразований.
</a:t>
            </a:r>
            <a:endParaRPr lang="en-US" sz="1800" dirty="0"/>
          </a:p>
        </p:txBody>
      </p:sp>
      <p:sp>
        <p:nvSpPr>
          <p:cNvPr id="5" name="Text 2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24096" y="1227225"/>
            <a:ext cx="1886309" cy="3285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Умножение на многочлен из трёх слагаемых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59699" y="1394752"/>
            <a:ext cx="1683167" cy="294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член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выражении 3a(2a^2-a+4) сначала умножают 3a на 2a^2. Получается 6a^3, потому что коэффициенты перемножаются, а показатели одинаковых букв складываются.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2695181" y="1394752"/>
            <a:ext cx="1683167" cy="294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Второй член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3a умножают на -a. Здесь важно не потерять минус: результатом будет -3a^2. Такой шаг показывает, что знак меняется строго по правилу.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4830676" y="1394752"/>
            <a:ext cx="1683167" cy="294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Третий член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Последний член 4 тоже умножается на одночлен 3a, и получается 12a. После этого все три результата записывают вместе: 6a^3-3a^2+12a.
</a:t>
            </a:r>
            <a:endParaRPr lang="en-US" sz="16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57650" y="1207847"/>
            <a:ext cx="3790800" cy="273700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меняется степень результата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1365250" y="2614312"/>
            <a:ext cx="2365500" cy="13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7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сумма показателей, тем выше степень результата; разные буквы не объединяются в степень.
</a:t>
            </a:r>
            <a:endParaRPr lang="en-US" sz="1707" dirty="0"/>
          </a:p>
        </p:txBody>
      </p:sp>
      <p:sp>
        <p:nvSpPr>
          <p:cNvPr id="6" name="Text 2"/>
          <p:cNvSpPr txBox="1"/>
          <p:nvPr/>
        </p:nvSpPr>
        <p:spPr>
          <a:xfrm>
            <a:off x="1365250" y="4004835"/>
            <a:ext cx="62832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3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алгебры, 7 класс. Учебные примеры из темы раскрытия скобок.
</a:t>
            </a:r>
            <a:endParaRPr lang="en-US" sz="1331" dirty="0"/>
          </a:p>
        </p:txBody>
      </p:sp>
      <p:sp>
        <p:nvSpPr>
          <p:cNvPr id="7" name="Text 3"/>
          <p:cNvSpPr txBox="1"/>
          <p:nvPr/>
        </p:nvSpPr>
        <p:spPr>
          <a:xfrm>
            <a:off x="1365250" y="1230375"/>
            <a:ext cx="2365500" cy="13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5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умножении одинаковых букв важно не только число, но и показатели степеней: они складываются по каждому одинаковому основанию.
</a:t>
            </a:r>
            <a:endParaRPr lang="en-US" sz="1505" dirty="0"/>
          </a:p>
        </p:txBody>
      </p:sp>
      <p:sp>
        <p:nvSpPr>
          <p:cNvPr id="8" name="Text 4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26500" y="179850"/>
            <a:ext cx="82947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1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Приведение подобных слагаемых после раскрытия скобок
</a:t>
            </a:r>
            <a:endParaRPr lang="en-US" sz="2201" dirty="0"/>
          </a:p>
        </p:txBody>
      </p:sp>
      <p:sp>
        <p:nvSpPr>
          <p:cNvPr id="7" name="Text 1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558413" y="1061800"/>
            <a:ext cx="2454002" cy="308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Одинаковая буквенная часть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Подобными называют слагаемые с одинаковой буквенной частью: только коэффициенты могут отличаться. Именно поэтому 2x и 3x можно сложить, а 2x и 2y — нельзя.
</a:t>
            </a:r>
            <a:endParaRPr lang="en-US" sz="1700" dirty="0"/>
          </a:p>
        </p:txBody>
      </p:sp>
      <p:sp>
        <p:nvSpPr>
          <p:cNvPr id="9" name="Text 3"/>
          <p:cNvSpPr txBox="1"/>
          <p:nvPr/>
        </p:nvSpPr>
        <p:spPr>
          <a:xfrm>
            <a:off x="3346947" y="1061800"/>
            <a:ext cx="2454002" cy="308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раскрываем скобки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Приведение выполняют после умножения одночлена на многочлен, когда все члены уже записаны без скобок. Это позволяет увидеть повторяющиеся слагаемые и сразу упростить выражение.
</a:t>
            </a:r>
            <a:endParaRPr lang="en-US" sz="1700" dirty="0"/>
          </a:p>
        </p:txBody>
      </p:sp>
      <p:sp>
        <p:nvSpPr>
          <p:cNvPr id="10" name="Text 4"/>
          <p:cNvSpPr txBox="1"/>
          <p:nvPr/>
        </p:nvSpPr>
        <p:spPr>
          <a:xfrm>
            <a:off x="6135475" y="1061800"/>
            <a:ext cx="2454002" cy="308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Короткая и удобная запись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объединения подобных слагаемых выражение становится короче и понятнее. Такое упрощение помогает быстрее выполнять вычисления, сравнивать ответы и решать уравнения без лишних шагов.
</a:t>
            </a:r>
            <a:endParaRPr lang="en-US" sz="17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3430" y="1547250"/>
            <a:ext cx="8277541" cy="31683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вычисления по шагам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426500" y="1172125"/>
            <a:ext cx="8285400" cy="30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9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 умножении одночлена на многочлен и последовательность самопроверки в школьном курсе алгебры 7 класса.
</a:t>
            </a:r>
            <a:endParaRPr lang="en-US" sz="1179" dirty="0"/>
          </a:p>
        </p:txBody>
      </p:sp>
      <p:sp>
        <p:nvSpPr>
          <p:cNvPr id="7" name="Text 2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90883" y="1230400"/>
            <a:ext cx="4556883" cy="154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Тренировка знаков и степеней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4663625" y="2931000"/>
            <a:ext cx="4048200" cy="156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всех примерах каждый член скобок умножается отдельно, а знаки и степени требуют внимательной проверки.
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426625" y="4586200"/>
            <a:ext cx="82854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алгебры 7 класса.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426500" y="2931000"/>
            <a:ext cx="4048200" cy="156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таблице показано, как раскрывается скобка, меняются знаки и образуется итоговая запись без лишних шагов.
</a:t>
            </a:r>
            <a:endParaRPr lang="en-US" sz="1800" dirty="0"/>
          </a:p>
        </p:txBody>
      </p:sp>
      <p:sp>
        <p:nvSpPr>
          <p:cNvPr id="8" name="Text 4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9538" y="1540300"/>
            <a:ext cx="764925" cy="874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6288" y="2624525"/>
            <a:ext cx="874200" cy="874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33475" y="3708750"/>
            <a:ext cx="874200" cy="8742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площадью и периметром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1834875" y="1578700"/>
            <a:ext cx="6783000" cy="79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68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фигур
</a:t>
            </a:r>
            <a:pPr algn="l" indent="0" marL="0">
              <a:lnSpc>
                <a:spcPct val="100000"/>
              </a:lnSpc>
              <a:buNone/>
            </a:pPr>
            <a:r>
              <a:rPr lang="en-US" sz="1568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размер фигуры задан как сумма частей, произведение помогает быстро записать площадь. Это особенно удобно, когда одна сторона выражена через буквенную переменную и число.
</a:t>
            </a:r>
            <a:endParaRPr lang="en-US" sz="1568" dirty="0"/>
          </a:p>
        </p:txBody>
      </p:sp>
      <p:sp>
        <p:nvSpPr>
          <p:cNvPr id="11" name="Text 2"/>
          <p:cNvSpPr txBox="1"/>
          <p:nvPr/>
        </p:nvSpPr>
        <p:spPr>
          <a:xfrm>
            <a:off x="1834875" y="2662925"/>
            <a:ext cx="6783000" cy="79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68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Периметр в короткой записи
</a:t>
            </a:r>
            <a:pPr algn="l" indent="0" marL="0">
              <a:lnSpc>
                <a:spcPct val="100000"/>
              </a:lnSpc>
              <a:buNone/>
            </a:pPr>
            <a:r>
              <a:rPr lang="en-US" sz="1568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составлении формул для периметра скобки позволяют компактно объединять одинаковые отрезки. Затем умножение одночлена на многочлен помогает раскрыть запись и упростить вычисления.
</a:t>
            </a:r>
            <a:endParaRPr lang="en-US" sz="1568" dirty="0"/>
          </a:p>
        </p:txBody>
      </p:sp>
      <p:sp>
        <p:nvSpPr>
          <p:cNvPr id="12" name="Text 3"/>
          <p:cNvSpPr txBox="1"/>
          <p:nvPr/>
        </p:nvSpPr>
        <p:spPr>
          <a:xfrm>
            <a:off x="1832050" y="3747150"/>
            <a:ext cx="6783000" cy="79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68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Удобство для задач
</a:t>
            </a:r>
            <a:pPr algn="l" indent="0" marL="0">
              <a:lnSpc>
                <a:spcPct val="100000"/>
              </a:lnSpc>
              <a:buNone/>
            </a:pPr>
            <a:r>
              <a:rPr lang="en-US" sz="1568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геометрических задачах алгебраическая запись экономит время и делает решение яснее. Вместо длинного описания можно использовать формулу и быстро перейти к вычислениям.
</a:t>
            </a:r>
            <a:endParaRPr lang="en-US" sz="1568" dirty="0"/>
          </a:p>
        </p:txBody>
      </p:sp>
      <p:sp>
        <p:nvSpPr>
          <p:cNvPr id="13" name="Text 4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9325" y="1228429"/>
            <a:ext cx="2663400" cy="157619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37500" y="1228429"/>
            <a:ext cx="2663400" cy="157619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45675" y="1228429"/>
            <a:ext cx="2663400" cy="1576192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это выглядит в геометрии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533875" y="3038750"/>
            <a:ext cx="24543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9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Прямоугольник с составной стороной
</a:t>
            </a:r>
            <a:pPr algn="l" indent="0" marL="0">
              <a:lnSpc>
                <a:spcPct val="100000"/>
              </a:lnSpc>
              <a:buNone/>
            </a:pPr>
            <a:r>
              <a:rPr lang="en-US" sz="1068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сторона прямоугольника может быть записана как сумма двух отрезков. Тогда площадь удобно представить произведением x(x+4), а затем раскрыть скобки до x^2+4x. Такая запись помогает видеть, из каких частей складывается размер фигуры.
</a:t>
            </a:r>
            <a:endParaRPr lang="en-US" sz="1139" dirty="0"/>
          </a:p>
        </p:txBody>
      </p:sp>
      <p:sp>
        <p:nvSpPr>
          <p:cNvPr id="11" name="Text 2"/>
          <p:cNvSpPr txBox="1"/>
          <p:nvPr/>
        </p:nvSpPr>
        <p:spPr>
          <a:xfrm>
            <a:off x="3342050" y="3038750"/>
            <a:ext cx="24543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4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Формула, готовая к подстановке
</a:t>
            </a:r>
            <a:pPr algn="l" indent="0" marL="0">
              <a:lnSpc>
                <a:spcPct val="100000"/>
              </a:lnSpc>
              <a:buNone/>
            </a:pPr>
            <a:r>
              <a:rPr lang="en-US" sz="1157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преобразования выражение становится удобным для вычислений при любых значениях x. Вместо длинной записи с суммой в скобках остаётся короткая формула, с которой легко работать на уроке и при проверке ответа.
</a:t>
            </a:r>
            <a:endParaRPr lang="en-US" sz="1234" dirty="0"/>
          </a:p>
        </p:txBody>
      </p:sp>
      <p:sp>
        <p:nvSpPr>
          <p:cNvPr id="12" name="Text 3"/>
          <p:cNvSpPr txBox="1"/>
          <p:nvPr/>
        </p:nvSpPr>
        <p:spPr>
          <a:xfrm>
            <a:off x="6150225" y="3038750"/>
            <a:ext cx="24543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3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алгебры и чертежа
</a:t>
            </a:r>
            <a:pPr algn="l" indent="0" marL="0">
              <a:lnSpc>
                <a:spcPct val="100000"/>
              </a:lnSpc>
              <a:buNone/>
            </a:pPr>
            <a:r>
              <a:rPr lang="en-US" sz="1194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рисунке видно, что одно число обозначает длину одной части, а другое — дополнительный отрезок. Алгебраическая запись связывает геометрию с вычислениями и показывает, как из чертежа получить точную формулу.
</a:t>
            </a:r>
            <a:endParaRPr lang="en-US" sz="1273" dirty="0"/>
          </a:p>
        </p:txBody>
      </p:sp>
      <p:sp>
        <p:nvSpPr>
          <p:cNvPr id="13" name="Text 4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57650" y="1207847"/>
            <a:ext cx="3790800" cy="273700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на числах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1365250" y="2614312"/>
            <a:ext cx="2365500" cy="13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63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значения совпадают, раскрытие скобок выполнено правильно и дальнейшие вычисления можно продолжать уверенно.
</a:t>
            </a:r>
            <a:endParaRPr lang="en-US" sz="1563" dirty="0"/>
          </a:p>
        </p:txBody>
      </p:sp>
      <p:sp>
        <p:nvSpPr>
          <p:cNvPr id="6" name="Text 2"/>
          <p:cNvSpPr txBox="1"/>
          <p:nvPr/>
        </p:nvSpPr>
        <p:spPr>
          <a:xfrm>
            <a:off x="1365250" y="4004835"/>
            <a:ext cx="62832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по примеру из школьного курса алгебры 7 класса, x=2.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1365250" y="1230375"/>
            <a:ext cx="2365500" cy="13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8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Подстановка конкретного значения помогает убедиться, что преобразование не изменило смысл выражения и оба вида записи дают один результат.
</a:t>
            </a:r>
            <a:endParaRPr lang="en-US" sz="1408" dirty="0"/>
          </a:p>
        </p:txBody>
      </p:sp>
      <p:sp>
        <p:nvSpPr>
          <p:cNvPr id="8" name="Text 4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1400" y="1433240"/>
            <a:ext cx="677400" cy="54192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34337" y="1376750"/>
            <a:ext cx="491175" cy="654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82300" y="1376750"/>
            <a:ext cx="654900" cy="6549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879950" y="1376750"/>
            <a:ext cx="654900" cy="6549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нужен этот приём
</a:t>
            </a:r>
            <a:endParaRPr lang="en-US" sz="2400" dirty="0"/>
          </a:p>
        </p:txBody>
      </p:sp>
      <p:sp>
        <p:nvSpPr>
          <p:cNvPr id="12" name="Text 1"/>
          <p:cNvSpPr txBox="1"/>
          <p:nvPr/>
        </p:nvSpPr>
        <p:spPr>
          <a:xfrm>
            <a:off x="519800" y="2212700"/>
            <a:ext cx="1733400" cy="22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17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Раскрытие скобок
</a:t>
            </a:r>
            <a:pPr algn="l" indent="0" marL="0">
              <a:lnSpc>
                <a:spcPct val="100000"/>
              </a:lnSpc>
              <a:buNone/>
            </a:pPr>
            <a:r>
              <a:rPr lang="en-US" sz="1417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Приём позволяет убрать скобки и заменить произведение более удобной суммой одночленов. Это делает выражение понятнее и облегчает последующие преобразования.
</a:t>
            </a:r>
            <a:endParaRPr lang="en-US" sz="1417" dirty="0"/>
          </a:p>
        </p:txBody>
      </p:sp>
      <p:sp>
        <p:nvSpPr>
          <p:cNvPr id="13" name="Text 2"/>
          <p:cNvSpPr txBox="1"/>
          <p:nvPr/>
        </p:nvSpPr>
        <p:spPr>
          <a:xfrm>
            <a:off x="2653684" y="2212700"/>
            <a:ext cx="1733400" cy="22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66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Упрощение вычислений
</a:t>
            </a:r>
            <a:pPr algn="l" indent="0" marL="0">
              <a:lnSpc>
                <a:spcPct val="100000"/>
              </a:lnSpc>
              <a:buNone/>
            </a:pPr>
            <a:r>
              <a:rPr lang="en-US" sz="1366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выражение записано короче, его легче считать, сравнивать и проверять. Особенно это полезно, если в примере есть коэффициенты, степени и несколько слагаемых.
</a:t>
            </a:r>
            <a:endParaRPr lang="en-US" sz="1366" dirty="0"/>
          </a:p>
        </p:txBody>
      </p:sp>
      <p:sp>
        <p:nvSpPr>
          <p:cNvPr id="14" name="Text 3"/>
          <p:cNvSpPr txBox="1"/>
          <p:nvPr/>
        </p:nvSpPr>
        <p:spPr>
          <a:xfrm>
            <a:off x="4785678" y="2212700"/>
            <a:ext cx="1733400" cy="22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59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ответов
</a:t>
            </a:r>
            <a:pPr algn="l" indent="0" marL="0">
              <a:lnSpc>
                <a:spcPct val="100000"/>
              </a:lnSpc>
              <a:buNone/>
            </a:pPr>
            <a:r>
              <a:rPr lang="en-US" sz="1359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преобразования можно быстро сравнить полученный результат с исходной записью. Это помогает заметить ошибки в знаках, степенях и пропущенных членах.
</a:t>
            </a:r>
            <a:endParaRPr lang="en-US" sz="1359" dirty="0"/>
          </a:p>
        </p:txBody>
      </p:sp>
      <p:sp>
        <p:nvSpPr>
          <p:cNvPr id="15" name="Text 4"/>
          <p:cNvSpPr txBox="1"/>
          <p:nvPr/>
        </p:nvSpPr>
        <p:spPr>
          <a:xfrm>
            <a:off x="6886742" y="2212700"/>
            <a:ext cx="1733400" cy="22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7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Подготовка к новым темам
</a:t>
            </a:r>
            <a:pPr algn="l" indent="0" marL="0">
              <a:lnSpc>
                <a:spcPct val="100000"/>
              </a:lnSpc>
              <a:buNone/>
            </a:pPr>
            <a:r>
              <a:rPr lang="en-US" sz="147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Навык нужен для решения уравнений, работы с формулами и геометрическими задачами. Он становится основой для более сложных преобразований в алгебре.
</a:t>
            </a:r>
            <a:endParaRPr lang="en-US" sz="1470" dirty="0"/>
          </a:p>
        </p:txBody>
      </p:sp>
      <p:sp>
        <p:nvSpPr>
          <p:cNvPr id="16" name="Text 5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6500" y="179850"/>
            <a:ext cx="82947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Короткий итог правил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525244" y="1061800"/>
            <a:ext cx="1837769" cy="308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Начинаем с коэффициента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перемножают числовые множители, а затем переходят к буквенной части. Так проще не потерять знак и сразу получить правильный коэффициент.
</a:t>
            </a:r>
            <a:endParaRPr lang="en-US" sz="1500" dirty="0"/>
          </a:p>
        </p:txBody>
      </p:sp>
      <p:sp>
        <p:nvSpPr>
          <p:cNvPr id="11" name="Text 3"/>
          <p:cNvSpPr txBox="1"/>
          <p:nvPr/>
        </p:nvSpPr>
        <p:spPr>
          <a:xfrm>
            <a:off x="2613539" y="1061800"/>
            <a:ext cx="1837769" cy="308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Умножаем каждый член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Одночлен должен быть умножен на каждый член многочлена отдельно. Если в скобках несколько слагаемых, ни одно из них нельзя пропустить.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4695965" y="1061800"/>
            <a:ext cx="1837769" cy="308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Складываем степени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одинаковых буквах показатели степеней складываются. Например, x·x даёт x^2, а a·a^2 превращается в a^3.
</a:t>
            </a:r>
            <a:endParaRPr lang="en-US" sz="1500" dirty="0"/>
          </a:p>
        </p:txBody>
      </p:sp>
      <p:sp>
        <p:nvSpPr>
          <p:cNvPr id="13" name="Text 5"/>
          <p:cNvSpPr txBox="1"/>
          <p:nvPr/>
        </p:nvSpPr>
        <p:spPr>
          <a:xfrm>
            <a:off x="6784260" y="1061800"/>
            <a:ext cx="1837769" cy="308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Упрощаем запись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раскрытия скобок при необходимости приводят подобные слагаемые. В итоге выражение становится короче, аккуратнее и удобнее для дальнейшей работы.
</a:t>
            </a:r>
            <a:endParaRPr lang="en-US" sz="15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261650" y="1099658"/>
            <a:ext cx="6629700" cy="284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196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правила к уверенным вычислениям
</a:t>
            </a:r>
            <a:pPr algn="ctr" indent="0" marL="0">
              <a:lnSpc>
                <a:spcPct val="100000"/>
              </a:lnSpc>
              <a:buNone/>
            </a:pPr>
            <a:r>
              <a:rPr lang="en-US" sz="3192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642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Умножение одночлена на многочлен — это понятный алгоритм, который помогает раскрывать скобки, упрощать выражения и проверять решения. Он нужен в алгебре, геометрии и в работе с формулами.
</a:t>
            </a:r>
            <a:endParaRPr lang="en-US" sz="419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2026-05-30T00:20:27Z</dcterms:created>
  <dcterms:modified xsi:type="dcterms:W3CDTF">2026-05-30T00:20:27Z</dcterms:modified>
</cp:coreProperties>
</file>