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jpeg"/><Relationship Id="rId3" Type="http://schemas.openxmlformats.org/officeDocument/2006/relationships/image" Target="../media/image-5-3.jpeg"/><Relationship Id="rId4" Type="http://schemas.openxmlformats.org/officeDocument/2006/relationships/image" Target="../media/image-5-4.jpe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1.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jpeg"/><Relationship Id="rId3" Type="http://schemas.openxmlformats.org/officeDocument/2006/relationships/image" Target="../media/image-13-3.jpe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1.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956300" y="360000"/>
            <a:ext cx="5231400" cy="1022100"/>
          </a:xfrm>
          <a:prstGeom prst="rect">
            <a:avLst/>
          </a:prstGeom>
          <a:noFill/>
          <a:ln/>
        </p:spPr>
        <p:txBody>
          <a:bodyPr wrap="square" lIns="0" tIns="0" rIns="0" bIns="0" rtlCol="0" anchor="ctr"/>
          <a:lstStyle/>
          <a:p>
            <a:pPr algn="ctr" indent="0" marL="0">
              <a:lnSpc>
                <a:spcPct val="80000"/>
              </a:lnSpc>
              <a:buNone/>
            </a:pPr>
            <a:r>
              <a:rPr lang="en-US" sz="3352" b="1" dirty="0">
                <a:solidFill>
                  <a:srgbClr val="FFFFFF"/>
                </a:solidFill>
                <a:latin typeface="Arial" pitchFamily="34" charset="0"/>
                <a:ea typeface="Arial" pitchFamily="34" charset="-122"/>
                <a:cs typeface="Arial" pitchFamily="34" charset="-120"/>
              </a:rPr>
              <a:t>В каких группах существительных одинаковые окончания?
</a:t>
            </a:r>
            <a:endParaRPr lang="en-US" sz="3352" dirty="0"/>
          </a:p>
        </p:txBody>
      </p:sp>
      <p:sp>
        <p:nvSpPr>
          <p:cNvPr id="5" name="Text 1"/>
          <p:cNvSpPr txBox="1"/>
          <p:nvPr/>
        </p:nvSpPr>
        <p:spPr>
          <a:xfrm>
            <a:off x="2770800" y="2102275"/>
            <a:ext cx="3602400" cy="1631700"/>
          </a:xfrm>
          <a:prstGeom prst="rect">
            <a:avLst/>
          </a:prstGeom>
          <a:noFill/>
          <a:ln/>
        </p:spPr>
        <p:txBody>
          <a:bodyPr wrap="square" lIns="0" tIns="0" rIns="0" bIns="0" rtlCol="0" anchor="ctr"/>
          <a:lstStyle/>
          <a:p>
            <a:pPr algn="ctr" indent="0" marL="0">
              <a:lnSpc>
                <a:spcPct val="115000"/>
              </a:lnSpc>
              <a:buNone/>
            </a:pPr>
            <a:r>
              <a:rPr lang="en-US" sz="1200" dirty="0">
                <a:solidFill>
                  <a:srgbClr val="FFFFFF"/>
                </a:solidFill>
                <a:latin typeface="Arial" pitchFamily="34" charset="0"/>
                <a:ea typeface="Arial" pitchFamily="34" charset="-122"/>
                <a:cs typeface="Arial" pitchFamily="34" charset="-120"/>
              </a:rPr>
              <a:t>Учимся находить похожие окончания и сравнивать слова по их формам.
</a:t>
            </a:r>
            <a:endParaRPr lang="en-US" sz="1200" dirty="0"/>
          </a:p>
        </p:txBody>
      </p:sp>
      <p:sp>
        <p:nvSpPr>
          <p:cNvPr id="6" name="Text 2"/>
          <p:cNvSpPr txBox="1"/>
          <p:nvPr/>
        </p:nvSpPr>
        <p:spPr>
          <a:xfrm>
            <a:off x="2866200" y="4667100"/>
            <a:ext cx="3411600" cy="206400"/>
          </a:xfrm>
          <a:prstGeom prst="rect">
            <a:avLst/>
          </a:prstGeom>
          <a:noFill/>
          <a:ln/>
        </p:spPr>
        <p:txBody>
          <a:bodyPr wrap="square" lIns="0" tIns="0" rIns="0" bIns="0" rtlCol="0" anchor="ctr"/>
          <a:lstStyle/>
          <a:p>
            <a:pPr algn="ctr" indent="0" marL="0">
              <a:lnSpc>
                <a:spcPct val="115000"/>
              </a:lnSpc>
              <a:buNone/>
            </a:pPr>
            <a:r>
              <a:rPr lang="en-US" sz="800" dirty="0">
                <a:solidFill>
                  <a:srgbClr val="FFFFFF"/>
                </a:solidFill>
                <a:latin typeface="Arial" pitchFamily="34" charset="0"/>
                <a:ea typeface="Arial" pitchFamily="34" charset="-122"/>
                <a:cs typeface="Arial" pitchFamily="34" charset="-120"/>
              </a:rPr>
              <a:t>
</a:t>
            </a:r>
            <a:endParaRPr 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72558" y="0"/>
            <a:ext cx="4570884"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360000" y="1081275"/>
            <a:ext cx="5159100" cy="1073100"/>
          </a:xfrm>
          <a:prstGeom prst="rect">
            <a:avLst/>
          </a:prstGeom>
          <a:noFill/>
          <a:ln/>
        </p:spPr>
        <p:txBody>
          <a:bodyPr wrap="square" lIns="0" tIns="0" rIns="0" bIns="0" rtlCol="0" anchor="ctr"/>
          <a:lstStyle/>
          <a:p>
            <a:pPr algn="l" indent="0" marL="0">
              <a:lnSpc>
                <a:spcPct val="80000"/>
              </a:lnSpc>
              <a:buNone/>
            </a:pPr>
            <a:r>
              <a:rPr lang="en-US" sz="2500" dirty="0">
                <a:solidFill>
                  <a:srgbClr val="FFFFFF"/>
                </a:solidFill>
                <a:latin typeface="Arial" pitchFamily="34" charset="0"/>
                <a:ea typeface="Arial" pitchFamily="34" charset="-122"/>
                <a:cs typeface="Arial" pitchFamily="34" charset="-120"/>
              </a:rPr>
              <a:t>Зачем изучать окончания существительных
</a:t>
            </a:r>
            <a:endParaRPr lang="en-US" sz="2500" dirty="0"/>
          </a:p>
        </p:txBody>
      </p:sp>
      <p:sp>
        <p:nvSpPr>
          <p:cNvPr id="5" name="Text 1"/>
          <p:cNvSpPr txBox="1"/>
          <p:nvPr/>
        </p:nvSpPr>
        <p:spPr>
          <a:xfrm>
            <a:off x="360000" y="2278475"/>
            <a:ext cx="3376800" cy="2306400"/>
          </a:xfrm>
          <a:prstGeom prst="rect">
            <a:avLst/>
          </a:prstGeom>
          <a:noFill/>
          <a:ln/>
        </p:spPr>
        <p:txBody>
          <a:bodyPr wrap="square" lIns="0" tIns="0" rIns="0" bIns="0" rtlCol="0" anchor="ctr"/>
          <a:lstStyle/>
          <a:p>
            <a:pPr algn="l" indent="0" marL="0">
              <a:lnSpc>
                <a:spcPct val="115000"/>
              </a:lnSpc>
              <a:buNone/>
            </a:pPr>
            <a:r>
              <a:rPr lang="en-US" sz="1200" dirty="0">
                <a:solidFill>
                  <a:srgbClr val="FFFFFF"/>
                </a:solidFill>
                <a:latin typeface="Arial" pitchFamily="34" charset="0"/>
                <a:ea typeface="Arial" pitchFamily="34" charset="-122"/>
                <a:cs typeface="Arial" pitchFamily="34" charset="-120"/>
              </a:rPr>
              <a:t>Окончание помогает слову менять форму и подсказывает, о ком или о чём говорится. Если замечать одинаковые окончания у похожих слов, легче строить предложения и не путаться в заданиях.
</a:t>
            </a:r>
            <a:endParaRPr lang="en-US" sz="1200" dirty="0"/>
          </a:p>
        </p:txBody>
      </p:sp>
      <p:sp>
        <p:nvSpPr>
          <p:cNvPr id="6" name="Text 2"/>
          <p:cNvSpPr txBox="1"/>
          <p:nvPr/>
        </p:nvSpPr>
        <p:spPr>
          <a:xfrm>
            <a:off x="1890400" y="4873500"/>
            <a:ext cx="869100" cy="114300"/>
          </a:xfrm>
          <a:prstGeom prst="rect">
            <a:avLst/>
          </a:prstGeom>
          <a:noFill/>
          <a:ln/>
        </p:spPr>
        <p:txBody>
          <a:bodyPr wrap="square" lIns="0" tIns="0" rIns="0" bIns="0" rtlCol="0" anchor="b"/>
          <a:lstStyle/>
          <a:p>
            <a:pPr algn="ctr" indent="0" marL="0">
              <a:lnSpc>
                <a:spcPct val="115000"/>
              </a:lnSpc>
              <a:buNone/>
            </a:pPr>
            <a:r>
              <a:rPr lang="en-US" sz="782" dirty="0">
                <a:solidFill>
                  <a:srgbClr val="FFFFFF"/>
                </a:solidFill>
                <a:latin typeface="Arial" pitchFamily="34" charset="0"/>
                <a:ea typeface="Arial" pitchFamily="34" charset="-122"/>
                <a:cs typeface="Arial" pitchFamily="34" charset="-120"/>
              </a:rPr>
              <a:t>2</a:t>
            </a:r>
            <a:endParaRPr lang="en-US" sz="782"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360000" y="823350"/>
            <a:ext cx="7713900" cy="1013100"/>
          </a:xfrm>
          <a:prstGeom prst="rect">
            <a:avLst/>
          </a:prstGeom>
          <a:noFill/>
          <a:ln/>
        </p:spPr>
        <p:txBody>
          <a:bodyPr wrap="square" lIns="0" tIns="0" rIns="0" bIns="0" rtlCol="0" anchor="ctr"/>
          <a:lstStyle/>
          <a:p>
            <a:pPr algn="l" indent="0" marL="0">
              <a:lnSpc>
                <a:spcPct val="80000"/>
              </a:lnSpc>
              <a:buNone/>
            </a:pPr>
            <a:r>
              <a:rPr lang="en-US" sz="3200" dirty="0">
                <a:solidFill>
                  <a:srgbClr val="000000"/>
                </a:solidFill>
                <a:latin typeface="Arial" pitchFamily="34" charset="0"/>
                <a:ea typeface="Arial" pitchFamily="34" charset="-122"/>
                <a:cs typeface="Arial" pitchFamily="34" charset="-120"/>
              </a:rPr>
              <a:t>Что такое окончание
</a:t>
            </a:r>
            <a:endParaRPr lang="en-US" sz="3200" dirty="0"/>
          </a:p>
        </p:txBody>
      </p:sp>
      <p:sp>
        <p:nvSpPr>
          <p:cNvPr id="3" name="Text 1"/>
          <p:cNvSpPr txBox="1"/>
          <p:nvPr/>
        </p:nvSpPr>
        <p:spPr>
          <a:xfrm>
            <a:off x="360000" y="2780175"/>
            <a:ext cx="2591400" cy="20034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Окончание — это изменяемая часть слова. Оно стоит в конце и может показывать форму слова: число, падеж и другие признаки.
</a:t>
            </a:r>
            <a:endParaRPr lang="en-US" sz="1200" dirty="0"/>
          </a:p>
        </p:txBody>
      </p:sp>
      <p:sp>
        <p:nvSpPr>
          <p:cNvPr id="4" name="Text 2"/>
          <p:cNvSpPr txBox="1"/>
          <p:nvPr/>
        </p:nvSpPr>
        <p:spPr>
          <a:xfrm>
            <a:off x="7988800" y="245700"/>
            <a:ext cx="795300" cy="114300"/>
          </a:xfrm>
          <a:prstGeom prst="rect">
            <a:avLst/>
          </a:prstGeom>
          <a:noFill/>
          <a:ln/>
        </p:spPr>
        <p:txBody>
          <a:bodyPr wrap="square" lIns="0" tIns="0" rIns="0" bIns="0" rtlCol="0" anchor="b"/>
          <a:lstStyle/>
          <a:p>
            <a:pPr algn="r" indent="0" marL="0">
              <a:lnSpc>
                <a:spcPct val="115000"/>
              </a:lnSpc>
              <a:buNone/>
            </a:pPr>
            <a:r>
              <a:rPr lang="en-US" sz="782" dirty="0">
                <a:solidFill>
                  <a:srgbClr val="78909C"/>
                </a:solidFill>
                <a:latin typeface="Arial" pitchFamily="34" charset="0"/>
                <a:ea typeface="Arial" pitchFamily="34" charset="-122"/>
                <a:cs typeface="Arial" pitchFamily="34" charset="-120"/>
              </a:rPr>
              <a:t>3</a:t>
            </a:r>
            <a:endParaRPr lang="en-US" sz="782" dirty="0"/>
          </a:p>
        </p:txBody>
      </p:sp>
      <p:sp>
        <p:nvSpPr>
          <p:cNvPr id="5" name="Text 3"/>
          <p:cNvSpPr txBox="1"/>
          <p:nvPr/>
        </p:nvSpPr>
        <p:spPr>
          <a:xfrm>
            <a:off x="3276300" y="2780175"/>
            <a:ext cx="2591400" cy="20034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Иногда окончание бывает нулевым, то есть его не видно на письме. Так бывает в словах стол, дом, день: часть слова меняется, а знак окончания не пишется.
</a:t>
            </a:r>
            <a:endParaRPr lang="en-US" sz="1200" dirty="0"/>
          </a:p>
        </p:txBody>
      </p:sp>
      <p:sp>
        <p:nvSpPr>
          <p:cNvPr id="6" name="Text 4"/>
          <p:cNvSpPr txBox="1"/>
          <p:nvPr/>
        </p:nvSpPr>
        <p:spPr>
          <a:xfrm>
            <a:off x="6192600" y="2780175"/>
            <a:ext cx="2591400" cy="20034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В словах книга, море, ночь окончание заметно сразу. Корень сохраняет главное значение слова, а окончание помогает ему менять форму и связываться с другими словами.
</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360000" y="823350"/>
            <a:ext cx="7713900" cy="1013100"/>
          </a:xfrm>
          <a:prstGeom prst="rect">
            <a:avLst/>
          </a:prstGeom>
          <a:noFill/>
          <a:ln/>
        </p:spPr>
        <p:txBody>
          <a:bodyPr wrap="square" lIns="0" tIns="0" rIns="0" bIns="0" rtlCol="0" anchor="ctr"/>
          <a:lstStyle/>
          <a:p>
            <a:pPr algn="l" indent="0" marL="0">
              <a:lnSpc>
                <a:spcPct val="80000"/>
              </a:lnSpc>
              <a:buNone/>
            </a:pPr>
            <a:r>
              <a:rPr lang="en-US" sz="3200" dirty="0">
                <a:solidFill>
                  <a:srgbClr val="FFFFFF"/>
                </a:solidFill>
                <a:latin typeface="Arial" pitchFamily="34" charset="0"/>
                <a:ea typeface="Arial" pitchFamily="34" charset="-122"/>
                <a:cs typeface="Arial" pitchFamily="34" charset="-120"/>
              </a:rPr>
              <a:t>Когда окончания бывают одинаковыми
</a:t>
            </a:r>
            <a:endParaRPr lang="en-US" sz="3200" dirty="0"/>
          </a:p>
        </p:txBody>
      </p:sp>
      <p:sp>
        <p:nvSpPr>
          <p:cNvPr id="4" name="Text 1"/>
          <p:cNvSpPr txBox="1"/>
          <p:nvPr/>
        </p:nvSpPr>
        <p:spPr>
          <a:xfrm>
            <a:off x="360000" y="2571750"/>
            <a:ext cx="2591400" cy="2211900"/>
          </a:xfrm>
          <a:prstGeom prst="rect">
            <a:avLst/>
          </a:prstGeom>
          <a:noFill/>
          <a:ln/>
        </p:spPr>
        <p:txBody>
          <a:bodyPr wrap="square" lIns="0" tIns="0" rIns="0" bIns="0" rtlCol="0" anchor="t"/>
          <a:lstStyle/>
          <a:p>
            <a:pPr algn="l" indent="0" marL="0">
              <a:lnSpc>
                <a:spcPct val="115000"/>
              </a:lnSpc>
              <a:buNone/>
            </a:pPr>
            <a:r>
              <a:rPr lang="en-US" sz="1200" dirty="0">
                <a:solidFill>
                  <a:srgbClr val="FFFFFF"/>
                </a:solidFill>
                <a:latin typeface="Arial" pitchFamily="34" charset="0"/>
                <a:ea typeface="Arial" pitchFamily="34" charset="-122"/>
                <a:cs typeface="Arial" pitchFamily="34" charset="-120"/>
              </a:rPr>
              <a:t>Одинаковые окончания появляются тогда, когда слова стоят в одной и той же форме: в одном падеже и числе. Тогда их можно сравнивать особенно внимательно.
</a:t>
            </a:r>
            <a:endParaRPr lang="en-US" sz="1200" dirty="0"/>
          </a:p>
        </p:txBody>
      </p:sp>
      <p:sp>
        <p:nvSpPr>
          <p:cNvPr id="5" name="Text 2"/>
          <p:cNvSpPr txBox="1"/>
          <p:nvPr/>
        </p:nvSpPr>
        <p:spPr>
          <a:xfrm>
            <a:off x="7988800" y="245700"/>
            <a:ext cx="795300" cy="114300"/>
          </a:xfrm>
          <a:prstGeom prst="rect">
            <a:avLst/>
          </a:prstGeom>
          <a:noFill/>
          <a:ln/>
        </p:spPr>
        <p:txBody>
          <a:bodyPr wrap="square" lIns="0" tIns="0" rIns="0" bIns="0" rtlCol="0" anchor="b"/>
          <a:lstStyle/>
          <a:p>
            <a:pPr algn="r" indent="0" marL="0">
              <a:lnSpc>
                <a:spcPct val="115000"/>
              </a:lnSpc>
              <a:buNone/>
            </a:pPr>
            <a:r>
              <a:rPr lang="en-US" sz="782" dirty="0">
                <a:solidFill>
                  <a:srgbClr val="FFFFFF"/>
                </a:solidFill>
                <a:latin typeface="Arial" pitchFamily="34" charset="0"/>
                <a:ea typeface="Arial" pitchFamily="34" charset="-122"/>
                <a:cs typeface="Arial" pitchFamily="34" charset="-120"/>
              </a:rPr>
              <a:t>4</a:t>
            </a:r>
            <a:endParaRPr lang="en-US" sz="782" dirty="0"/>
          </a:p>
        </p:txBody>
      </p:sp>
      <p:sp>
        <p:nvSpPr>
          <p:cNvPr id="6" name="Text 3"/>
          <p:cNvSpPr txBox="1"/>
          <p:nvPr/>
        </p:nvSpPr>
        <p:spPr>
          <a:xfrm>
            <a:off x="3276300" y="2571750"/>
            <a:ext cx="2591400" cy="2211900"/>
          </a:xfrm>
          <a:prstGeom prst="rect">
            <a:avLst/>
          </a:prstGeom>
          <a:noFill/>
          <a:ln/>
        </p:spPr>
        <p:txBody>
          <a:bodyPr wrap="square" lIns="0" tIns="0" rIns="0" bIns="0" rtlCol="0" anchor="t"/>
          <a:lstStyle/>
          <a:p>
            <a:pPr algn="l" indent="0" marL="0">
              <a:lnSpc>
                <a:spcPct val="115000"/>
              </a:lnSpc>
              <a:buNone/>
            </a:pPr>
            <a:r>
              <a:rPr lang="en-US" sz="1200" dirty="0">
                <a:solidFill>
                  <a:srgbClr val="FFFFFF"/>
                </a:solidFill>
                <a:latin typeface="Arial" pitchFamily="34" charset="0"/>
                <a:ea typeface="Arial" pitchFamily="34" charset="-122"/>
                <a:cs typeface="Arial" pitchFamily="34" charset="-120"/>
              </a:rPr>
              <a:t>У слов мама, лиса, каша в похожих формах окончания совпадают: мамы, лисы, каши. Слова словно надевают одинаковые «шапочки» — только меняют их по правилу.
</a:t>
            </a:r>
            <a:endParaRPr lang="en-US" sz="1200" dirty="0"/>
          </a:p>
        </p:txBody>
      </p:sp>
      <p:sp>
        <p:nvSpPr>
          <p:cNvPr id="7" name="Text 4"/>
          <p:cNvSpPr txBox="1"/>
          <p:nvPr/>
        </p:nvSpPr>
        <p:spPr>
          <a:xfrm>
            <a:off x="6192600" y="2571750"/>
            <a:ext cx="2591400" cy="2211900"/>
          </a:xfrm>
          <a:prstGeom prst="rect">
            <a:avLst/>
          </a:prstGeom>
          <a:noFill/>
          <a:ln/>
        </p:spPr>
        <p:txBody>
          <a:bodyPr wrap="square" lIns="0" tIns="0" rIns="0" bIns="0" rtlCol="0" anchor="t"/>
          <a:lstStyle/>
          <a:p>
            <a:pPr algn="l" indent="0" marL="0">
              <a:lnSpc>
                <a:spcPct val="115000"/>
              </a:lnSpc>
              <a:buNone/>
            </a:pPr>
            <a:r>
              <a:rPr lang="en-US" sz="1200" dirty="0">
                <a:solidFill>
                  <a:srgbClr val="FFFFFF"/>
                </a:solidFill>
                <a:latin typeface="Arial" pitchFamily="34" charset="0"/>
                <a:ea typeface="Arial" pitchFamily="34" charset="-122"/>
                <a:cs typeface="Arial" pitchFamily="34" charset="-120"/>
              </a:rPr>
              <a:t>У слов дом и стол тоже есть похожие формы: дома, стола, дому, столу. Значит, окончания зависят не от самого слова, а от его формы.
</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2680466"/>
            <a:ext cx="3048000" cy="2461617"/>
          </a:xfrm>
          <a:prstGeom prst="rect">
            <a:avLst/>
          </a:prstGeom>
        </p:spPr>
      </p:pic>
      <p:pic>
        <p:nvPicPr>
          <p:cNvPr id="4" name="Image 2" descr="preencoded.png">    </p:cNvPr>
          <p:cNvPicPr>
            <a:picLocks noChangeAspect="1"/>
          </p:cNvPicPr>
          <p:nvPr/>
        </p:nvPicPr>
        <p:blipFill>
          <a:blip r:embed="rId3"/>
          <a:stretch>
            <a:fillRect/>
          </a:stretch>
        </p:blipFill>
        <p:spPr>
          <a:xfrm>
            <a:off x="3047958" y="2680466"/>
            <a:ext cx="3048000" cy="2461617"/>
          </a:xfrm>
          <a:prstGeom prst="rect">
            <a:avLst/>
          </a:prstGeom>
        </p:spPr>
      </p:pic>
      <p:pic>
        <p:nvPicPr>
          <p:cNvPr id="5" name="Image 3" descr="preencoded.png">    </p:cNvPr>
          <p:cNvPicPr>
            <a:picLocks noChangeAspect="1"/>
          </p:cNvPicPr>
          <p:nvPr/>
        </p:nvPicPr>
        <p:blipFill>
          <a:blip r:embed="rId4"/>
          <a:stretch>
            <a:fillRect/>
          </a:stretch>
        </p:blipFill>
        <p:spPr>
          <a:xfrm>
            <a:off x="6095979" y="2680466"/>
            <a:ext cx="3048000" cy="2461617"/>
          </a:xfrm>
          <a:prstGeom prst="rect">
            <a:avLst/>
          </a:prstGeom>
        </p:spPr>
      </p:pic>
      <p:sp>
        <p:nvSpPr>
          <p:cNvPr id="6" name="Text 0"/>
          <p:cNvSpPr txBox="1"/>
          <p:nvPr/>
        </p:nvSpPr>
        <p:spPr>
          <a:xfrm>
            <a:off x="360025" y="537925"/>
            <a:ext cx="8424000" cy="626700"/>
          </a:xfrm>
          <a:prstGeom prst="rect">
            <a:avLst/>
          </a:prstGeom>
          <a:noFill/>
          <a:ln/>
        </p:spPr>
        <p:txBody>
          <a:bodyPr wrap="square" lIns="0" tIns="0" rIns="0" bIns="0" rtlCol="0" anchor="t"/>
          <a:lstStyle/>
          <a:p>
            <a:pPr algn="l" indent="0" marL="0">
              <a:lnSpc>
                <a:spcPct val="80000"/>
              </a:lnSpc>
              <a:buNone/>
            </a:pPr>
            <a:r>
              <a:rPr lang="en-US" sz="2400" dirty="0">
                <a:solidFill>
                  <a:srgbClr val="000000"/>
                </a:solidFill>
                <a:latin typeface="Arial" pitchFamily="34" charset="0"/>
                <a:ea typeface="Arial" pitchFamily="34" charset="-122"/>
                <a:cs typeface="Arial" pitchFamily="34" charset="-120"/>
              </a:rPr>
              <a:t>Слова одной группы
</a:t>
            </a:r>
            <a:endParaRPr lang="en-US" sz="2400" dirty="0"/>
          </a:p>
        </p:txBody>
      </p:sp>
      <p:sp>
        <p:nvSpPr>
          <p:cNvPr id="7" name="Text 1"/>
          <p:cNvSpPr txBox="1"/>
          <p:nvPr/>
        </p:nvSpPr>
        <p:spPr>
          <a:xfrm>
            <a:off x="7988800" y="245700"/>
            <a:ext cx="795300" cy="114300"/>
          </a:xfrm>
          <a:prstGeom prst="rect">
            <a:avLst/>
          </a:prstGeom>
          <a:noFill/>
          <a:ln/>
        </p:spPr>
        <p:txBody>
          <a:bodyPr wrap="square" lIns="0" tIns="0" rIns="0" bIns="0" rtlCol="0" anchor="b"/>
          <a:lstStyle/>
          <a:p>
            <a:pPr algn="r" indent="0" marL="0">
              <a:lnSpc>
                <a:spcPct val="115000"/>
              </a:lnSpc>
              <a:buNone/>
            </a:pPr>
            <a:r>
              <a:rPr lang="en-US" sz="782" dirty="0">
                <a:solidFill>
                  <a:srgbClr val="78909C"/>
                </a:solidFill>
                <a:latin typeface="Arial" pitchFamily="34" charset="0"/>
                <a:ea typeface="Arial" pitchFamily="34" charset="-122"/>
                <a:cs typeface="Arial" pitchFamily="34" charset="-120"/>
              </a:rPr>
              <a:t>5</a:t>
            </a:r>
            <a:endParaRPr lang="en-US" sz="782" dirty="0"/>
          </a:p>
        </p:txBody>
      </p:sp>
      <p:sp>
        <p:nvSpPr>
          <p:cNvPr id="8" name="Text 2"/>
          <p:cNvSpPr txBox="1"/>
          <p:nvPr/>
        </p:nvSpPr>
        <p:spPr>
          <a:xfrm>
            <a:off x="360050" y="1342550"/>
            <a:ext cx="2397600" cy="1226700"/>
          </a:xfrm>
          <a:prstGeom prst="rect">
            <a:avLst/>
          </a:prstGeom>
          <a:noFill/>
          <a:ln/>
        </p:spPr>
        <p:txBody>
          <a:bodyPr wrap="square" lIns="0" tIns="0" rIns="0" bIns="0" rtlCol="0" anchor="t"/>
          <a:lstStyle/>
          <a:p>
            <a:pPr algn="ctr" indent="0" marL="0">
              <a:lnSpc>
                <a:spcPct val="115000"/>
              </a:lnSpc>
              <a:buNone/>
            </a:pPr>
            <a:r>
              <a:rPr lang="en-US" sz="1200" dirty="0">
                <a:solidFill>
                  <a:srgbClr val="000000"/>
                </a:solidFill>
                <a:latin typeface="Arial" pitchFamily="34" charset="0"/>
                <a:ea typeface="Arial" pitchFamily="34" charset="-122"/>
                <a:cs typeface="Arial" pitchFamily="34" charset="-120"/>
              </a:rPr>
              <a:t>Мамин круг друзей
</a:t>
            </a:r>
            <a:pPr algn="ctr"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900" dirty="0">
                <a:solidFill>
                  <a:srgbClr val="000000"/>
                </a:solidFill>
                <a:latin typeface="Arial" pitchFamily="34" charset="0"/>
                <a:ea typeface="Arial" pitchFamily="34" charset="-122"/>
                <a:cs typeface="Arial" pitchFamily="34" charset="-120"/>
              </a:rPr>
              <a:t>Мама, лиса, земля и тетя относятся к одной группе слов. У них похожее окончание в начальной форме и похожие изменения в других формах. Такие слова удобно рассматривать вместе: они как будто идут по одной дорожке.
</a:t>
            </a:r>
            <a:endParaRPr lang="en-US" sz="1200" dirty="0"/>
          </a:p>
        </p:txBody>
      </p:sp>
      <p:sp>
        <p:nvSpPr>
          <p:cNvPr id="9" name="Text 3"/>
          <p:cNvSpPr txBox="1"/>
          <p:nvPr/>
        </p:nvSpPr>
        <p:spPr>
          <a:xfrm>
            <a:off x="3314922" y="1342550"/>
            <a:ext cx="2475300" cy="1226700"/>
          </a:xfrm>
          <a:prstGeom prst="rect">
            <a:avLst/>
          </a:prstGeom>
          <a:noFill/>
          <a:ln/>
        </p:spPr>
        <p:txBody>
          <a:bodyPr wrap="square" lIns="0" tIns="0" rIns="0" bIns="0" rtlCol="0" anchor="t"/>
          <a:lstStyle/>
          <a:p>
            <a:pPr algn="ctr" indent="0" marL="0">
              <a:lnSpc>
                <a:spcPct val="115000"/>
              </a:lnSpc>
              <a:buNone/>
            </a:pPr>
            <a:r>
              <a:rPr lang="en-US" sz="1200" dirty="0">
                <a:solidFill>
                  <a:srgbClr val="000000"/>
                </a:solidFill>
                <a:latin typeface="Arial" pitchFamily="34" charset="0"/>
                <a:ea typeface="Arial" pitchFamily="34" charset="-122"/>
                <a:cs typeface="Arial" pitchFamily="34" charset="-120"/>
              </a:rPr>
              <a:t>Слова, которые меняются похоже
</a:t>
            </a:r>
            <a:pPr algn="ctr"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900" dirty="0">
                <a:solidFill>
                  <a:srgbClr val="000000"/>
                </a:solidFill>
                <a:latin typeface="Arial" pitchFamily="34" charset="0"/>
                <a:ea typeface="Arial" pitchFamily="34" charset="-122"/>
                <a:cs typeface="Arial" pitchFamily="34" charset="-120"/>
              </a:rPr>
              <a:t>Если рядом поставить несколько слов женского рода на -а и -я, сразу видно сходство. У них часто совпадают окончания в падежах, поэтому их легко объединить в общую группу и проверить по образцу.
</a:t>
            </a:r>
            <a:endParaRPr lang="en-US" sz="1200" dirty="0"/>
          </a:p>
        </p:txBody>
      </p:sp>
      <p:sp>
        <p:nvSpPr>
          <p:cNvPr id="10" name="Text 4"/>
          <p:cNvSpPr txBox="1"/>
          <p:nvPr/>
        </p:nvSpPr>
        <p:spPr>
          <a:xfrm>
            <a:off x="6308778" y="1342550"/>
            <a:ext cx="2475300" cy="1226700"/>
          </a:xfrm>
          <a:prstGeom prst="rect">
            <a:avLst/>
          </a:prstGeom>
          <a:noFill/>
          <a:ln/>
        </p:spPr>
        <p:txBody>
          <a:bodyPr wrap="square" lIns="0" tIns="0" rIns="0" bIns="0" rtlCol="0" anchor="t"/>
          <a:lstStyle/>
          <a:p>
            <a:pPr algn="ctr" indent="0" marL="0">
              <a:lnSpc>
                <a:spcPct val="115000"/>
              </a:lnSpc>
              <a:buNone/>
            </a:pPr>
            <a:r>
              <a:rPr lang="en-US" sz="1200" dirty="0">
                <a:solidFill>
                  <a:srgbClr val="000000"/>
                </a:solidFill>
                <a:latin typeface="Arial" pitchFamily="34" charset="0"/>
                <a:ea typeface="Arial" pitchFamily="34" charset="-122"/>
                <a:cs typeface="Arial" pitchFamily="34" charset="-120"/>
              </a:rPr>
              <a:t>Когда форма подсказывает ответ
</a:t>
            </a:r>
            <a:pPr algn="ctr"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900" dirty="0">
                <a:solidFill>
                  <a:srgbClr val="000000"/>
                </a:solidFill>
                <a:latin typeface="Arial" pitchFamily="34" charset="0"/>
                <a:ea typeface="Arial" pitchFamily="34" charset="-122"/>
                <a:cs typeface="Arial" pitchFamily="34" charset="-120"/>
              </a:rPr>
              <a:t>Картинка с такими словами помогает заметить не только их значение, но и общий способ изменения. Ученик видит: слова разные, а окончания у них часто ведут себя одинаково.
</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1440" y="1687525"/>
            <a:ext cx="8421120" cy="3096000"/>
          </a:xfrm>
          <a:prstGeom prst="rect">
            <a:avLst/>
          </a:prstGeom>
        </p:spPr>
      </p:pic>
      <p:sp>
        <p:nvSpPr>
          <p:cNvPr id="4" name="Text 0"/>
          <p:cNvSpPr txBox="1"/>
          <p:nvPr/>
        </p:nvSpPr>
        <p:spPr>
          <a:xfrm>
            <a:off x="7814450" y="245700"/>
            <a:ext cx="972600" cy="114300"/>
          </a:xfrm>
          <a:prstGeom prst="rect">
            <a:avLst/>
          </a:prstGeom>
          <a:noFill/>
          <a:ln/>
        </p:spPr>
        <p:txBody>
          <a:bodyPr wrap="square" lIns="0" tIns="0" rIns="0" bIns="0" rtlCol="0" anchor="b"/>
          <a:lstStyle/>
          <a:p>
            <a:pPr algn="r" indent="0" marL="0">
              <a:lnSpc>
                <a:spcPct val="115000"/>
              </a:lnSpc>
              <a:buNone/>
            </a:pPr>
            <a:r>
              <a:rPr lang="en-US" sz="782" dirty="0">
                <a:solidFill>
                  <a:srgbClr val="78909C"/>
                </a:solidFill>
                <a:latin typeface="Arial" pitchFamily="34" charset="0"/>
                <a:ea typeface="Arial" pitchFamily="34" charset="-122"/>
                <a:cs typeface="Arial" pitchFamily="34" charset="-120"/>
              </a:rPr>
              <a:t>6</a:t>
            </a:r>
            <a:endParaRPr lang="en-US" sz="782" dirty="0"/>
          </a:p>
        </p:txBody>
      </p:sp>
      <p:sp>
        <p:nvSpPr>
          <p:cNvPr id="5" name="Text 1"/>
          <p:cNvSpPr txBox="1"/>
          <p:nvPr/>
        </p:nvSpPr>
        <p:spPr>
          <a:xfrm>
            <a:off x="360025" y="537925"/>
            <a:ext cx="8424000" cy="405900"/>
          </a:xfrm>
          <a:prstGeom prst="rect">
            <a:avLst/>
          </a:prstGeom>
          <a:noFill/>
          <a:ln/>
        </p:spPr>
        <p:txBody>
          <a:bodyPr wrap="square" lIns="0" tIns="0" rIns="0" bIns="0" rtlCol="0" anchor="t"/>
          <a:lstStyle/>
          <a:p>
            <a:pPr algn="l" indent="0" marL="0">
              <a:lnSpc>
                <a:spcPct val="80000"/>
              </a:lnSpc>
              <a:buNone/>
            </a:pPr>
            <a:r>
              <a:rPr lang="en-US" sz="2400" dirty="0">
                <a:solidFill>
                  <a:srgbClr val="000000"/>
                </a:solidFill>
                <a:latin typeface="Arial" pitchFamily="34" charset="0"/>
                <a:ea typeface="Arial" pitchFamily="34" charset="-122"/>
                <a:cs typeface="Arial" pitchFamily="34" charset="-120"/>
              </a:rPr>
              <a:t>Как найти одинаковые окончания
</a:t>
            </a:r>
            <a:endParaRPr lang="en-US" sz="2400" dirty="0"/>
          </a:p>
        </p:txBody>
      </p:sp>
      <p:sp>
        <p:nvSpPr>
          <p:cNvPr id="6" name="Text 2"/>
          <p:cNvSpPr txBox="1"/>
          <p:nvPr/>
        </p:nvSpPr>
        <p:spPr>
          <a:xfrm>
            <a:off x="360000" y="1008400"/>
            <a:ext cx="4509000" cy="320400"/>
          </a:xfrm>
          <a:prstGeom prst="rect">
            <a:avLst/>
          </a:prstGeom>
          <a:noFill/>
          <a:ln/>
        </p:spPr>
        <p:txBody>
          <a:bodyPr wrap="square" lIns="0" tIns="0" rIns="0" bIns="0" rtlCol="0" anchor="t"/>
          <a:lstStyle/>
          <a:p>
            <a:pPr algn="l" indent="0" marL="0">
              <a:lnSpc>
                <a:spcPct val="80000"/>
              </a:lnSpc>
              <a:buNone/>
            </a:pPr>
            <a:r>
              <a:rPr lang="en-US" sz="1100" dirty="0">
                <a:solidFill>
                  <a:srgbClr val="000000"/>
                </a:solidFill>
                <a:latin typeface="Arial" pitchFamily="34" charset="0"/>
                <a:ea typeface="Arial" pitchFamily="34" charset="-122"/>
                <a:cs typeface="Arial" pitchFamily="34" charset="-120"/>
              </a:rPr>
              <a:t>Последовательность шагов помогает сравнить существительные и не перепутать форму слова.
</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324492" y="2183086"/>
            <a:ext cx="257250" cy="411600"/>
          </a:xfrm>
          <a:prstGeom prst="rect">
            <a:avLst/>
          </a:prstGeom>
        </p:spPr>
      </p:pic>
      <p:pic>
        <p:nvPicPr>
          <p:cNvPr id="4" name="Image 2" descr="preencoded.png">    </p:cNvPr>
          <p:cNvPicPr>
            <a:picLocks noChangeAspect="1"/>
          </p:cNvPicPr>
          <p:nvPr/>
        </p:nvPicPr>
        <p:blipFill>
          <a:blip r:embed="rId3"/>
          <a:stretch>
            <a:fillRect/>
          </a:stretch>
        </p:blipFill>
        <p:spPr>
          <a:xfrm>
            <a:off x="4366242" y="2183086"/>
            <a:ext cx="411600" cy="411600"/>
          </a:xfrm>
          <a:prstGeom prst="rect">
            <a:avLst/>
          </a:prstGeom>
        </p:spPr>
      </p:pic>
      <p:pic>
        <p:nvPicPr>
          <p:cNvPr id="5" name="Image 3" descr="preencoded.png">    </p:cNvPr>
          <p:cNvPicPr>
            <a:picLocks noChangeAspect="1"/>
          </p:cNvPicPr>
          <p:nvPr/>
        </p:nvPicPr>
        <p:blipFill>
          <a:blip r:embed="rId4"/>
          <a:stretch>
            <a:fillRect/>
          </a:stretch>
        </p:blipFill>
        <p:spPr>
          <a:xfrm>
            <a:off x="7536617" y="2183086"/>
            <a:ext cx="308700" cy="4116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7912175" y="245700"/>
            <a:ext cx="869100" cy="114300"/>
          </a:xfrm>
          <a:prstGeom prst="rect">
            <a:avLst/>
          </a:prstGeom>
          <a:noFill/>
          <a:ln/>
        </p:spPr>
        <p:txBody>
          <a:bodyPr wrap="square" lIns="0" tIns="0" rIns="0" bIns="0" rtlCol="0" anchor="b"/>
          <a:lstStyle/>
          <a:p>
            <a:pPr algn="r" indent="0" marL="0">
              <a:lnSpc>
                <a:spcPct val="115000"/>
              </a:lnSpc>
              <a:buNone/>
            </a:pPr>
            <a:r>
              <a:rPr lang="en-US" sz="782" dirty="0">
                <a:solidFill>
                  <a:srgbClr val="78909C"/>
                </a:solidFill>
                <a:latin typeface="Arial" pitchFamily="34" charset="0"/>
                <a:ea typeface="Arial" pitchFamily="34" charset="-122"/>
                <a:cs typeface="Arial" pitchFamily="34" charset="-120"/>
              </a:rPr>
              <a:t>7</a:t>
            </a:r>
            <a:endParaRPr lang="en-US" sz="782" dirty="0"/>
          </a:p>
        </p:txBody>
      </p:sp>
      <p:sp>
        <p:nvSpPr>
          <p:cNvPr id="8" name="Text 1"/>
          <p:cNvSpPr txBox="1"/>
          <p:nvPr/>
        </p:nvSpPr>
        <p:spPr>
          <a:xfrm>
            <a:off x="360025" y="537925"/>
            <a:ext cx="8424000" cy="1051800"/>
          </a:xfrm>
          <a:prstGeom prst="rect">
            <a:avLst/>
          </a:prstGeom>
          <a:noFill/>
          <a:ln/>
        </p:spPr>
        <p:txBody>
          <a:bodyPr wrap="square" lIns="0" tIns="0" rIns="0" bIns="0" rtlCol="0" anchor="t"/>
          <a:lstStyle/>
          <a:p>
            <a:pPr algn="ctr" indent="0" marL="0">
              <a:lnSpc>
                <a:spcPct val="80000"/>
              </a:lnSpc>
              <a:buNone/>
            </a:pPr>
            <a:r>
              <a:rPr lang="en-US" sz="2400" dirty="0">
                <a:solidFill>
                  <a:srgbClr val="000000"/>
                </a:solidFill>
                <a:latin typeface="Arial" pitchFamily="34" charset="0"/>
                <a:ea typeface="Arial" pitchFamily="34" charset="-122"/>
                <a:cs typeface="Arial" pitchFamily="34" charset="-120"/>
              </a:rPr>
              <a:t>1-е склонение
</a:t>
            </a:r>
            <a:endParaRPr lang="en-US" sz="2400" dirty="0"/>
          </a:p>
        </p:txBody>
      </p:sp>
      <p:sp>
        <p:nvSpPr>
          <p:cNvPr id="9" name="Text 2"/>
          <p:cNvSpPr txBox="1"/>
          <p:nvPr/>
        </p:nvSpPr>
        <p:spPr>
          <a:xfrm>
            <a:off x="360025" y="2862111"/>
            <a:ext cx="2186100" cy="1373100"/>
          </a:xfrm>
          <a:prstGeom prst="rect">
            <a:avLst/>
          </a:prstGeom>
          <a:noFill/>
          <a:ln/>
        </p:spPr>
        <p:txBody>
          <a:bodyPr wrap="square" lIns="0" tIns="0" rIns="0" bIns="0" rtlCol="0" anchor="t"/>
          <a:lstStyle/>
          <a:p>
            <a:pPr algn="ctr" indent="0" marL="0">
              <a:lnSpc>
                <a:spcPct val="115000"/>
              </a:lnSpc>
              <a:buNone/>
            </a:pPr>
            <a:r>
              <a:rPr lang="en-US" sz="1300" dirty="0">
                <a:solidFill>
                  <a:srgbClr val="000000"/>
                </a:solidFill>
                <a:latin typeface="Arial" pitchFamily="34" charset="0"/>
                <a:ea typeface="Arial" pitchFamily="34" charset="-122"/>
                <a:cs typeface="Arial" pitchFamily="34" charset="-120"/>
              </a:rPr>
              <a:t>Женский род
</a:t>
            </a:r>
            <a:pPr algn="ctr" indent="0" marL="0">
              <a:lnSpc>
                <a:spcPct val="115000"/>
              </a:lnSpc>
              <a:buNone/>
            </a:pPr>
            <a:r>
              <a:rPr lang="en-US" sz="600"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1000" dirty="0">
                <a:solidFill>
                  <a:srgbClr val="000000"/>
                </a:solidFill>
                <a:latin typeface="Arial" pitchFamily="34" charset="0"/>
                <a:ea typeface="Arial" pitchFamily="34" charset="-122"/>
                <a:cs typeface="Arial" pitchFamily="34" charset="-120"/>
              </a:rPr>
              <a:t>К первому склонению относятся существительные женского рода с окончаниями -а и -я: мама, каша, земля, тетя. Это большая и очень удобная для наблюдений группа.
</a:t>
            </a:r>
            <a:endParaRPr lang="en-US" sz="1300" dirty="0"/>
          </a:p>
        </p:txBody>
      </p:sp>
      <p:sp>
        <p:nvSpPr>
          <p:cNvPr id="10" name="Text 3"/>
          <p:cNvSpPr txBox="1"/>
          <p:nvPr/>
        </p:nvSpPr>
        <p:spPr>
          <a:xfrm>
            <a:off x="3479000" y="2862111"/>
            <a:ext cx="2186100" cy="1373100"/>
          </a:xfrm>
          <a:prstGeom prst="rect">
            <a:avLst/>
          </a:prstGeom>
          <a:noFill/>
          <a:ln/>
        </p:spPr>
        <p:txBody>
          <a:bodyPr wrap="square" lIns="0" tIns="0" rIns="0" bIns="0" rtlCol="0" anchor="t"/>
          <a:lstStyle/>
          <a:p>
            <a:pPr algn="ctr" indent="0" marL="0">
              <a:lnSpc>
                <a:spcPct val="115000"/>
              </a:lnSpc>
              <a:buNone/>
            </a:pPr>
            <a:r>
              <a:rPr lang="en-US" sz="1300" dirty="0">
                <a:solidFill>
                  <a:srgbClr val="000000"/>
                </a:solidFill>
                <a:latin typeface="Arial" pitchFamily="34" charset="0"/>
                <a:ea typeface="Arial" pitchFamily="34" charset="-122"/>
                <a:cs typeface="Arial" pitchFamily="34" charset="-120"/>
              </a:rPr>
              <a:t>Похоже изменяются
</a:t>
            </a:r>
            <a:pPr algn="ctr" indent="0" marL="0">
              <a:lnSpc>
                <a:spcPct val="115000"/>
              </a:lnSpc>
              <a:buNone/>
            </a:pPr>
            <a:r>
              <a:rPr lang="en-US" sz="600"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1000" dirty="0">
                <a:solidFill>
                  <a:srgbClr val="000000"/>
                </a:solidFill>
                <a:latin typeface="Arial" pitchFamily="34" charset="0"/>
                <a:ea typeface="Arial" pitchFamily="34" charset="-122"/>
                <a:cs typeface="Arial" pitchFamily="34" charset="-120"/>
              </a:rPr>
              <a:t>Такие слова часто меняются по одному образцу: мамы, маме, маму, мамой. Окончания в разных падежах меняются, но сама схема остаётся узнаваемой.
</a:t>
            </a:r>
            <a:endParaRPr lang="en-US" sz="1300" dirty="0"/>
          </a:p>
        </p:txBody>
      </p:sp>
      <p:sp>
        <p:nvSpPr>
          <p:cNvPr id="11" name="Text 4"/>
          <p:cNvSpPr txBox="1"/>
          <p:nvPr/>
        </p:nvSpPr>
        <p:spPr>
          <a:xfrm>
            <a:off x="6597925" y="2862111"/>
            <a:ext cx="2186100" cy="1373100"/>
          </a:xfrm>
          <a:prstGeom prst="rect">
            <a:avLst/>
          </a:prstGeom>
          <a:noFill/>
          <a:ln/>
        </p:spPr>
        <p:txBody>
          <a:bodyPr wrap="square" lIns="0" tIns="0" rIns="0" bIns="0" rtlCol="0" anchor="t"/>
          <a:lstStyle/>
          <a:p>
            <a:pPr algn="ctr" indent="0" marL="0">
              <a:lnSpc>
                <a:spcPct val="115000"/>
              </a:lnSpc>
              <a:buNone/>
            </a:pPr>
            <a:r>
              <a:rPr lang="en-US" sz="1300" dirty="0">
                <a:solidFill>
                  <a:srgbClr val="000000"/>
                </a:solidFill>
                <a:latin typeface="Arial" pitchFamily="34" charset="0"/>
                <a:ea typeface="Arial" pitchFamily="34" charset="-122"/>
                <a:cs typeface="Arial" pitchFamily="34" charset="-120"/>
              </a:rPr>
              <a:t>Легко запомнить
</a:t>
            </a:r>
            <a:pPr algn="ctr" indent="0" marL="0">
              <a:lnSpc>
                <a:spcPct val="115000"/>
              </a:lnSpc>
              <a:buNone/>
            </a:pPr>
            <a:r>
              <a:rPr lang="en-US" sz="600"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1000" dirty="0">
                <a:solidFill>
                  <a:srgbClr val="000000"/>
                </a:solidFill>
                <a:latin typeface="Arial" pitchFamily="34" charset="0"/>
                <a:ea typeface="Arial" pitchFamily="34" charset="-122"/>
                <a:cs typeface="Arial" pitchFamily="34" charset="-120"/>
              </a:rPr>
              <a:t>Если слово оканчивается на -а или -я и обозначает предмет женского рода, его стоит проверить именно в этой группе. Так искать окончания становится проще и спокойнее.
</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715050" y="360000"/>
            <a:ext cx="7713900" cy="1013100"/>
          </a:xfrm>
          <a:prstGeom prst="rect">
            <a:avLst/>
          </a:prstGeom>
          <a:noFill/>
          <a:ln/>
        </p:spPr>
        <p:txBody>
          <a:bodyPr wrap="square" lIns="0" tIns="0" rIns="0" bIns="0" rtlCol="0" anchor="ctr"/>
          <a:lstStyle/>
          <a:p>
            <a:pPr algn="ctr" indent="0" marL="0">
              <a:lnSpc>
                <a:spcPct val="80000"/>
              </a:lnSpc>
              <a:buNone/>
            </a:pPr>
            <a:r>
              <a:rPr lang="en-US" sz="3200" dirty="0">
                <a:solidFill>
                  <a:srgbClr val="000000"/>
                </a:solidFill>
                <a:latin typeface="Arial" pitchFamily="34" charset="0"/>
                <a:ea typeface="Arial" pitchFamily="34" charset="-122"/>
                <a:cs typeface="Arial" pitchFamily="34" charset="-120"/>
              </a:rPr>
              <a:t>2-е склонение
</a:t>
            </a:r>
            <a:endParaRPr lang="en-US" sz="3200" dirty="0"/>
          </a:p>
        </p:txBody>
      </p:sp>
      <p:sp>
        <p:nvSpPr>
          <p:cNvPr id="3" name="Text 1"/>
          <p:cNvSpPr txBox="1"/>
          <p:nvPr/>
        </p:nvSpPr>
        <p:spPr>
          <a:xfrm>
            <a:off x="2453250" y="1669200"/>
            <a:ext cx="4237500" cy="936000"/>
          </a:xfrm>
          <a:prstGeom prst="rect">
            <a:avLst/>
          </a:prstGeom>
          <a:noFill/>
          <a:ln/>
        </p:spPr>
        <p:txBody>
          <a:bodyPr wrap="square" lIns="0" tIns="0" rIns="0" bIns="0" rtlCol="0" anchor="ctr"/>
          <a:lstStyle/>
          <a:p>
            <a:pPr algn="ctr" indent="0" marL="0">
              <a:lnSpc>
                <a:spcPct val="115000"/>
              </a:lnSpc>
              <a:buNone/>
            </a:pPr>
            <a:r>
              <a:rPr lang="en-US" sz="1200" dirty="0">
                <a:solidFill>
                  <a:srgbClr val="000000"/>
                </a:solidFill>
                <a:latin typeface="Arial" pitchFamily="34" charset="0"/>
                <a:ea typeface="Arial" pitchFamily="34" charset="-122"/>
                <a:cs typeface="Arial" pitchFamily="34" charset="-120"/>
              </a:rPr>
              <a:t>Ко второму склонению относятся слова мужского рода с нулевым окончанием: стол, конь, дом. В эту же группу входят слова среднего рода на -о и -е: окно, море, поле.
</a:t>
            </a:r>
            <a:endParaRPr lang="en-US" sz="1200" dirty="0"/>
          </a:p>
        </p:txBody>
      </p:sp>
      <p:sp>
        <p:nvSpPr>
          <p:cNvPr id="4" name="Text 2"/>
          <p:cNvSpPr txBox="1"/>
          <p:nvPr/>
        </p:nvSpPr>
        <p:spPr>
          <a:xfrm>
            <a:off x="7988800" y="245700"/>
            <a:ext cx="795300" cy="114300"/>
          </a:xfrm>
          <a:prstGeom prst="rect">
            <a:avLst/>
          </a:prstGeom>
          <a:noFill/>
          <a:ln/>
        </p:spPr>
        <p:txBody>
          <a:bodyPr wrap="square" lIns="0" tIns="0" rIns="0" bIns="0" rtlCol="0" anchor="b"/>
          <a:lstStyle/>
          <a:p>
            <a:pPr algn="r" indent="0" marL="0">
              <a:lnSpc>
                <a:spcPct val="115000"/>
              </a:lnSpc>
              <a:buNone/>
            </a:pPr>
            <a:r>
              <a:rPr lang="en-US" sz="782" dirty="0">
                <a:solidFill>
                  <a:srgbClr val="78909C"/>
                </a:solidFill>
                <a:latin typeface="Arial" pitchFamily="34" charset="0"/>
                <a:ea typeface="Arial" pitchFamily="34" charset="-122"/>
                <a:cs typeface="Arial" pitchFamily="34" charset="-120"/>
              </a:rPr>
              <a:t>8</a:t>
            </a:r>
            <a:endParaRPr lang="en-US" sz="782" dirty="0"/>
          </a:p>
        </p:txBody>
      </p:sp>
      <p:sp>
        <p:nvSpPr>
          <p:cNvPr id="5" name="Text 3"/>
          <p:cNvSpPr txBox="1"/>
          <p:nvPr/>
        </p:nvSpPr>
        <p:spPr>
          <a:xfrm>
            <a:off x="2453250" y="2758350"/>
            <a:ext cx="4237500" cy="936000"/>
          </a:xfrm>
          <a:prstGeom prst="rect">
            <a:avLst/>
          </a:prstGeom>
          <a:noFill/>
          <a:ln/>
        </p:spPr>
        <p:txBody>
          <a:bodyPr wrap="square" lIns="0" tIns="0" rIns="0" bIns="0" rtlCol="0" anchor="ctr"/>
          <a:lstStyle/>
          <a:p>
            <a:pPr algn="ctr" indent="0" marL="0">
              <a:lnSpc>
                <a:spcPct val="115000"/>
              </a:lnSpc>
              <a:buNone/>
            </a:pPr>
            <a:r>
              <a:rPr lang="en-US" sz="1200" dirty="0">
                <a:solidFill>
                  <a:srgbClr val="000000"/>
                </a:solidFill>
                <a:latin typeface="Arial" pitchFamily="34" charset="0"/>
                <a:ea typeface="Arial" pitchFamily="34" charset="-122"/>
                <a:cs typeface="Arial" pitchFamily="34" charset="-120"/>
              </a:rPr>
              <a:t>У таких существительных часто совпадают окончания в похожих формах: столы, дома, окна, моря. Это помогает быстро заметить, что слова изменяются по общему образцу.
</a:t>
            </a:r>
            <a:endParaRPr lang="en-US" sz="1200" dirty="0"/>
          </a:p>
        </p:txBody>
      </p:sp>
      <p:sp>
        <p:nvSpPr>
          <p:cNvPr id="6" name="Text 4"/>
          <p:cNvSpPr txBox="1"/>
          <p:nvPr/>
        </p:nvSpPr>
        <p:spPr>
          <a:xfrm>
            <a:off x="2453250" y="3847500"/>
            <a:ext cx="4237500" cy="936000"/>
          </a:xfrm>
          <a:prstGeom prst="rect">
            <a:avLst/>
          </a:prstGeom>
          <a:noFill/>
          <a:ln/>
        </p:spPr>
        <p:txBody>
          <a:bodyPr wrap="square" lIns="0" tIns="0" rIns="0" bIns="0" rtlCol="0" anchor="ctr"/>
          <a:lstStyle/>
          <a:p>
            <a:pPr algn="ctr" indent="0" marL="0">
              <a:lnSpc>
                <a:spcPct val="115000"/>
              </a:lnSpc>
              <a:buNone/>
            </a:pPr>
            <a:r>
              <a:rPr lang="en-US" sz="1200" dirty="0">
                <a:solidFill>
                  <a:srgbClr val="000000"/>
                </a:solidFill>
                <a:latin typeface="Arial" pitchFamily="34" charset="0"/>
                <a:ea typeface="Arial" pitchFamily="34" charset="-122"/>
                <a:cs typeface="Arial" pitchFamily="34" charset="-120"/>
              </a:rPr>
              <a:t>Второе склонение — самая большая группа существительных. Поэтому важно узнавать её сразу: по роду, по окончанию в начальной форме и по тому, как слово меняется дальше.
</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360000" y="823350"/>
            <a:ext cx="7713900" cy="1013100"/>
          </a:xfrm>
          <a:prstGeom prst="rect">
            <a:avLst/>
          </a:prstGeom>
          <a:noFill/>
          <a:ln/>
        </p:spPr>
        <p:txBody>
          <a:bodyPr wrap="square" lIns="0" tIns="0" rIns="0" bIns="0" rtlCol="0" anchor="ctr"/>
          <a:lstStyle/>
          <a:p>
            <a:pPr algn="l" indent="0" marL="0">
              <a:lnSpc>
                <a:spcPct val="80000"/>
              </a:lnSpc>
              <a:buNone/>
            </a:pPr>
            <a:r>
              <a:rPr lang="en-US" sz="3200" dirty="0">
                <a:solidFill>
                  <a:srgbClr val="000000"/>
                </a:solidFill>
                <a:latin typeface="Arial" pitchFamily="34" charset="0"/>
                <a:ea typeface="Arial" pitchFamily="34" charset="-122"/>
                <a:cs typeface="Arial" pitchFamily="34" charset="-120"/>
              </a:rPr>
              <a:t>3-е склонение
</a:t>
            </a:r>
            <a:endParaRPr lang="en-US" sz="3200" dirty="0"/>
          </a:p>
        </p:txBody>
      </p:sp>
      <p:sp>
        <p:nvSpPr>
          <p:cNvPr id="3" name="Text 1"/>
          <p:cNvSpPr txBox="1"/>
          <p:nvPr/>
        </p:nvSpPr>
        <p:spPr>
          <a:xfrm>
            <a:off x="360000" y="2780175"/>
            <a:ext cx="2591400" cy="20034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К третьему склонению относятся существительные женского рода с мягким знаком на конце: ночь, мышь, соль, тень. Мягкий знак здесь — важная подсказка.
</a:t>
            </a:r>
            <a:endParaRPr lang="en-US" sz="1200" dirty="0"/>
          </a:p>
        </p:txBody>
      </p:sp>
      <p:sp>
        <p:nvSpPr>
          <p:cNvPr id="4" name="Text 2"/>
          <p:cNvSpPr txBox="1"/>
          <p:nvPr/>
        </p:nvSpPr>
        <p:spPr>
          <a:xfrm>
            <a:off x="7988800" y="245700"/>
            <a:ext cx="795300" cy="114300"/>
          </a:xfrm>
          <a:prstGeom prst="rect">
            <a:avLst/>
          </a:prstGeom>
          <a:noFill/>
          <a:ln/>
        </p:spPr>
        <p:txBody>
          <a:bodyPr wrap="square" lIns="0" tIns="0" rIns="0" bIns="0" rtlCol="0" anchor="b"/>
          <a:lstStyle/>
          <a:p>
            <a:pPr algn="r" indent="0" marL="0">
              <a:lnSpc>
                <a:spcPct val="115000"/>
              </a:lnSpc>
              <a:buNone/>
            </a:pPr>
            <a:r>
              <a:rPr lang="en-US" sz="782" dirty="0">
                <a:solidFill>
                  <a:srgbClr val="78909C"/>
                </a:solidFill>
                <a:latin typeface="Arial" pitchFamily="34" charset="0"/>
                <a:ea typeface="Arial" pitchFamily="34" charset="-122"/>
                <a:cs typeface="Arial" pitchFamily="34" charset="-120"/>
              </a:rPr>
              <a:t>9</a:t>
            </a:r>
            <a:endParaRPr lang="en-US" sz="782" dirty="0"/>
          </a:p>
        </p:txBody>
      </p:sp>
      <p:sp>
        <p:nvSpPr>
          <p:cNvPr id="5" name="Text 3"/>
          <p:cNvSpPr txBox="1"/>
          <p:nvPr/>
        </p:nvSpPr>
        <p:spPr>
          <a:xfrm>
            <a:off x="3276300" y="2780175"/>
            <a:ext cx="2591400" cy="20034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В одних и тех же формах у таких слов часто совпадают окончания: ночи, мыши, соли, тени. Слова разные, а их изменения очень похожи.
</a:t>
            </a:r>
            <a:endParaRPr lang="en-US" sz="1200" dirty="0"/>
          </a:p>
        </p:txBody>
      </p:sp>
      <p:sp>
        <p:nvSpPr>
          <p:cNvPr id="6" name="Text 4"/>
          <p:cNvSpPr txBox="1"/>
          <p:nvPr/>
        </p:nvSpPr>
        <p:spPr>
          <a:xfrm>
            <a:off x="6192600" y="2780175"/>
            <a:ext cx="2591400" cy="20034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Эту группу удобно запоминать по мягкому знаку и женскому роду. Если слово оканчивается на мягкий согласный и ь, стоит проверить его по третьему склонению.
</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1890400" y="4873500"/>
            <a:ext cx="869100" cy="114300"/>
          </a:xfrm>
          <a:prstGeom prst="rect">
            <a:avLst/>
          </a:prstGeom>
          <a:noFill/>
          <a:ln/>
        </p:spPr>
        <p:txBody>
          <a:bodyPr wrap="square" lIns="0" tIns="0" rIns="0" bIns="0" rtlCol="0" anchor="b"/>
          <a:lstStyle/>
          <a:p>
            <a:pPr algn="ctr" indent="0" marL="0">
              <a:lnSpc>
                <a:spcPct val="115000"/>
              </a:lnSpc>
              <a:buNone/>
            </a:pPr>
            <a:r>
              <a:rPr lang="en-US" sz="782" dirty="0">
                <a:solidFill>
                  <a:srgbClr val="78909C"/>
                </a:solidFill>
                <a:latin typeface="Arial" pitchFamily="34" charset="0"/>
                <a:ea typeface="Arial" pitchFamily="34" charset="-122"/>
                <a:cs typeface="Arial" pitchFamily="34" charset="-120"/>
              </a:rPr>
              <a:t>10</a:t>
            </a:r>
            <a:endParaRPr lang="en-US" sz="782" dirty="0"/>
          </a:p>
        </p:txBody>
      </p:sp>
      <p:sp>
        <p:nvSpPr>
          <p:cNvPr id="7" name="Text 1"/>
          <p:cNvSpPr txBox="1"/>
          <p:nvPr/>
        </p:nvSpPr>
        <p:spPr>
          <a:xfrm>
            <a:off x="635475" y="550975"/>
            <a:ext cx="3378900" cy="1028100"/>
          </a:xfrm>
          <a:prstGeom prst="rect">
            <a:avLst/>
          </a:prstGeom>
          <a:noFill/>
          <a:ln/>
        </p:spPr>
        <p:txBody>
          <a:bodyPr wrap="square" lIns="0" tIns="0" rIns="0" bIns="0" rtlCol="0" anchor="t"/>
          <a:lstStyle/>
          <a:p>
            <a:pPr algn="ctr" indent="0" marL="0">
              <a:lnSpc>
                <a:spcPct val="80000"/>
              </a:lnSpc>
              <a:buNone/>
            </a:pPr>
            <a:r>
              <a:rPr lang="en-US" sz="2200" dirty="0">
                <a:solidFill>
                  <a:srgbClr val="000000"/>
                </a:solidFill>
                <a:latin typeface="Arial" pitchFamily="34" charset="0"/>
                <a:ea typeface="Arial" pitchFamily="34" charset="-122"/>
                <a:cs typeface="Arial" pitchFamily="34" charset="-120"/>
              </a:rPr>
              <a:t>Одинаковые окончания в единственном числе
</a:t>
            </a:r>
            <a:endParaRPr lang="en-US" sz="2200" dirty="0"/>
          </a:p>
        </p:txBody>
      </p:sp>
      <p:sp>
        <p:nvSpPr>
          <p:cNvPr id="8" name="Text 2"/>
          <p:cNvSpPr txBox="1"/>
          <p:nvPr/>
        </p:nvSpPr>
        <p:spPr>
          <a:xfrm>
            <a:off x="4848000" y="437251"/>
            <a:ext cx="3936000" cy="1177200"/>
          </a:xfrm>
          <a:prstGeom prst="rect">
            <a:avLst/>
          </a:prstGeom>
          <a:noFill/>
          <a:ln/>
        </p:spPr>
        <p:txBody>
          <a:bodyPr wrap="square" lIns="0" tIns="0" rIns="0" bIns="0" rtlCol="0" anchor="ctr"/>
          <a:lstStyle/>
          <a:p>
            <a:pPr algn="l" indent="0" marL="0">
              <a:lnSpc>
                <a:spcPct val="115000"/>
              </a:lnSpc>
              <a:buNone/>
            </a:pPr>
            <a:r>
              <a:rPr lang="en-US" sz="1400" dirty="0">
                <a:solidFill>
                  <a:srgbClr val="FFFFFF"/>
                </a:solidFill>
                <a:latin typeface="Arial" pitchFamily="34" charset="0"/>
                <a:ea typeface="Arial" pitchFamily="34" charset="-122"/>
                <a:cs typeface="Arial" pitchFamily="34" charset="-120"/>
              </a:rPr>
              <a:t>Сначала — форма слова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Берём существительное в единственном числе и смотрим, как оно меняется. Именно форма слова помогает увидеть окончание, а не только последнюю букву.
</a:t>
            </a:r>
            <a:endParaRPr lang="en-US" sz="1400" dirty="0"/>
          </a:p>
        </p:txBody>
      </p:sp>
      <p:sp>
        <p:nvSpPr>
          <p:cNvPr id="9" name="Text 3"/>
          <p:cNvSpPr txBox="1"/>
          <p:nvPr/>
        </p:nvSpPr>
        <p:spPr>
          <a:xfrm>
            <a:off x="4326075" y="1983138"/>
            <a:ext cx="3936000" cy="1177200"/>
          </a:xfrm>
          <a:prstGeom prst="rect">
            <a:avLst/>
          </a:prstGeom>
          <a:noFill/>
          <a:ln/>
        </p:spPr>
        <p:txBody>
          <a:bodyPr wrap="square" lIns="0" tIns="0" rIns="0" bIns="0" rtlCol="0" anchor="ctr"/>
          <a:lstStyle/>
          <a:p>
            <a:pPr algn="l" indent="0" marL="0">
              <a:lnSpc>
                <a:spcPct val="115000"/>
              </a:lnSpc>
              <a:buNone/>
            </a:pPr>
            <a:r>
              <a:rPr lang="en-US" sz="1400" dirty="0">
                <a:solidFill>
                  <a:srgbClr val="FFFFFF"/>
                </a:solidFill>
                <a:latin typeface="Arial" pitchFamily="34" charset="0"/>
                <a:ea typeface="Arial" pitchFamily="34" charset="-122"/>
                <a:cs typeface="Arial" pitchFamily="34" charset="-120"/>
              </a:rPr>
              <a:t>Потом — падеж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У слов книга, река, стена окончания зависят от падежа: книги, книге, книгой. Падеж меняет слово, и это хорошо заметно в речи.
</a:t>
            </a:r>
            <a:endParaRPr lang="en-US" sz="1400" dirty="0"/>
          </a:p>
        </p:txBody>
      </p:sp>
      <p:sp>
        <p:nvSpPr>
          <p:cNvPr id="10" name="Text 4"/>
          <p:cNvSpPr txBox="1"/>
          <p:nvPr/>
        </p:nvSpPr>
        <p:spPr>
          <a:xfrm>
            <a:off x="3843313" y="3529038"/>
            <a:ext cx="3936000" cy="1177200"/>
          </a:xfrm>
          <a:prstGeom prst="rect">
            <a:avLst/>
          </a:prstGeom>
          <a:noFill/>
          <a:ln/>
        </p:spPr>
        <p:txBody>
          <a:bodyPr wrap="square" lIns="0" tIns="0" rIns="0" bIns="0" rtlCol="0" anchor="ctr"/>
          <a:lstStyle/>
          <a:p>
            <a:pPr algn="l" indent="0" marL="0">
              <a:lnSpc>
                <a:spcPct val="115000"/>
              </a:lnSpc>
              <a:buNone/>
            </a:pPr>
            <a:r>
              <a:rPr lang="en-US" sz="1400" dirty="0">
                <a:solidFill>
                  <a:srgbClr val="FFFFFF"/>
                </a:solidFill>
                <a:latin typeface="Arial" pitchFamily="34" charset="0"/>
                <a:ea typeface="Arial" pitchFamily="34" charset="-122"/>
                <a:cs typeface="Arial" pitchFamily="34" charset="-120"/>
              </a:rPr>
              <a:t>Затем — сравнение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У слов стол, дом, лес похожие формы тоже показывают изменение: стола, столу, столом. Когда сравниваем несколько слов, одинаковые окончания увидеть намного легче.
</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360000" y="823350"/>
            <a:ext cx="7713900" cy="1013100"/>
          </a:xfrm>
          <a:prstGeom prst="rect">
            <a:avLst/>
          </a:prstGeom>
          <a:noFill/>
          <a:ln/>
        </p:spPr>
        <p:txBody>
          <a:bodyPr wrap="square" lIns="0" tIns="0" rIns="0" bIns="0" rtlCol="0" anchor="ctr"/>
          <a:lstStyle/>
          <a:p>
            <a:pPr algn="l" indent="0" marL="0">
              <a:lnSpc>
                <a:spcPct val="80000"/>
              </a:lnSpc>
              <a:buNone/>
            </a:pPr>
            <a:r>
              <a:rPr lang="en-US" sz="3200" dirty="0">
                <a:solidFill>
                  <a:srgbClr val="FFFFFF"/>
                </a:solidFill>
                <a:latin typeface="Arial" pitchFamily="34" charset="0"/>
                <a:ea typeface="Arial" pitchFamily="34" charset="-122"/>
                <a:cs typeface="Arial" pitchFamily="34" charset="-120"/>
              </a:rPr>
              <a:t>Одинаковые окончания во множественном числе
</a:t>
            </a:r>
            <a:endParaRPr lang="en-US" sz="3200" dirty="0"/>
          </a:p>
        </p:txBody>
      </p:sp>
      <p:sp>
        <p:nvSpPr>
          <p:cNvPr id="4" name="Text 1"/>
          <p:cNvSpPr txBox="1"/>
          <p:nvPr/>
        </p:nvSpPr>
        <p:spPr>
          <a:xfrm>
            <a:off x="360000" y="2571750"/>
            <a:ext cx="2591400" cy="2211900"/>
          </a:xfrm>
          <a:prstGeom prst="rect">
            <a:avLst/>
          </a:prstGeom>
          <a:noFill/>
          <a:ln/>
        </p:spPr>
        <p:txBody>
          <a:bodyPr wrap="square" lIns="0" tIns="0" rIns="0" bIns="0" rtlCol="0" anchor="t"/>
          <a:lstStyle/>
          <a:p>
            <a:pPr algn="l" indent="0" marL="0">
              <a:lnSpc>
                <a:spcPct val="115000"/>
              </a:lnSpc>
              <a:buNone/>
            </a:pPr>
            <a:r>
              <a:rPr lang="en-US" sz="1200" dirty="0">
                <a:solidFill>
                  <a:srgbClr val="FFFFFF"/>
                </a:solidFill>
                <a:latin typeface="Arial" pitchFamily="34" charset="0"/>
                <a:ea typeface="Arial" pitchFamily="34" charset="-122"/>
                <a:cs typeface="Arial" pitchFamily="34" charset="-120"/>
              </a:rPr>
              <a:t>Во множественном числе многие существительные звучат похоже: книги, столы, окна, ночи. По таким формам легко увидеть, что предметов стало больше, а окончание помогает изменить слово правильно.
</a:t>
            </a:r>
            <a:endParaRPr lang="en-US" sz="1200" dirty="0"/>
          </a:p>
        </p:txBody>
      </p:sp>
      <p:sp>
        <p:nvSpPr>
          <p:cNvPr id="5" name="Text 2"/>
          <p:cNvSpPr txBox="1"/>
          <p:nvPr/>
        </p:nvSpPr>
        <p:spPr>
          <a:xfrm>
            <a:off x="7988800" y="245700"/>
            <a:ext cx="795300" cy="114300"/>
          </a:xfrm>
          <a:prstGeom prst="rect">
            <a:avLst/>
          </a:prstGeom>
          <a:noFill/>
          <a:ln/>
        </p:spPr>
        <p:txBody>
          <a:bodyPr wrap="square" lIns="0" tIns="0" rIns="0" bIns="0" rtlCol="0" anchor="b"/>
          <a:lstStyle/>
          <a:p>
            <a:pPr algn="r" indent="0" marL="0">
              <a:lnSpc>
                <a:spcPct val="115000"/>
              </a:lnSpc>
              <a:buNone/>
            </a:pPr>
            <a:r>
              <a:rPr lang="en-US" sz="782" dirty="0">
                <a:solidFill>
                  <a:srgbClr val="FFFFFF"/>
                </a:solidFill>
                <a:latin typeface="Arial" pitchFamily="34" charset="0"/>
                <a:ea typeface="Arial" pitchFamily="34" charset="-122"/>
                <a:cs typeface="Arial" pitchFamily="34" charset="-120"/>
              </a:rPr>
              <a:t>11</a:t>
            </a:r>
            <a:endParaRPr lang="en-US" sz="782" dirty="0"/>
          </a:p>
        </p:txBody>
      </p:sp>
      <p:sp>
        <p:nvSpPr>
          <p:cNvPr id="6" name="Text 3"/>
          <p:cNvSpPr txBox="1"/>
          <p:nvPr/>
        </p:nvSpPr>
        <p:spPr>
          <a:xfrm>
            <a:off x="3276300" y="2571750"/>
            <a:ext cx="2591400" cy="2211900"/>
          </a:xfrm>
          <a:prstGeom prst="rect">
            <a:avLst/>
          </a:prstGeom>
          <a:noFill/>
          <a:ln/>
        </p:spPr>
        <p:txBody>
          <a:bodyPr wrap="square" lIns="0" tIns="0" rIns="0" bIns="0" rtlCol="0" anchor="t"/>
          <a:lstStyle/>
          <a:p>
            <a:pPr algn="l" indent="0" marL="0">
              <a:lnSpc>
                <a:spcPct val="115000"/>
              </a:lnSpc>
              <a:buNone/>
            </a:pPr>
            <a:r>
              <a:rPr lang="en-US" sz="1200" dirty="0">
                <a:solidFill>
                  <a:srgbClr val="FFFFFF"/>
                </a:solidFill>
                <a:latin typeface="Arial" pitchFamily="34" charset="0"/>
                <a:ea typeface="Arial" pitchFamily="34" charset="-122"/>
                <a:cs typeface="Arial" pitchFamily="34" charset="-120"/>
              </a:rPr>
              <a:t>Если поставить слова в один и тот же падеж, у существительных из одной группы окончания часто совпадают. Это удобно: можно сравнивать не всё слово, а только его изменяемую часть.
</a:t>
            </a:r>
            <a:endParaRPr lang="en-US" sz="1200" dirty="0"/>
          </a:p>
        </p:txBody>
      </p:sp>
      <p:sp>
        <p:nvSpPr>
          <p:cNvPr id="7" name="Text 4"/>
          <p:cNvSpPr txBox="1"/>
          <p:nvPr/>
        </p:nvSpPr>
        <p:spPr>
          <a:xfrm>
            <a:off x="6192600" y="2571750"/>
            <a:ext cx="2591400" cy="2211900"/>
          </a:xfrm>
          <a:prstGeom prst="rect">
            <a:avLst/>
          </a:prstGeom>
          <a:noFill/>
          <a:ln/>
        </p:spPr>
        <p:txBody>
          <a:bodyPr wrap="square" lIns="0" tIns="0" rIns="0" bIns="0" rtlCol="0" anchor="t"/>
          <a:lstStyle/>
          <a:p>
            <a:pPr algn="l" indent="0" marL="0">
              <a:lnSpc>
                <a:spcPct val="115000"/>
              </a:lnSpc>
              <a:buNone/>
            </a:pPr>
            <a:r>
              <a:rPr lang="en-US" sz="1200" dirty="0">
                <a:solidFill>
                  <a:srgbClr val="FFFFFF"/>
                </a:solidFill>
                <a:latin typeface="Arial" pitchFamily="34" charset="0"/>
                <a:ea typeface="Arial" pitchFamily="34" charset="-122"/>
                <a:cs typeface="Arial" pitchFamily="34" charset="-120"/>
              </a:rPr>
              <a:t>Например, в родительном падеже формы книг, столов, окон и ночей показывают, как слова ведут себя в речи. Так одинаковые окончания становятся хорошей подсказкой для письма.
</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1440" y="1687525"/>
            <a:ext cx="8421120" cy="3096000"/>
          </a:xfrm>
          <a:prstGeom prst="rect">
            <a:avLst/>
          </a:prstGeom>
        </p:spPr>
      </p:pic>
      <p:sp>
        <p:nvSpPr>
          <p:cNvPr id="4" name="Text 0"/>
          <p:cNvSpPr txBox="1"/>
          <p:nvPr/>
        </p:nvSpPr>
        <p:spPr>
          <a:xfrm>
            <a:off x="7814450" y="245700"/>
            <a:ext cx="972600" cy="114300"/>
          </a:xfrm>
          <a:prstGeom prst="rect">
            <a:avLst/>
          </a:prstGeom>
          <a:noFill/>
          <a:ln/>
        </p:spPr>
        <p:txBody>
          <a:bodyPr wrap="square" lIns="0" tIns="0" rIns="0" bIns="0" rtlCol="0" anchor="b"/>
          <a:lstStyle/>
          <a:p>
            <a:pPr algn="r" indent="0" marL="0">
              <a:lnSpc>
                <a:spcPct val="115000"/>
              </a:lnSpc>
              <a:buNone/>
            </a:pPr>
            <a:r>
              <a:rPr lang="en-US" sz="782" dirty="0">
                <a:solidFill>
                  <a:srgbClr val="78909C"/>
                </a:solidFill>
                <a:latin typeface="Arial" pitchFamily="34" charset="0"/>
                <a:ea typeface="Arial" pitchFamily="34" charset="-122"/>
                <a:cs typeface="Arial" pitchFamily="34" charset="-120"/>
              </a:rPr>
              <a:t>12</a:t>
            </a:r>
            <a:endParaRPr lang="en-US" sz="782" dirty="0"/>
          </a:p>
        </p:txBody>
      </p:sp>
      <p:sp>
        <p:nvSpPr>
          <p:cNvPr id="5" name="Text 1"/>
          <p:cNvSpPr txBox="1"/>
          <p:nvPr/>
        </p:nvSpPr>
        <p:spPr>
          <a:xfrm>
            <a:off x="360025" y="537925"/>
            <a:ext cx="8424000" cy="405900"/>
          </a:xfrm>
          <a:prstGeom prst="rect">
            <a:avLst/>
          </a:prstGeom>
          <a:noFill/>
          <a:ln/>
        </p:spPr>
        <p:txBody>
          <a:bodyPr wrap="square" lIns="0" tIns="0" rIns="0" bIns="0" rtlCol="0" anchor="t"/>
          <a:lstStyle/>
          <a:p>
            <a:pPr algn="l" indent="0" marL="0">
              <a:lnSpc>
                <a:spcPct val="80000"/>
              </a:lnSpc>
              <a:buNone/>
            </a:pPr>
            <a:r>
              <a:rPr lang="en-US" sz="2400" dirty="0">
                <a:solidFill>
                  <a:srgbClr val="000000"/>
                </a:solidFill>
                <a:latin typeface="Arial" pitchFamily="34" charset="0"/>
                <a:ea typeface="Arial" pitchFamily="34" charset="-122"/>
                <a:cs typeface="Arial" pitchFamily="34" charset="-120"/>
              </a:rPr>
              <a:t>Что влияет на окончание
</a:t>
            </a:r>
            <a:endParaRPr lang="en-US" sz="2400" dirty="0"/>
          </a:p>
        </p:txBody>
      </p:sp>
      <p:sp>
        <p:nvSpPr>
          <p:cNvPr id="6" name="Text 2"/>
          <p:cNvSpPr txBox="1"/>
          <p:nvPr/>
        </p:nvSpPr>
        <p:spPr>
          <a:xfrm>
            <a:off x="360000" y="1008400"/>
            <a:ext cx="4509000" cy="320400"/>
          </a:xfrm>
          <a:prstGeom prst="rect">
            <a:avLst/>
          </a:prstGeom>
          <a:noFill/>
          <a:ln/>
        </p:spPr>
        <p:txBody>
          <a:bodyPr wrap="square" lIns="0" tIns="0" rIns="0" bIns="0" rtlCol="0" anchor="t"/>
          <a:lstStyle/>
          <a:p>
            <a:pPr algn="l" indent="0" marL="0">
              <a:lnSpc>
                <a:spcPct val="80000"/>
              </a:lnSpc>
              <a:buNone/>
            </a:pPr>
            <a:r>
              <a:rPr lang="en-US" sz="1100" dirty="0">
                <a:solidFill>
                  <a:srgbClr val="000000"/>
                </a:solidFill>
                <a:latin typeface="Arial" pitchFamily="34" charset="0"/>
                <a:ea typeface="Arial" pitchFamily="34" charset="-122"/>
                <a:cs typeface="Arial" pitchFamily="34" charset="-120"/>
              </a:rPr>
              <a:t>Схема показывает, какие признаки нужно учитывать, чтобы правильно определить окончание существительного.
</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572000" y="1507826"/>
            <a:ext cx="4569000" cy="1637522"/>
          </a:xfrm>
          <a:prstGeom prst="rect">
            <a:avLst/>
          </a:prstGeom>
        </p:spPr>
      </p:pic>
      <p:pic>
        <p:nvPicPr>
          <p:cNvPr id="4" name="Image 2" descr="preencoded.png">    </p:cNvPr>
          <p:cNvPicPr>
            <a:picLocks noChangeAspect="1"/>
          </p:cNvPicPr>
          <p:nvPr/>
        </p:nvPicPr>
        <p:blipFill>
          <a:blip r:embed="rId3"/>
          <a:stretch>
            <a:fillRect/>
          </a:stretch>
        </p:blipFill>
        <p:spPr>
          <a:xfrm>
            <a:off x="4572000" y="3145707"/>
            <a:ext cx="4569000" cy="1637522"/>
          </a:xfrm>
          <a:prstGeom prst="rect">
            <a:avLst/>
          </a:prstGeom>
        </p:spPr>
      </p:pic>
      <p:sp>
        <p:nvSpPr>
          <p:cNvPr id="5" name="Text 0"/>
          <p:cNvSpPr txBox="1"/>
          <p:nvPr/>
        </p:nvSpPr>
        <p:spPr>
          <a:xfrm>
            <a:off x="1890400" y="4873500"/>
            <a:ext cx="869100" cy="114300"/>
          </a:xfrm>
          <a:prstGeom prst="rect">
            <a:avLst/>
          </a:prstGeom>
          <a:noFill/>
          <a:ln/>
        </p:spPr>
        <p:txBody>
          <a:bodyPr wrap="square" lIns="0" tIns="0" rIns="0" bIns="0" rtlCol="0" anchor="b"/>
          <a:lstStyle/>
          <a:p>
            <a:pPr algn="ctr" indent="0" marL="0">
              <a:lnSpc>
                <a:spcPct val="115000"/>
              </a:lnSpc>
              <a:buNone/>
            </a:pPr>
            <a:r>
              <a:rPr lang="en-US" sz="782" dirty="0">
                <a:solidFill>
                  <a:srgbClr val="78909C"/>
                </a:solidFill>
                <a:latin typeface="Arial" pitchFamily="34" charset="0"/>
                <a:ea typeface="Arial" pitchFamily="34" charset="-122"/>
                <a:cs typeface="Arial" pitchFamily="34" charset="-120"/>
              </a:rPr>
              <a:t>13</a:t>
            </a:r>
            <a:endParaRPr lang="en-US" sz="782" dirty="0"/>
          </a:p>
        </p:txBody>
      </p:sp>
      <p:sp>
        <p:nvSpPr>
          <p:cNvPr id="6" name="Text 1"/>
          <p:cNvSpPr txBox="1"/>
          <p:nvPr/>
        </p:nvSpPr>
        <p:spPr>
          <a:xfrm>
            <a:off x="356950" y="1507738"/>
            <a:ext cx="3930000" cy="1077000"/>
          </a:xfrm>
          <a:prstGeom prst="rect">
            <a:avLst/>
          </a:prstGeom>
          <a:noFill/>
          <a:ln/>
        </p:spPr>
        <p:txBody>
          <a:bodyPr wrap="square" lIns="0" tIns="0" rIns="0" bIns="0" rtlCol="0" anchor="t"/>
          <a:lstStyle/>
          <a:p>
            <a:pPr algn="l" indent="0" marL="0">
              <a:lnSpc>
                <a:spcPct val="115000"/>
              </a:lnSpc>
              <a:buNone/>
            </a:pPr>
            <a:r>
              <a:rPr lang="en-US" sz="1400" dirty="0">
                <a:solidFill>
                  <a:srgbClr val="000000"/>
                </a:solidFill>
                <a:latin typeface="Arial" pitchFamily="34" charset="0"/>
                <a:ea typeface="Arial" pitchFamily="34" charset="-122"/>
                <a:cs typeface="Arial" pitchFamily="34" charset="-120"/>
              </a:rPr>
              <a:t>Мама и папа
</a:t>
            </a:r>
            <a:pPr algn="l"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Слова мама и папа обозначают близких людей, но у них разные корни. Если изменить их по падежам, можно заметить, что окончания в некоторых формах совпадают. Значит, общее у них не всё слово, а только его часть.
</a:t>
            </a:r>
            <a:endParaRPr lang="en-US" sz="1400" dirty="0"/>
          </a:p>
        </p:txBody>
      </p:sp>
      <p:sp>
        <p:nvSpPr>
          <p:cNvPr id="7" name="Text 2"/>
          <p:cNvSpPr txBox="1"/>
          <p:nvPr/>
        </p:nvSpPr>
        <p:spPr>
          <a:xfrm>
            <a:off x="356950" y="3145618"/>
            <a:ext cx="3930000" cy="1077000"/>
          </a:xfrm>
          <a:prstGeom prst="rect">
            <a:avLst/>
          </a:prstGeom>
          <a:noFill/>
          <a:ln/>
        </p:spPr>
        <p:txBody>
          <a:bodyPr wrap="square" lIns="0" tIns="0" rIns="0" bIns="0" rtlCol="0" anchor="t"/>
          <a:lstStyle/>
          <a:p>
            <a:pPr algn="l" indent="0" marL="0">
              <a:lnSpc>
                <a:spcPct val="115000"/>
              </a:lnSpc>
              <a:buNone/>
            </a:pPr>
            <a:r>
              <a:rPr lang="en-US" sz="1400" dirty="0">
                <a:solidFill>
                  <a:srgbClr val="000000"/>
                </a:solidFill>
                <a:latin typeface="Arial" pitchFamily="34" charset="0"/>
                <a:ea typeface="Arial" pitchFamily="34" charset="-122"/>
                <a:cs typeface="Arial" pitchFamily="34" charset="-120"/>
              </a:rPr>
              <a:t>Река и рука
</a:t>
            </a:r>
            <a:pPr algn="l"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Эти слова легко перепутать только на слух, но они совсем разные по смыслу. При изменении формы видно, что окончания могут быть одинаковыми, хотя корни не похожи. Такой пример учит внимательно смотреть на состав слова.
</a:t>
            </a:r>
            <a:endParaRPr lang="en-US" sz="1400" dirty="0"/>
          </a:p>
        </p:txBody>
      </p:sp>
      <p:sp>
        <p:nvSpPr>
          <p:cNvPr id="8" name="Text 3"/>
          <p:cNvSpPr txBox="1"/>
          <p:nvPr/>
        </p:nvSpPr>
        <p:spPr>
          <a:xfrm>
            <a:off x="360025" y="537925"/>
            <a:ext cx="8424000" cy="626700"/>
          </a:xfrm>
          <a:prstGeom prst="rect">
            <a:avLst/>
          </a:prstGeom>
          <a:noFill/>
          <a:ln/>
        </p:spPr>
        <p:txBody>
          <a:bodyPr wrap="square" lIns="0" tIns="0" rIns="0" bIns="0" rtlCol="0" anchor="t"/>
          <a:lstStyle/>
          <a:p>
            <a:pPr algn="l" indent="0" marL="0">
              <a:lnSpc>
                <a:spcPct val="80000"/>
              </a:lnSpc>
              <a:buNone/>
            </a:pPr>
            <a:r>
              <a:rPr lang="en-US" sz="2400" dirty="0">
                <a:solidFill>
                  <a:srgbClr val="000000"/>
                </a:solidFill>
                <a:latin typeface="Arial" pitchFamily="34" charset="0"/>
                <a:ea typeface="Arial" pitchFamily="34" charset="-122"/>
                <a:cs typeface="Arial" pitchFamily="34" charset="-120"/>
              </a:rPr>
              <a:t>Похожие слова, разные корни
</a:t>
            </a:r>
            <a:endParaRPr lang="en-US"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41444" y="374512"/>
            <a:ext cx="185812" cy="297300"/>
          </a:xfrm>
          <a:prstGeom prst="rect">
            <a:avLst/>
          </a:prstGeom>
        </p:spPr>
      </p:pic>
      <p:pic>
        <p:nvPicPr>
          <p:cNvPr id="3" name="Image 1" descr="preencoded.png">    </p:cNvPr>
          <p:cNvPicPr>
            <a:picLocks noChangeAspect="1"/>
          </p:cNvPicPr>
          <p:nvPr/>
        </p:nvPicPr>
        <p:blipFill>
          <a:blip r:embed="rId2"/>
          <a:stretch>
            <a:fillRect/>
          </a:stretch>
        </p:blipFill>
        <p:spPr>
          <a:xfrm>
            <a:off x="5085700" y="1496638"/>
            <a:ext cx="297300" cy="297300"/>
          </a:xfrm>
          <a:prstGeom prst="rect">
            <a:avLst/>
          </a:prstGeom>
        </p:spPr>
      </p:pic>
      <p:pic>
        <p:nvPicPr>
          <p:cNvPr id="4" name="Image 2" descr="preencoded.png">    </p:cNvPr>
          <p:cNvPicPr>
            <a:picLocks noChangeAspect="1"/>
          </p:cNvPicPr>
          <p:nvPr/>
        </p:nvPicPr>
        <p:blipFill>
          <a:blip r:embed="rId3"/>
          <a:stretch>
            <a:fillRect/>
          </a:stretch>
        </p:blipFill>
        <p:spPr>
          <a:xfrm>
            <a:off x="5104281" y="2618763"/>
            <a:ext cx="260138" cy="297300"/>
          </a:xfrm>
          <a:prstGeom prst="rect">
            <a:avLst/>
          </a:prstGeom>
        </p:spPr>
      </p:pic>
      <p:pic>
        <p:nvPicPr>
          <p:cNvPr id="5" name="Image 3" descr="preencoded.png">    </p:cNvPr>
          <p:cNvPicPr>
            <a:picLocks noChangeAspect="1"/>
          </p:cNvPicPr>
          <p:nvPr/>
        </p:nvPicPr>
        <p:blipFill>
          <a:blip r:embed="rId4"/>
          <a:stretch>
            <a:fillRect/>
          </a:stretch>
        </p:blipFill>
        <p:spPr>
          <a:xfrm>
            <a:off x="5085700" y="3740887"/>
            <a:ext cx="297300" cy="297300"/>
          </a:xfrm>
          <a:prstGeom prst="rect">
            <a:avLst/>
          </a:prstGeom>
        </p:spPr>
      </p:pic>
      <p:sp>
        <p:nvSpPr>
          <p:cNvPr id="6" name="Text 0"/>
          <p:cNvSpPr txBox="1"/>
          <p:nvPr/>
        </p:nvSpPr>
        <p:spPr>
          <a:xfrm>
            <a:off x="1890400" y="4873500"/>
            <a:ext cx="869100" cy="114300"/>
          </a:xfrm>
          <a:prstGeom prst="rect">
            <a:avLst/>
          </a:prstGeom>
          <a:noFill/>
          <a:ln/>
        </p:spPr>
        <p:txBody>
          <a:bodyPr wrap="square" lIns="0" tIns="0" rIns="0" bIns="0" rtlCol="0" anchor="b"/>
          <a:lstStyle/>
          <a:p>
            <a:pPr algn="ctr" indent="0" marL="0">
              <a:lnSpc>
                <a:spcPct val="115000"/>
              </a:lnSpc>
              <a:buNone/>
            </a:pPr>
            <a:r>
              <a:rPr lang="en-US" sz="782" dirty="0">
                <a:solidFill>
                  <a:srgbClr val="78909C"/>
                </a:solidFill>
                <a:latin typeface="Arial" pitchFamily="34" charset="0"/>
                <a:ea typeface="Arial" pitchFamily="34" charset="-122"/>
                <a:cs typeface="Arial" pitchFamily="34" charset="-120"/>
              </a:rPr>
              <a:t>14</a:t>
            </a:r>
            <a:endParaRPr lang="en-US" sz="782" dirty="0"/>
          </a:p>
        </p:txBody>
      </p:sp>
      <p:sp>
        <p:nvSpPr>
          <p:cNvPr id="7" name="Text 1"/>
          <p:cNvSpPr txBox="1"/>
          <p:nvPr/>
        </p:nvSpPr>
        <p:spPr>
          <a:xfrm>
            <a:off x="356950" y="1076450"/>
            <a:ext cx="3936000" cy="1028100"/>
          </a:xfrm>
          <a:prstGeom prst="rect">
            <a:avLst/>
          </a:prstGeom>
          <a:noFill/>
          <a:ln/>
        </p:spPr>
        <p:txBody>
          <a:bodyPr wrap="square" lIns="0" tIns="0" rIns="0" bIns="0" rtlCol="0" anchor="t"/>
          <a:lstStyle/>
          <a:p>
            <a:pPr algn="ctr" indent="0" marL="0">
              <a:lnSpc>
                <a:spcPct val="80000"/>
              </a:lnSpc>
              <a:buNone/>
            </a:pPr>
            <a:r>
              <a:rPr lang="en-US" sz="2200" dirty="0">
                <a:solidFill>
                  <a:srgbClr val="000000"/>
                </a:solidFill>
                <a:latin typeface="Arial" pitchFamily="34" charset="0"/>
                <a:ea typeface="Arial" pitchFamily="34" charset="-122"/>
                <a:cs typeface="Arial" pitchFamily="34" charset="-120"/>
              </a:rPr>
              <a:t>Трудные случаи
</a:t>
            </a:r>
            <a:endParaRPr lang="en-US" sz="2200" dirty="0"/>
          </a:p>
        </p:txBody>
      </p:sp>
      <p:sp>
        <p:nvSpPr>
          <p:cNvPr id="8" name="Text 2"/>
          <p:cNvSpPr txBox="1"/>
          <p:nvPr/>
        </p:nvSpPr>
        <p:spPr>
          <a:xfrm>
            <a:off x="5534400" y="374512"/>
            <a:ext cx="3249600" cy="1028100"/>
          </a:xfrm>
          <a:prstGeom prst="rect">
            <a:avLst/>
          </a:prstGeom>
          <a:noFill/>
          <a:ln/>
        </p:spPr>
        <p:txBody>
          <a:bodyPr wrap="square" lIns="0" tIns="0" rIns="0" bIns="0" rtlCol="0" anchor="t"/>
          <a:lstStyle/>
          <a:p>
            <a:pPr algn="l" indent="0" marL="0">
              <a:lnSpc>
                <a:spcPct val="115000"/>
              </a:lnSpc>
              <a:buNone/>
            </a:pPr>
            <a:r>
              <a:rPr lang="en-US" sz="1300" dirty="0">
                <a:solidFill>
                  <a:srgbClr val="000000"/>
                </a:solidFill>
                <a:latin typeface="Arial" pitchFamily="34" charset="0"/>
                <a:ea typeface="Arial" pitchFamily="34" charset="-122"/>
                <a:cs typeface="Arial" pitchFamily="34" charset="-120"/>
              </a:rPr>
              <a:t>Слово путь
</a:t>
            </a:r>
            <a:pPr algn="l" indent="0" marL="0">
              <a:lnSpc>
                <a:spcPct val="115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У слова путь формы изменяются не так, как у обычных существительных. Поэтому его нужно проверять особенно внимательно, чтобы не перепутать окончание с частью основы.
</a:t>
            </a:r>
            <a:endParaRPr lang="en-US" sz="1300" dirty="0"/>
          </a:p>
        </p:txBody>
      </p:sp>
      <p:sp>
        <p:nvSpPr>
          <p:cNvPr id="9" name="Text 3"/>
          <p:cNvSpPr txBox="1"/>
          <p:nvPr/>
        </p:nvSpPr>
        <p:spPr>
          <a:xfrm>
            <a:off x="5534400" y="1496638"/>
            <a:ext cx="3249600" cy="1028100"/>
          </a:xfrm>
          <a:prstGeom prst="rect">
            <a:avLst/>
          </a:prstGeom>
          <a:noFill/>
          <a:ln/>
        </p:spPr>
        <p:txBody>
          <a:bodyPr wrap="square" lIns="0" tIns="0" rIns="0" bIns="0" rtlCol="0" anchor="t"/>
          <a:lstStyle/>
          <a:p>
            <a:pPr algn="l" indent="0" marL="0">
              <a:lnSpc>
                <a:spcPct val="115000"/>
              </a:lnSpc>
              <a:buNone/>
            </a:pPr>
            <a:r>
              <a:rPr lang="en-US" sz="1300" dirty="0">
                <a:solidFill>
                  <a:srgbClr val="000000"/>
                </a:solidFill>
                <a:latin typeface="Arial" pitchFamily="34" charset="0"/>
                <a:ea typeface="Arial" pitchFamily="34" charset="-122"/>
                <a:cs typeface="Arial" pitchFamily="34" charset="-120"/>
              </a:rPr>
              <a:t>Слово время
</a:t>
            </a:r>
            <a:pPr algn="l" indent="0" marL="0">
              <a:lnSpc>
                <a:spcPct val="115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Слово время относится к особым словам и меняется по своему образцу. Здесь нельзя просто подставить привычное окончание и надеяться на удачу.
</a:t>
            </a:r>
            <a:endParaRPr lang="en-US" sz="1300" dirty="0"/>
          </a:p>
        </p:txBody>
      </p:sp>
      <p:sp>
        <p:nvSpPr>
          <p:cNvPr id="10" name="Text 4"/>
          <p:cNvSpPr txBox="1"/>
          <p:nvPr/>
        </p:nvSpPr>
        <p:spPr>
          <a:xfrm>
            <a:off x="5534400" y="2618763"/>
            <a:ext cx="3249600" cy="1028100"/>
          </a:xfrm>
          <a:prstGeom prst="rect">
            <a:avLst/>
          </a:prstGeom>
          <a:noFill/>
          <a:ln/>
        </p:spPr>
        <p:txBody>
          <a:bodyPr wrap="square" lIns="0" tIns="0" rIns="0" bIns="0" rtlCol="0" anchor="t"/>
          <a:lstStyle/>
          <a:p>
            <a:pPr algn="l" indent="0" marL="0">
              <a:lnSpc>
                <a:spcPct val="115000"/>
              </a:lnSpc>
              <a:buNone/>
            </a:pPr>
            <a:r>
              <a:rPr lang="en-US" sz="1300" dirty="0">
                <a:solidFill>
                  <a:srgbClr val="000000"/>
                </a:solidFill>
                <a:latin typeface="Arial" pitchFamily="34" charset="0"/>
                <a:ea typeface="Arial" pitchFamily="34" charset="-122"/>
                <a:cs typeface="Arial" pitchFamily="34" charset="-120"/>
              </a:rPr>
              <a:t>Неизменяемые слова
</a:t>
            </a:r>
            <a:pPr algn="l" indent="0" marL="0">
              <a:lnSpc>
                <a:spcPct val="115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Слова метро, кафе и пальто не изменяются по падежам. У них нет привычных окончаний, поэтому их нужно запоминать как особые случаи.
</a:t>
            </a:r>
            <a:endParaRPr lang="en-US" sz="1300" dirty="0"/>
          </a:p>
        </p:txBody>
      </p:sp>
      <p:sp>
        <p:nvSpPr>
          <p:cNvPr id="11" name="Text 5"/>
          <p:cNvSpPr txBox="1"/>
          <p:nvPr/>
        </p:nvSpPr>
        <p:spPr>
          <a:xfrm>
            <a:off x="5534400" y="3740887"/>
            <a:ext cx="3249600" cy="1028100"/>
          </a:xfrm>
          <a:prstGeom prst="rect">
            <a:avLst/>
          </a:prstGeom>
          <a:noFill/>
          <a:ln/>
        </p:spPr>
        <p:txBody>
          <a:bodyPr wrap="square" lIns="0" tIns="0" rIns="0" bIns="0" rtlCol="0" anchor="t"/>
          <a:lstStyle/>
          <a:p>
            <a:pPr algn="l" indent="0" marL="0">
              <a:lnSpc>
                <a:spcPct val="115000"/>
              </a:lnSpc>
              <a:buNone/>
            </a:pPr>
            <a:r>
              <a:rPr lang="en-US" sz="1300" dirty="0">
                <a:solidFill>
                  <a:srgbClr val="000000"/>
                </a:solidFill>
                <a:latin typeface="Arial" pitchFamily="34" charset="0"/>
                <a:ea typeface="Arial" pitchFamily="34" charset="-122"/>
                <a:cs typeface="Arial" pitchFamily="34" charset="-120"/>
              </a:rPr>
              <a:t>Внимательная проверка
</a:t>
            </a:r>
            <a:pPr algn="l" indent="0" marL="0">
              <a:lnSpc>
                <a:spcPct val="115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Если слово кажется необычным, полезно изменить его несколько раз и посмотреть, что именно меняется. Так легче понять, есть ли у него окончание вообще.
</a:t>
            </a:r>
            <a:endParaRPr lang="en-US" sz="13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715050" y="360000"/>
            <a:ext cx="7713900" cy="1013100"/>
          </a:xfrm>
          <a:prstGeom prst="rect">
            <a:avLst/>
          </a:prstGeom>
          <a:noFill/>
          <a:ln/>
        </p:spPr>
        <p:txBody>
          <a:bodyPr wrap="square" lIns="0" tIns="0" rIns="0" bIns="0" rtlCol="0" anchor="ctr"/>
          <a:lstStyle/>
          <a:p>
            <a:pPr algn="ctr" indent="0" marL="0">
              <a:lnSpc>
                <a:spcPct val="80000"/>
              </a:lnSpc>
              <a:buNone/>
            </a:pPr>
            <a:r>
              <a:rPr lang="en-US" sz="3200" dirty="0">
                <a:solidFill>
                  <a:srgbClr val="000000"/>
                </a:solidFill>
                <a:latin typeface="Arial" pitchFamily="34" charset="0"/>
                <a:ea typeface="Arial" pitchFamily="34" charset="-122"/>
                <a:cs typeface="Arial" pitchFamily="34" charset="-120"/>
              </a:rPr>
              <a:t>Как не перепутать окончание и корень
</a:t>
            </a:r>
            <a:endParaRPr lang="en-US" sz="3200" dirty="0"/>
          </a:p>
        </p:txBody>
      </p:sp>
      <p:sp>
        <p:nvSpPr>
          <p:cNvPr id="3" name="Text 1"/>
          <p:cNvSpPr txBox="1"/>
          <p:nvPr/>
        </p:nvSpPr>
        <p:spPr>
          <a:xfrm>
            <a:off x="2453250" y="1669200"/>
            <a:ext cx="4237500" cy="936000"/>
          </a:xfrm>
          <a:prstGeom prst="rect">
            <a:avLst/>
          </a:prstGeom>
          <a:noFill/>
          <a:ln/>
        </p:spPr>
        <p:txBody>
          <a:bodyPr wrap="square" lIns="0" tIns="0" rIns="0" bIns="0" rtlCol="0" anchor="ctr"/>
          <a:lstStyle/>
          <a:p>
            <a:pPr algn="ctr" indent="0" marL="0">
              <a:lnSpc>
                <a:spcPct val="115000"/>
              </a:lnSpc>
              <a:buNone/>
            </a:pPr>
            <a:r>
              <a:rPr lang="en-US" sz="1200" dirty="0">
                <a:solidFill>
                  <a:srgbClr val="000000"/>
                </a:solidFill>
                <a:latin typeface="Arial" pitchFamily="34" charset="0"/>
                <a:ea typeface="Arial" pitchFamily="34" charset="-122"/>
                <a:cs typeface="Arial" pitchFamily="34" charset="-120"/>
              </a:rPr>
              <a:t>Сначала нужно изменить слово: стол, стола, столу. Общая часть стол остаётся с нами, как верный друг, а изменяемая часть показывает окончание.
</a:t>
            </a:r>
            <a:endParaRPr lang="en-US" sz="1200" dirty="0"/>
          </a:p>
        </p:txBody>
      </p:sp>
      <p:sp>
        <p:nvSpPr>
          <p:cNvPr id="4" name="Text 2"/>
          <p:cNvSpPr txBox="1"/>
          <p:nvPr/>
        </p:nvSpPr>
        <p:spPr>
          <a:xfrm>
            <a:off x="7988800" y="245700"/>
            <a:ext cx="795300" cy="114300"/>
          </a:xfrm>
          <a:prstGeom prst="rect">
            <a:avLst/>
          </a:prstGeom>
          <a:noFill/>
          <a:ln/>
        </p:spPr>
        <p:txBody>
          <a:bodyPr wrap="square" lIns="0" tIns="0" rIns="0" bIns="0" rtlCol="0" anchor="b"/>
          <a:lstStyle/>
          <a:p>
            <a:pPr algn="r" indent="0" marL="0">
              <a:lnSpc>
                <a:spcPct val="115000"/>
              </a:lnSpc>
              <a:buNone/>
            </a:pPr>
            <a:r>
              <a:rPr lang="en-US" sz="782" dirty="0">
                <a:solidFill>
                  <a:srgbClr val="78909C"/>
                </a:solidFill>
                <a:latin typeface="Arial" pitchFamily="34" charset="0"/>
                <a:ea typeface="Arial" pitchFamily="34" charset="-122"/>
                <a:cs typeface="Arial" pitchFamily="34" charset="-120"/>
              </a:rPr>
              <a:t>15</a:t>
            </a:r>
            <a:endParaRPr lang="en-US" sz="782" dirty="0"/>
          </a:p>
        </p:txBody>
      </p:sp>
      <p:sp>
        <p:nvSpPr>
          <p:cNvPr id="5" name="Text 3"/>
          <p:cNvSpPr txBox="1"/>
          <p:nvPr/>
        </p:nvSpPr>
        <p:spPr>
          <a:xfrm>
            <a:off x="2453250" y="2758350"/>
            <a:ext cx="4237500" cy="936000"/>
          </a:xfrm>
          <a:prstGeom prst="rect">
            <a:avLst/>
          </a:prstGeom>
          <a:noFill/>
          <a:ln/>
        </p:spPr>
        <p:txBody>
          <a:bodyPr wrap="square" lIns="0" tIns="0" rIns="0" bIns="0" rtlCol="0" anchor="ctr"/>
          <a:lstStyle/>
          <a:p>
            <a:pPr algn="ctr" indent="0" marL="0">
              <a:lnSpc>
                <a:spcPct val="115000"/>
              </a:lnSpc>
              <a:buNone/>
            </a:pPr>
            <a:r>
              <a:rPr lang="en-US" sz="1200" dirty="0">
                <a:solidFill>
                  <a:srgbClr val="000000"/>
                </a:solidFill>
                <a:latin typeface="Arial" pitchFamily="34" charset="0"/>
                <a:ea typeface="Arial" pitchFamily="34" charset="-122"/>
                <a:cs typeface="Arial" pitchFamily="34" charset="-120"/>
              </a:rPr>
              <a:t>Если сравнить формы трава, травы, траве, видно: смысл слова не меняется, а последние буквы меняются. Значит, именно они и являются окончанием.
</a:t>
            </a:r>
            <a:endParaRPr lang="en-US" sz="1200" dirty="0"/>
          </a:p>
        </p:txBody>
      </p:sp>
      <p:sp>
        <p:nvSpPr>
          <p:cNvPr id="6" name="Text 4"/>
          <p:cNvSpPr txBox="1"/>
          <p:nvPr/>
        </p:nvSpPr>
        <p:spPr>
          <a:xfrm>
            <a:off x="2453250" y="3847500"/>
            <a:ext cx="4237500" cy="936000"/>
          </a:xfrm>
          <a:prstGeom prst="rect">
            <a:avLst/>
          </a:prstGeom>
          <a:noFill/>
          <a:ln/>
        </p:spPr>
        <p:txBody>
          <a:bodyPr wrap="square" lIns="0" tIns="0" rIns="0" bIns="0" rtlCol="0" anchor="ctr"/>
          <a:lstStyle/>
          <a:p>
            <a:pPr algn="ctr" indent="0" marL="0">
              <a:lnSpc>
                <a:spcPct val="115000"/>
              </a:lnSpc>
              <a:buNone/>
            </a:pPr>
            <a:r>
              <a:rPr lang="en-US" sz="1200" dirty="0">
                <a:solidFill>
                  <a:srgbClr val="000000"/>
                </a:solidFill>
                <a:latin typeface="Arial" pitchFamily="34" charset="0"/>
                <a:ea typeface="Arial" pitchFamily="34" charset="-122"/>
                <a:cs typeface="Arial" pitchFamily="34" charset="-120"/>
              </a:rPr>
              <a:t>Корень хранит главное значение слова, а окончание помогает ему менять форму. Поэтому важно смотреть не только на конец слова, но и на его общий «скелет».
</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1440" y="1687525"/>
            <a:ext cx="8421120" cy="3096000"/>
          </a:xfrm>
          <a:prstGeom prst="rect">
            <a:avLst/>
          </a:prstGeom>
        </p:spPr>
      </p:pic>
      <p:sp>
        <p:nvSpPr>
          <p:cNvPr id="4" name="Text 0"/>
          <p:cNvSpPr txBox="1"/>
          <p:nvPr/>
        </p:nvSpPr>
        <p:spPr>
          <a:xfrm>
            <a:off x="7814450" y="245700"/>
            <a:ext cx="972600" cy="114300"/>
          </a:xfrm>
          <a:prstGeom prst="rect">
            <a:avLst/>
          </a:prstGeom>
          <a:noFill/>
          <a:ln/>
        </p:spPr>
        <p:txBody>
          <a:bodyPr wrap="square" lIns="0" tIns="0" rIns="0" bIns="0" rtlCol="0" anchor="b"/>
          <a:lstStyle/>
          <a:p>
            <a:pPr algn="r" indent="0" marL="0">
              <a:lnSpc>
                <a:spcPct val="115000"/>
              </a:lnSpc>
              <a:buNone/>
            </a:pPr>
            <a:r>
              <a:rPr lang="en-US" sz="782" dirty="0">
                <a:solidFill>
                  <a:srgbClr val="78909C"/>
                </a:solidFill>
                <a:latin typeface="Arial" pitchFamily="34" charset="0"/>
                <a:ea typeface="Arial" pitchFamily="34" charset="-122"/>
                <a:cs typeface="Arial" pitchFamily="34" charset="-120"/>
              </a:rPr>
              <a:t>16</a:t>
            </a:r>
            <a:endParaRPr lang="en-US" sz="782" dirty="0"/>
          </a:p>
        </p:txBody>
      </p:sp>
      <p:sp>
        <p:nvSpPr>
          <p:cNvPr id="5" name="Text 1"/>
          <p:cNvSpPr txBox="1"/>
          <p:nvPr/>
        </p:nvSpPr>
        <p:spPr>
          <a:xfrm>
            <a:off x="360025" y="537925"/>
            <a:ext cx="8424000" cy="405900"/>
          </a:xfrm>
          <a:prstGeom prst="rect">
            <a:avLst/>
          </a:prstGeom>
          <a:noFill/>
          <a:ln/>
        </p:spPr>
        <p:txBody>
          <a:bodyPr wrap="square" lIns="0" tIns="0" rIns="0" bIns="0" rtlCol="0" anchor="t"/>
          <a:lstStyle/>
          <a:p>
            <a:pPr algn="l" indent="0" marL="0">
              <a:lnSpc>
                <a:spcPct val="80000"/>
              </a:lnSpc>
              <a:buNone/>
            </a:pPr>
            <a:r>
              <a:rPr lang="en-US" sz="2400" dirty="0">
                <a:solidFill>
                  <a:srgbClr val="000000"/>
                </a:solidFill>
                <a:latin typeface="Arial" pitchFamily="34" charset="0"/>
                <a:ea typeface="Arial" pitchFamily="34" charset="-122"/>
                <a:cs typeface="Arial" pitchFamily="34" charset="-120"/>
              </a:rPr>
              <a:t>Алгоритм проверки окончания
</a:t>
            </a:r>
            <a:endParaRPr lang="en-US" sz="2400" dirty="0"/>
          </a:p>
        </p:txBody>
      </p:sp>
      <p:sp>
        <p:nvSpPr>
          <p:cNvPr id="6" name="Text 2"/>
          <p:cNvSpPr txBox="1"/>
          <p:nvPr/>
        </p:nvSpPr>
        <p:spPr>
          <a:xfrm>
            <a:off x="360000" y="1008400"/>
            <a:ext cx="4509000" cy="320400"/>
          </a:xfrm>
          <a:prstGeom prst="rect">
            <a:avLst/>
          </a:prstGeom>
          <a:noFill/>
          <a:ln/>
        </p:spPr>
        <p:txBody>
          <a:bodyPr wrap="square" lIns="0" tIns="0" rIns="0" bIns="0" rtlCol="0" anchor="t"/>
          <a:lstStyle/>
          <a:p>
            <a:pPr algn="l" indent="0" marL="0">
              <a:lnSpc>
                <a:spcPct val="80000"/>
              </a:lnSpc>
              <a:buNone/>
            </a:pPr>
            <a:r>
              <a:rPr lang="en-US" sz="1100" dirty="0">
                <a:solidFill>
                  <a:srgbClr val="000000"/>
                </a:solidFill>
                <a:latin typeface="Arial" pitchFamily="34" charset="0"/>
                <a:ea typeface="Arial" pitchFamily="34" charset="-122"/>
                <a:cs typeface="Arial" pitchFamily="34" charset="-120"/>
              </a:rPr>
              <a:t>Последовательность шагов помогает ученику проверить слово и не перепутать окончание с корнем.
</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360000" y="823350"/>
            <a:ext cx="7713900" cy="1013100"/>
          </a:xfrm>
          <a:prstGeom prst="rect">
            <a:avLst/>
          </a:prstGeom>
          <a:noFill/>
          <a:ln/>
        </p:spPr>
        <p:txBody>
          <a:bodyPr wrap="square" lIns="0" tIns="0" rIns="0" bIns="0" rtlCol="0" anchor="ctr"/>
          <a:lstStyle/>
          <a:p>
            <a:pPr algn="l" indent="0" marL="0">
              <a:lnSpc>
                <a:spcPct val="80000"/>
              </a:lnSpc>
              <a:buNone/>
            </a:pPr>
            <a:r>
              <a:rPr lang="en-US" sz="3200" dirty="0">
                <a:solidFill>
                  <a:srgbClr val="000000"/>
                </a:solidFill>
                <a:latin typeface="Arial" pitchFamily="34" charset="0"/>
                <a:ea typeface="Arial" pitchFamily="34" charset="-122"/>
                <a:cs typeface="Arial" pitchFamily="34" charset="-120"/>
              </a:rPr>
              <a:t>Игровые примеры для тренировки
</a:t>
            </a:r>
            <a:endParaRPr lang="en-US" sz="3200" dirty="0"/>
          </a:p>
        </p:txBody>
      </p:sp>
      <p:sp>
        <p:nvSpPr>
          <p:cNvPr id="3" name="Text 1"/>
          <p:cNvSpPr txBox="1"/>
          <p:nvPr/>
        </p:nvSpPr>
        <p:spPr>
          <a:xfrm>
            <a:off x="7988800" y="245700"/>
            <a:ext cx="795300" cy="114300"/>
          </a:xfrm>
          <a:prstGeom prst="rect">
            <a:avLst/>
          </a:prstGeom>
          <a:noFill/>
          <a:ln/>
        </p:spPr>
        <p:txBody>
          <a:bodyPr wrap="square" lIns="0" tIns="0" rIns="0" bIns="0" rtlCol="0" anchor="b"/>
          <a:lstStyle/>
          <a:p>
            <a:pPr algn="r" indent="0" marL="0">
              <a:lnSpc>
                <a:spcPct val="115000"/>
              </a:lnSpc>
              <a:buNone/>
            </a:pPr>
            <a:r>
              <a:rPr lang="en-US" sz="782" dirty="0">
                <a:solidFill>
                  <a:srgbClr val="78909C"/>
                </a:solidFill>
                <a:latin typeface="Arial" pitchFamily="34" charset="0"/>
                <a:ea typeface="Arial" pitchFamily="34" charset="-122"/>
                <a:cs typeface="Arial" pitchFamily="34" charset="-120"/>
              </a:rPr>
              <a:t>17</a:t>
            </a:r>
            <a:endParaRPr lang="en-US" sz="782" dirty="0"/>
          </a:p>
        </p:txBody>
      </p:sp>
      <p:sp>
        <p:nvSpPr>
          <p:cNvPr id="4" name="Text 2"/>
          <p:cNvSpPr txBox="1"/>
          <p:nvPr/>
        </p:nvSpPr>
        <p:spPr>
          <a:xfrm>
            <a:off x="360000" y="2571750"/>
            <a:ext cx="1924800" cy="22116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Разложи слова по корзинкам: -а, -я, нулевое окончание, -о, -е, мягкий знак. Так легче увидеть, какие слова меняются похоже, а какие требуют отдельного внимания.
</a:t>
            </a:r>
            <a:endParaRPr lang="en-US" sz="1200" dirty="0"/>
          </a:p>
        </p:txBody>
      </p:sp>
      <p:sp>
        <p:nvSpPr>
          <p:cNvPr id="5" name="Text 3"/>
          <p:cNvSpPr txBox="1"/>
          <p:nvPr/>
        </p:nvSpPr>
        <p:spPr>
          <a:xfrm>
            <a:off x="2526345" y="2571750"/>
            <a:ext cx="1924800" cy="22116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В корзинку с -а и -я можно отправить мама, лиса, трава. Эти слова ведут себя дружно и часто имеют похожие окончания в одинаковых формах.
</a:t>
            </a:r>
            <a:endParaRPr lang="en-US" sz="1200" dirty="0"/>
          </a:p>
        </p:txBody>
      </p:sp>
      <p:sp>
        <p:nvSpPr>
          <p:cNvPr id="6" name="Text 4"/>
          <p:cNvSpPr txBox="1"/>
          <p:nvPr/>
        </p:nvSpPr>
        <p:spPr>
          <a:xfrm>
            <a:off x="4692690" y="2571750"/>
            <a:ext cx="1924800" cy="22116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В другую группу подойдут стол, дом, конь. У них свои правила, но в нужной форме они тоже помогают заметить общее окончание без лишней путаницы.
</a:t>
            </a:r>
            <a:endParaRPr lang="en-US" sz="1200" dirty="0"/>
          </a:p>
        </p:txBody>
      </p:sp>
      <p:sp>
        <p:nvSpPr>
          <p:cNvPr id="7" name="Text 5"/>
          <p:cNvSpPr txBox="1"/>
          <p:nvPr/>
        </p:nvSpPr>
        <p:spPr>
          <a:xfrm>
            <a:off x="6859050" y="2572017"/>
            <a:ext cx="1924800" cy="22116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Отдельно стоят окно, море и поле. Такие игры тренируют глаз и память: ученик быстрее замечает, где окончание совпало, а где слово выбрало свой путь.
</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360000" y="823350"/>
            <a:ext cx="7713900" cy="1013100"/>
          </a:xfrm>
          <a:prstGeom prst="rect">
            <a:avLst/>
          </a:prstGeom>
          <a:noFill/>
          <a:ln/>
        </p:spPr>
        <p:txBody>
          <a:bodyPr wrap="square" lIns="0" tIns="0" rIns="0" bIns="0" rtlCol="0" anchor="ctr"/>
          <a:lstStyle/>
          <a:p>
            <a:pPr algn="l" indent="0" marL="0">
              <a:lnSpc>
                <a:spcPct val="80000"/>
              </a:lnSpc>
              <a:buNone/>
            </a:pPr>
            <a:r>
              <a:rPr lang="en-US" sz="3200" dirty="0">
                <a:solidFill>
                  <a:srgbClr val="000000"/>
                </a:solidFill>
                <a:latin typeface="Arial" pitchFamily="34" charset="0"/>
                <a:ea typeface="Arial" pitchFamily="34" charset="-122"/>
                <a:cs typeface="Arial" pitchFamily="34" charset="-120"/>
              </a:rPr>
              <a:t>Типичные ошибки
</a:t>
            </a:r>
            <a:endParaRPr lang="en-US" sz="3200" dirty="0"/>
          </a:p>
        </p:txBody>
      </p:sp>
      <p:sp>
        <p:nvSpPr>
          <p:cNvPr id="3" name="Text 1"/>
          <p:cNvSpPr txBox="1"/>
          <p:nvPr/>
        </p:nvSpPr>
        <p:spPr>
          <a:xfrm>
            <a:off x="360000" y="2780175"/>
            <a:ext cx="2591400" cy="20034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Не стоит смотреть только на последние буквы. Сначала нужно определить падеж и число, иначе одинаковый хвостик слова может обмануть и привести к неверному ответу.
</a:t>
            </a:r>
            <a:endParaRPr lang="en-US" sz="1200" dirty="0"/>
          </a:p>
        </p:txBody>
      </p:sp>
      <p:sp>
        <p:nvSpPr>
          <p:cNvPr id="4" name="Text 2"/>
          <p:cNvSpPr txBox="1"/>
          <p:nvPr/>
        </p:nvSpPr>
        <p:spPr>
          <a:xfrm>
            <a:off x="7988800" y="245700"/>
            <a:ext cx="795300" cy="114300"/>
          </a:xfrm>
          <a:prstGeom prst="rect">
            <a:avLst/>
          </a:prstGeom>
          <a:noFill/>
          <a:ln/>
        </p:spPr>
        <p:txBody>
          <a:bodyPr wrap="square" lIns="0" tIns="0" rIns="0" bIns="0" rtlCol="0" anchor="b"/>
          <a:lstStyle/>
          <a:p>
            <a:pPr algn="r" indent="0" marL="0">
              <a:lnSpc>
                <a:spcPct val="115000"/>
              </a:lnSpc>
              <a:buNone/>
            </a:pPr>
            <a:r>
              <a:rPr lang="en-US" sz="782" dirty="0">
                <a:solidFill>
                  <a:srgbClr val="78909C"/>
                </a:solidFill>
                <a:latin typeface="Arial" pitchFamily="34" charset="0"/>
                <a:ea typeface="Arial" pitchFamily="34" charset="-122"/>
                <a:cs typeface="Arial" pitchFamily="34" charset="-120"/>
              </a:rPr>
              <a:t>18</a:t>
            </a:r>
            <a:endParaRPr lang="en-US" sz="782" dirty="0"/>
          </a:p>
        </p:txBody>
      </p:sp>
      <p:sp>
        <p:nvSpPr>
          <p:cNvPr id="5" name="Text 3"/>
          <p:cNvSpPr txBox="1"/>
          <p:nvPr/>
        </p:nvSpPr>
        <p:spPr>
          <a:xfrm>
            <a:off x="3276300" y="2780175"/>
            <a:ext cx="2591400" cy="20034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Ещё одна ошибка — путать окончание и корень. Если не изменить слово, легко решить, что всё слово одинаковое. А проверка форм сразу показывает, что меняется.
</a:t>
            </a:r>
            <a:endParaRPr lang="en-US" sz="1200" dirty="0"/>
          </a:p>
        </p:txBody>
      </p:sp>
      <p:sp>
        <p:nvSpPr>
          <p:cNvPr id="6" name="Text 4"/>
          <p:cNvSpPr txBox="1"/>
          <p:nvPr/>
        </p:nvSpPr>
        <p:spPr>
          <a:xfrm>
            <a:off x="6192600" y="2780175"/>
            <a:ext cx="2591400" cy="20034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Слова ночь и мяч похожи только внешне, но это разные слова с разными формами. Чтобы не ошибиться, полезно всегда проверять слово в нескольких вариантах.
</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586" y="0"/>
            <a:ext cx="4646228"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848075" y="360000"/>
            <a:ext cx="3936000" cy="1073100"/>
          </a:xfrm>
          <a:prstGeom prst="rect">
            <a:avLst/>
          </a:prstGeom>
          <a:noFill/>
          <a:ln/>
        </p:spPr>
        <p:txBody>
          <a:bodyPr wrap="square" lIns="0" tIns="0" rIns="0" bIns="0" rtlCol="0" anchor="ctr"/>
          <a:lstStyle/>
          <a:p>
            <a:pPr algn="l" indent="0" marL="0">
              <a:lnSpc>
                <a:spcPct val="80000"/>
              </a:lnSpc>
              <a:buNone/>
            </a:pPr>
            <a:r>
              <a:rPr lang="en-US" sz="2400" dirty="0">
                <a:solidFill>
                  <a:srgbClr val="000000"/>
                </a:solidFill>
                <a:latin typeface="Arial" pitchFamily="34" charset="0"/>
                <a:ea typeface="Arial" pitchFamily="34" charset="-122"/>
                <a:cs typeface="Arial" pitchFamily="34" charset="-120"/>
              </a:rPr>
              <a:t>Что нужно запомнить
</a:t>
            </a:r>
            <a:endParaRPr lang="en-US" sz="2400" dirty="0"/>
          </a:p>
        </p:txBody>
      </p:sp>
      <p:sp>
        <p:nvSpPr>
          <p:cNvPr id="5" name="Text 1"/>
          <p:cNvSpPr txBox="1"/>
          <p:nvPr/>
        </p:nvSpPr>
        <p:spPr>
          <a:xfrm>
            <a:off x="6332750" y="4873500"/>
            <a:ext cx="972600" cy="114300"/>
          </a:xfrm>
          <a:prstGeom prst="rect">
            <a:avLst/>
          </a:prstGeom>
          <a:noFill/>
          <a:ln/>
        </p:spPr>
        <p:txBody>
          <a:bodyPr wrap="square" lIns="0" tIns="0" rIns="0" bIns="0" rtlCol="0" anchor="b"/>
          <a:lstStyle/>
          <a:p>
            <a:pPr algn="ctr" indent="0" marL="0">
              <a:lnSpc>
                <a:spcPct val="115000"/>
              </a:lnSpc>
              <a:buNone/>
            </a:pPr>
            <a:r>
              <a:rPr lang="en-US" sz="782" dirty="0">
                <a:solidFill>
                  <a:srgbClr val="78909C"/>
                </a:solidFill>
                <a:latin typeface="Arial" pitchFamily="34" charset="0"/>
                <a:ea typeface="Arial" pitchFamily="34" charset="-122"/>
                <a:cs typeface="Arial" pitchFamily="34" charset="-120"/>
              </a:rPr>
              <a:t>19</a:t>
            </a:r>
            <a:endParaRPr lang="en-US" sz="782" dirty="0"/>
          </a:p>
        </p:txBody>
      </p:sp>
      <p:sp>
        <p:nvSpPr>
          <p:cNvPr id="6" name="Text 2"/>
          <p:cNvSpPr txBox="1"/>
          <p:nvPr/>
        </p:nvSpPr>
        <p:spPr>
          <a:xfrm>
            <a:off x="4851050" y="1876750"/>
            <a:ext cx="3936000" cy="1028100"/>
          </a:xfrm>
          <a:prstGeom prst="rect">
            <a:avLst/>
          </a:prstGeom>
          <a:noFill/>
          <a:ln/>
        </p:spPr>
        <p:txBody>
          <a:bodyPr wrap="square" lIns="0" tIns="0" rIns="0" bIns="0" rtlCol="0" anchor="b"/>
          <a:lstStyle/>
          <a:p>
            <a:pPr algn="l" indent="0" marL="0">
              <a:lnSpc>
                <a:spcPct val="115000"/>
              </a:lnSpc>
              <a:buNone/>
            </a:pPr>
            <a:r>
              <a:rPr lang="en-US" sz="1400" dirty="0">
                <a:solidFill>
                  <a:srgbClr val="000000"/>
                </a:solidFill>
                <a:latin typeface="Arial" pitchFamily="34" charset="0"/>
                <a:ea typeface="Arial" pitchFamily="34" charset="-122"/>
                <a:cs typeface="Arial" pitchFamily="34" charset="-120"/>
              </a:rPr>
              <a:t>Одна группа — похожие окончания
</a:t>
            </a:r>
            <a:pPr algn="l" indent="0" marL="0">
              <a:lnSpc>
                <a:spcPct val="115000"/>
              </a:lnSpc>
              <a:buNone/>
            </a:pPr>
            <a:r>
              <a:rPr lang="en-US" sz="8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У существительных одинаковые окончания появляются тогда, когда слова стоят в одной форме. Важно учитывать склонение, число и падеж. Тогда сравнение становится понятным и аккуратным.
</a:t>
            </a:r>
            <a:endParaRPr lang="en-US" sz="1400" dirty="0"/>
          </a:p>
        </p:txBody>
      </p:sp>
      <p:sp>
        <p:nvSpPr>
          <p:cNvPr id="7" name="Text 3"/>
          <p:cNvSpPr txBox="1"/>
          <p:nvPr/>
        </p:nvSpPr>
        <p:spPr>
          <a:xfrm>
            <a:off x="4851050" y="3407721"/>
            <a:ext cx="3936000" cy="1028100"/>
          </a:xfrm>
          <a:prstGeom prst="rect">
            <a:avLst/>
          </a:prstGeom>
          <a:noFill/>
          <a:ln/>
        </p:spPr>
        <p:txBody>
          <a:bodyPr wrap="square" lIns="0" tIns="0" rIns="0" bIns="0" rtlCol="0" anchor="t"/>
          <a:lstStyle/>
          <a:p>
            <a:pPr algn="l" indent="0" marL="0">
              <a:lnSpc>
                <a:spcPct val="115000"/>
              </a:lnSpc>
              <a:buNone/>
            </a:pPr>
            <a:r>
              <a:rPr lang="en-US" sz="1400" dirty="0">
                <a:solidFill>
                  <a:srgbClr val="000000"/>
                </a:solidFill>
                <a:latin typeface="Arial" pitchFamily="34" charset="0"/>
                <a:ea typeface="Arial" pitchFamily="34" charset="-122"/>
                <a:cs typeface="Arial" pitchFamily="34" charset="-120"/>
              </a:rPr>
              <a:t>Проверка спасает от ошибок
</a:t>
            </a:r>
            <a:pPr algn="l" indent="0" marL="0">
              <a:lnSpc>
                <a:spcPct val="115000"/>
              </a:lnSpc>
              <a:buNone/>
            </a:pPr>
            <a:r>
              <a:rPr lang="en-US" sz="8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Если сомневаешься, измени слово и посмотри на его формы. Так легче увидеть общие признаки у слов мама, книга, окно и ночь. Маленькая проверка часто даёт большой ответ.
</a:t>
            </a:r>
            <a:endParaRPr 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1956300" y="914300"/>
            <a:ext cx="5231400" cy="1022100"/>
          </a:xfrm>
          <a:prstGeom prst="rect">
            <a:avLst/>
          </a:prstGeom>
          <a:noFill/>
          <a:ln/>
        </p:spPr>
        <p:txBody>
          <a:bodyPr wrap="square" lIns="0" tIns="0" rIns="0" bIns="0" rtlCol="0" anchor="ctr"/>
          <a:lstStyle/>
          <a:p>
            <a:pPr algn="ctr" indent="0" marL="0">
              <a:lnSpc>
                <a:spcPct val="80000"/>
              </a:lnSpc>
              <a:buNone/>
            </a:pPr>
            <a:r>
              <a:rPr lang="en-US" sz="4000" b="1" dirty="0">
                <a:solidFill>
                  <a:srgbClr val="FFFFFF"/>
                </a:solidFill>
                <a:latin typeface="Arial" pitchFamily="34" charset="0"/>
                <a:ea typeface="Arial" pitchFamily="34" charset="-122"/>
                <a:cs typeface="Arial" pitchFamily="34" charset="-120"/>
              </a:rPr>
              <a:t>Запомним главное!
</a:t>
            </a:r>
            <a:endParaRPr lang="en-US" sz="4000" dirty="0"/>
          </a:p>
        </p:txBody>
      </p:sp>
      <p:sp>
        <p:nvSpPr>
          <p:cNvPr id="4" name="Text 1"/>
          <p:cNvSpPr txBox="1"/>
          <p:nvPr/>
        </p:nvSpPr>
        <p:spPr>
          <a:xfrm>
            <a:off x="2770800" y="2715400"/>
            <a:ext cx="3602400" cy="1513800"/>
          </a:xfrm>
          <a:prstGeom prst="rect">
            <a:avLst/>
          </a:prstGeom>
          <a:noFill/>
          <a:ln/>
        </p:spPr>
        <p:txBody>
          <a:bodyPr wrap="square" lIns="0" tIns="0" rIns="0" bIns="0" rtlCol="0" anchor="ctr"/>
          <a:lstStyle/>
          <a:p>
            <a:pPr algn="ctr" indent="0" marL="0">
              <a:lnSpc>
                <a:spcPct val="115000"/>
              </a:lnSpc>
              <a:buNone/>
            </a:pPr>
            <a:r>
              <a:rPr lang="en-US" sz="1200" dirty="0">
                <a:solidFill>
                  <a:srgbClr val="FFFFFF"/>
                </a:solidFill>
                <a:latin typeface="Arial" pitchFamily="34" charset="0"/>
                <a:ea typeface="Arial" pitchFamily="34" charset="-122"/>
                <a:cs typeface="Arial" pitchFamily="34" charset="-120"/>
              </a:rPr>
              <a:t>Одинаковые окончания у существительных легче находить, если смотреть на род, число и падеж. Сравнение форм помогает объединять слова в группы и писать без ошибок.
</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2026-05-21T23:01:08Z</dcterms:created>
  <dcterms:modified xsi:type="dcterms:W3CDTF">2026-05-21T23:01:08Z</dcterms:modified>
</cp:coreProperties>
</file>