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slideLayout" Target="../slideLayouts/slideLayout1.xml"/><Relationship Id="rId11"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600" y="90464"/>
            <a:ext cx="8980800" cy="257847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8791" y="3032379"/>
            <a:ext cx="8940600" cy="983400"/>
          </a:xfrm>
          <a:prstGeom prst="rect">
            <a:avLst/>
          </a:prstGeom>
          <a:noFill/>
          <a:ln/>
        </p:spPr>
        <p:txBody>
          <a:bodyPr wrap="square" lIns="0" tIns="0" rIns="0" bIns="0" rtlCol="0" anchor="t"/>
          <a:lstStyle/>
          <a:p>
            <a:pPr algn="l" indent="0" marL="0">
              <a:lnSpc>
                <a:spcPct val="80000"/>
              </a:lnSpc>
              <a:buNone/>
            </a:pPr>
            <a:r>
              <a:rPr lang="en-US" sz="3600" b="1" dirty="0">
                <a:solidFill>
                  <a:srgbClr val="000000"/>
                </a:solidFill>
                <a:latin typeface="Arial" pitchFamily="34" charset="0"/>
                <a:ea typeface="Arial" pitchFamily="34" charset="-122"/>
                <a:cs typeface="Arial" pitchFamily="34" charset="-120"/>
              </a:rPr>
              <a:t>Do you work during your summer holidays?
</a:t>
            </a:r>
            <a:endParaRPr lang="en-US" sz="3600" dirty="0"/>
          </a:p>
        </p:txBody>
      </p:sp>
      <p:sp>
        <p:nvSpPr>
          <p:cNvPr id="7" name="Text 1"/>
          <p:cNvSpPr txBox="1"/>
          <p:nvPr/>
        </p:nvSpPr>
        <p:spPr>
          <a:xfrm>
            <a:off x="215966" y="4378800"/>
            <a:ext cx="3116100" cy="6105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Летняя подработка, первые деньги и выбор между работой и отдыхом.
</a:t>
            </a:r>
            <a:endParaRPr lang="en-US" sz="800" dirty="0"/>
          </a:p>
        </p:txBody>
      </p:sp>
      <p:sp>
        <p:nvSpPr>
          <p:cNvPr id="8" name="Text 2"/>
          <p:cNvSpPr txBox="1"/>
          <p:nvPr/>
        </p:nvSpPr>
        <p:spPr>
          <a:xfrm>
            <a:off x="88941" y="2724267"/>
            <a:ext cx="2046600" cy="206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37500" y="996604"/>
            <a:ext cx="4155000" cy="396429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Летняя подработка и английский язык
</a:t>
            </a:r>
            <a:endParaRPr lang="en-US" sz="2800" dirty="0"/>
          </a:p>
        </p:txBody>
      </p:sp>
      <p:sp>
        <p:nvSpPr>
          <p:cNvPr id="5" name="Text 1"/>
          <p:cNvSpPr txBox="1"/>
          <p:nvPr/>
        </p:nvSpPr>
        <p:spPr>
          <a:xfrm>
            <a:off x="241825" y="1861250"/>
            <a:ext cx="4155000" cy="23205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Тема summer jobs близка подросткам: деньги, свободное время, обязанности и первая работа. На уроке мы поговорим о личном опыте, выучим полезную лексику и потренируемся обсуждать choices in English.
</a:t>
            </a:r>
            <a:endParaRPr lang="en-US" sz="1000" dirty="0"/>
          </a:p>
        </p:txBody>
      </p:sp>
      <p:sp>
        <p:nvSpPr>
          <p:cNvPr id="6" name="Text 2"/>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Summer jobs: какие варианты бывают у подростков
</a:t>
            </a:r>
            <a:endParaRPr lang="en-US" sz="2800" dirty="0"/>
          </a:p>
        </p:txBody>
      </p:sp>
      <p:sp>
        <p:nvSpPr>
          <p:cNvPr id="10"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3</a:t>
            </a:r>
            <a:endParaRPr lang="en-US" sz="622" dirty="0"/>
          </a:p>
        </p:txBody>
      </p:sp>
      <p:sp>
        <p:nvSpPr>
          <p:cNvPr id="11" name="Text 2"/>
          <p:cNvSpPr txBox="1"/>
          <p:nvPr/>
        </p:nvSpPr>
        <p:spPr>
          <a:xfrm>
            <a:off x="260450" y="1270550"/>
            <a:ext cx="4398900" cy="63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Помощь в кафе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Подростки могут помогать в небольшом кафе: убирать столы, приносить заказ или следить за чистотой. Такая работа обычно short-term, simple and part-time, поэтому подходит не всем и не везде.
</a:t>
            </a:r>
            <a:endParaRPr lang="en-US" sz="1100" dirty="0"/>
          </a:p>
        </p:txBody>
      </p:sp>
      <p:sp>
        <p:nvSpPr>
          <p:cNvPr id="12" name="Text 3"/>
          <p:cNvSpPr txBox="1"/>
          <p:nvPr/>
        </p:nvSpPr>
        <p:spPr>
          <a:xfrm>
            <a:off x="260450" y="1965574"/>
            <a:ext cx="4398900" cy="63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Доставка и листовки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Курьерская работа или раздача листовок часто требует аккуратности и хорошего маршрута. Эти задания помогают заработать немного денег, но важно, чтобы условия были safe and age-appropriate.
</a:t>
            </a:r>
            <a:endParaRPr lang="en-US" sz="1100" dirty="0"/>
          </a:p>
        </p:txBody>
      </p:sp>
      <p:sp>
        <p:nvSpPr>
          <p:cNvPr id="13" name="Text 4"/>
          <p:cNvSpPr txBox="1"/>
          <p:nvPr/>
        </p:nvSpPr>
        <p:spPr>
          <a:xfrm>
            <a:off x="260450" y="2660598"/>
            <a:ext cx="4398900" cy="63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Помощь дома и в саду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Уход за младшими детьми, помощь в магазине, работа на даче или в саду часто начинаются с простых поручений. Это flexible work, которое можно совмещать с отдыхом и семейными делами.
</a:t>
            </a:r>
            <a:endParaRPr lang="en-US" sz="1100" dirty="0"/>
          </a:p>
        </p:txBody>
      </p:sp>
      <p:sp>
        <p:nvSpPr>
          <p:cNvPr id="14" name="Text 5"/>
          <p:cNvSpPr txBox="1"/>
          <p:nvPr/>
        </p:nvSpPr>
        <p:spPr>
          <a:xfrm>
            <a:off x="260450" y="3355626"/>
            <a:ext cx="4398900" cy="63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Онлайн-задания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Некоторые подростки выполняют простые online tasks: сортируют файлы, помогают с текстами или ищут информацию. Даже такая работа требует внимания, честности и умения follow instructions.
</a:t>
            </a:r>
            <a:endParaRPr lang="en-US" sz="1100" dirty="0"/>
          </a:p>
        </p:txBody>
      </p:sp>
      <p:sp>
        <p:nvSpPr>
          <p:cNvPr id="15" name="Text 6"/>
          <p:cNvSpPr txBox="1"/>
          <p:nvPr/>
        </p:nvSpPr>
        <p:spPr>
          <a:xfrm>
            <a:off x="260450" y="4050652"/>
            <a:ext cx="4398900" cy="63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Formal and informal work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9 класса важно понимать разницу между formal work и informal work. Не каждая подработка подходит по возрасту, поэтому нужно учитывать правила, расписание и безопасность.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825" y="995200"/>
            <a:ext cx="5482200" cy="3967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Первый рабочий день подростка
</a:t>
            </a:r>
            <a:endParaRPr lang="en-US" sz="2800" dirty="0"/>
          </a:p>
        </p:txBody>
      </p:sp>
      <p:sp>
        <p:nvSpPr>
          <p:cNvPr id="9"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10" name="Text 2"/>
          <p:cNvSpPr txBox="1"/>
          <p:nvPr/>
        </p:nvSpPr>
        <p:spPr>
          <a:xfrm>
            <a:off x="5764175" y="1268375"/>
            <a:ext cx="3125400" cy="8007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Новые правила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первый день подросток узнаёт new rules, timetable и простые обязанности. Обычно рядом есть наставник или коллега, который показывает, что нужно делать и как вести себя.
</a:t>
            </a:r>
            <a:endParaRPr lang="en-US" sz="1100" dirty="0"/>
          </a:p>
        </p:txBody>
      </p:sp>
      <p:sp>
        <p:nvSpPr>
          <p:cNvPr id="11" name="Text 3"/>
          <p:cNvSpPr txBox="1"/>
          <p:nvPr/>
        </p:nvSpPr>
        <p:spPr>
          <a:xfrm>
            <a:off x="5764175" y="2144948"/>
            <a:ext cx="3125400" cy="8007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Первые задания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Сначала дают simple tasks: разложить товары, принести коробки, записать время или помочь в команде. Такие задания помогают быстрее привыкнуть к месту работы и почувствовать себя увереннее.
</a:t>
            </a:r>
            <a:endParaRPr lang="en-US" sz="1100" dirty="0"/>
          </a:p>
        </p:txBody>
      </p:sp>
      <p:sp>
        <p:nvSpPr>
          <p:cNvPr id="12" name="Text 4"/>
          <p:cNvSpPr txBox="1"/>
          <p:nvPr/>
        </p:nvSpPr>
        <p:spPr>
          <a:xfrm>
            <a:off x="5764175" y="3021525"/>
            <a:ext cx="3125400" cy="8007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Эмоции и поведение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В начале многие чувствуют nervous, excited или tired. Но после короткого training появляются confidence и responsibility, особенно если взрослые объясняют всё спокойно и ясно.
</a:t>
            </a:r>
            <a:endParaRPr lang="en-US" sz="1100" dirty="0"/>
          </a:p>
        </p:txBody>
      </p:sp>
      <p:sp>
        <p:nvSpPr>
          <p:cNvPr id="13" name="Text 5"/>
          <p:cNvSpPr txBox="1"/>
          <p:nvPr/>
        </p:nvSpPr>
        <p:spPr>
          <a:xfrm>
            <a:off x="5764175" y="3898121"/>
            <a:ext cx="3125400" cy="8007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Первый заработок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Moment of first salary особенно запоминается: подросток понимает, что его effort имеет результат. Это хороший повод говорить о money, work experience and personal choice.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0000" y="1179428"/>
            <a:ext cx="5597100" cy="3458293"/>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Why do teenagers want a summer job?
</a:t>
            </a:r>
            <a:endParaRPr lang="en-US" sz="2800" dirty="0"/>
          </a:p>
        </p:txBody>
      </p:sp>
      <p:sp>
        <p:nvSpPr>
          <p:cNvPr id="5" name="Text 1"/>
          <p:cNvSpPr txBox="1"/>
          <p:nvPr/>
        </p:nvSpPr>
        <p:spPr>
          <a:xfrm>
            <a:off x="5972125" y="1259575"/>
            <a:ext cx="2898000" cy="15738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Подростки выбирают работу по разным причинам: кто-то хочет купить нужную вещь, а кто-то — почувствовать себя более самостоятельным.
</a:t>
            </a:r>
            <a:endParaRPr lang="en-US" sz="1100" dirty="0"/>
          </a:p>
        </p:txBody>
      </p:sp>
      <p:sp>
        <p:nvSpPr>
          <p:cNvPr id="6" name="Text 2"/>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5</a:t>
            </a:r>
            <a:endParaRPr lang="en-US" sz="622" dirty="0"/>
          </a:p>
        </p:txBody>
      </p:sp>
      <p:sp>
        <p:nvSpPr>
          <p:cNvPr id="7" name="Text 3"/>
          <p:cNvSpPr txBox="1"/>
          <p:nvPr/>
        </p:nvSpPr>
        <p:spPr>
          <a:xfrm>
            <a:off x="5972125" y="3065025"/>
            <a:ext cx="2898000" cy="1573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Главные мотивы связаны с деньгами и накоплениями, а опыт и независимость идут следом за ними.
</a:t>
            </a:r>
            <a:endParaRPr lang="en-US" sz="1100" dirty="0"/>
          </a:p>
        </p:txBody>
      </p:sp>
      <p:sp>
        <p:nvSpPr>
          <p:cNvPr id="8" name="Text 4"/>
          <p:cNvSpPr txBox="1"/>
          <p:nvPr/>
        </p:nvSpPr>
        <p:spPr>
          <a:xfrm>
            <a:off x="90000" y="4675150"/>
            <a:ext cx="5597100" cy="173400"/>
          </a:xfrm>
          <a:prstGeom prst="rect">
            <a:avLst/>
          </a:prstGeom>
          <a:noFill/>
          <a:ln/>
        </p:spPr>
        <p:txBody>
          <a:bodyPr wrap="square" lIns="0" tIns="0" rIns="0" bIns="0" rtlCol="0" anchor="b"/>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Учебная иллюстрация для урока английского языка
</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0300" y="2110359"/>
            <a:ext cx="5426700" cy="1476382"/>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Плюсы и минусы летней работы
</a:t>
            </a:r>
            <a:endParaRPr lang="en-US" sz="2800" dirty="0"/>
          </a:p>
        </p:txBody>
      </p:sp>
      <p:sp>
        <p:nvSpPr>
          <p:cNvPr id="5"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6" name="Text 2"/>
          <p:cNvSpPr txBox="1"/>
          <p:nvPr/>
        </p:nvSpPr>
        <p:spPr>
          <a:xfrm>
            <a:off x="6086175" y="1295910"/>
            <a:ext cx="2817300" cy="1573800"/>
          </a:xfrm>
          <a:prstGeom prst="rect">
            <a:avLst/>
          </a:prstGeom>
          <a:noFill/>
          <a:ln/>
        </p:spPr>
        <p:txBody>
          <a:bodyPr wrap="square" lIns="0" tIns="0" rIns="0" bIns="0" rtlCol="0" anchor="b"/>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Сравнение помогает увидеть, что у подработки есть и полезные стороны, и ограничения.
</a:t>
            </a:r>
            <a:endParaRPr lang="en-US" sz="1100" dirty="0"/>
          </a:p>
        </p:txBody>
      </p:sp>
      <p:sp>
        <p:nvSpPr>
          <p:cNvPr id="7" name="Text 3"/>
          <p:cNvSpPr txBox="1"/>
          <p:nvPr/>
        </p:nvSpPr>
        <p:spPr>
          <a:xfrm>
            <a:off x="6086175" y="3101358"/>
            <a:ext cx="2817300" cy="1573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Подработка помогает заработать и получить опыт, но требует времени, сил и дисциплины.
</a:t>
            </a:r>
            <a:endParaRPr lang="en-US" sz="1100" dirty="0"/>
          </a:p>
        </p:txBody>
      </p:sp>
      <p:sp>
        <p:nvSpPr>
          <p:cNvPr id="8" name="Text 4"/>
          <p:cNvSpPr txBox="1"/>
          <p:nvPr/>
        </p:nvSpPr>
        <p:spPr>
          <a:xfrm>
            <a:off x="230300" y="4608075"/>
            <a:ext cx="5426700" cy="173400"/>
          </a:xfrm>
          <a:prstGeom prst="rect">
            <a:avLst/>
          </a:prstGeom>
          <a:noFill/>
          <a:ln/>
        </p:spPr>
        <p:txBody>
          <a:bodyPr wrap="square" lIns="0" tIns="0" rIns="0" bIns="0" rtlCol="0" anchor="b"/>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Учебная таблица по теме урока
</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48099" y="2133980"/>
            <a:ext cx="238229" cy="238229"/>
          </a:xfrm>
          <a:prstGeom prst="rect">
            <a:avLst/>
          </a:prstGeom>
        </p:spPr>
      </p:pic>
      <p:pic>
        <p:nvPicPr>
          <p:cNvPr id="4" name="Image 2" descr="preencoded.png">    </p:cNvPr>
          <p:cNvPicPr>
            <a:picLocks noChangeAspect="1"/>
          </p:cNvPicPr>
          <p:nvPr/>
        </p:nvPicPr>
        <p:blipFill>
          <a:blip r:embed="rId3"/>
          <a:stretch>
            <a:fillRect/>
          </a:stretch>
        </p:blipFill>
        <p:spPr>
          <a:xfrm>
            <a:off x="2003999" y="2157826"/>
            <a:ext cx="238229" cy="190583"/>
          </a:xfrm>
          <a:prstGeom prst="rect">
            <a:avLst/>
          </a:prstGeom>
        </p:spPr>
      </p:pic>
      <p:pic>
        <p:nvPicPr>
          <p:cNvPr id="5" name="Image 3" descr="preencoded.png">    </p:cNvPr>
          <p:cNvPicPr>
            <a:picLocks noChangeAspect="1"/>
          </p:cNvPicPr>
          <p:nvPr/>
        </p:nvPicPr>
        <p:blipFill>
          <a:blip r:embed="rId4"/>
          <a:stretch>
            <a:fillRect/>
          </a:stretch>
        </p:blipFill>
        <p:spPr>
          <a:xfrm>
            <a:off x="3759899" y="2157825"/>
            <a:ext cx="238229" cy="190583"/>
          </a:xfrm>
          <a:prstGeom prst="rect">
            <a:avLst/>
          </a:prstGeom>
        </p:spPr>
      </p:pic>
      <p:pic>
        <p:nvPicPr>
          <p:cNvPr id="6" name="Image 4" descr="preencoded.png">    </p:cNvPr>
          <p:cNvPicPr>
            <a:picLocks noChangeAspect="1"/>
          </p:cNvPicPr>
          <p:nvPr/>
        </p:nvPicPr>
        <p:blipFill>
          <a:blip r:embed="rId5"/>
          <a:stretch>
            <a:fillRect/>
          </a:stretch>
        </p:blipFill>
        <p:spPr>
          <a:xfrm>
            <a:off x="5515799" y="2134003"/>
            <a:ext cx="238229" cy="238229"/>
          </a:xfrm>
          <a:prstGeom prst="rect">
            <a:avLst/>
          </a:prstGeom>
        </p:spPr>
      </p:pic>
      <p:pic>
        <p:nvPicPr>
          <p:cNvPr id="7" name="Image 5" descr="preencoded.png">    </p:cNvPr>
          <p:cNvPicPr>
            <a:picLocks noChangeAspect="1"/>
          </p:cNvPicPr>
          <p:nvPr/>
        </p:nvPicPr>
        <p:blipFill>
          <a:blip r:embed="rId6"/>
          <a:stretch>
            <a:fillRect/>
          </a:stretch>
        </p:blipFill>
        <p:spPr>
          <a:xfrm>
            <a:off x="7271700" y="2134003"/>
            <a:ext cx="238229" cy="238229"/>
          </a:xfrm>
          <a:prstGeom prst="rect">
            <a:avLst/>
          </a:prstGeom>
        </p:spPr>
      </p:pic>
      <p:sp>
        <p:nvSpPr>
          <p:cNvPr id="8"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Skills gained from a summer job
</a:t>
            </a:r>
            <a:endParaRPr lang="en-US" sz="2800" dirty="0"/>
          </a:p>
        </p:txBody>
      </p:sp>
      <p:sp>
        <p:nvSpPr>
          <p:cNvPr id="9"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10" name="Text 2"/>
          <p:cNvSpPr txBox="1"/>
          <p:nvPr/>
        </p:nvSpPr>
        <p:spPr>
          <a:xfrm>
            <a:off x="248092" y="2633662"/>
            <a:ext cx="1623956" cy="2059200"/>
          </a:xfrm>
          <a:prstGeom prst="rect">
            <a:avLst/>
          </a:prstGeom>
          <a:noFill/>
          <a:ln/>
        </p:spPr>
        <p:txBody>
          <a:bodyPr wrap="square" lIns="0" tIns="0" rIns="0" bIns="0" rtlCol="0" anchor="t"/>
          <a:lstStyle/>
          <a:p>
            <a:pPr algn="l" indent="0" marL="0">
              <a:lnSpc>
                <a:spcPct val="115000"/>
              </a:lnSpc>
              <a:buNone/>
            </a:pPr>
            <a:r>
              <a:rPr lang="en-US" sz="921" b="1" dirty="0">
                <a:solidFill>
                  <a:srgbClr val="000000"/>
                </a:solidFill>
                <a:latin typeface="Arial" pitchFamily="34" charset="0"/>
                <a:ea typeface="Arial" pitchFamily="34" charset="-122"/>
                <a:cs typeface="Arial" pitchFamily="34" charset="-120"/>
              </a:rPr>
              <a:t>Punctuality
</a:t>
            </a:r>
            <a:pPr algn="l" indent="0" marL="0">
              <a:lnSpc>
                <a:spcPct val="115000"/>
              </a:lnSpc>
              <a:buNone/>
            </a:pPr>
            <a:r>
              <a:rPr lang="en-US" sz="41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32" dirty="0">
                <a:solidFill>
                  <a:srgbClr val="000000"/>
                </a:solidFill>
                <a:latin typeface="Arial" pitchFamily="34" charset="0"/>
                <a:ea typeface="Arial" pitchFamily="34" charset="-122"/>
                <a:cs typeface="Arial" pitchFamily="34" charset="-120"/>
              </a:rPr>
              <a:t>Summer work teaches teenagers to arrive on time and plan the day carefully. This habit also helps with homework, group projects and preparing for lessons at school.
</a:t>
            </a:r>
            <a:endParaRPr lang="en-US" sz="921" dirty="0"/>
          </a:p>
        </p:txBody>
      </p:sp>
      <p:sp>
        <p:nvSpPr>
          <p:cNvPr id="11" name="Text 3"/>
          <p:cNvSpPr txBox="1"/>
          <p:nvPr/>
        </p:nvSpPr>
        <p:spPr>
          <a:xfrm>
            <a:off x="2003993" y="2633662"/>
            <a:ext cx="1623956" cy="2059200"/>
          </a:xfrm>
          <a:prstGeom prst="rect">
            <a:avLst/>
          </a:prstGeom>
          <a:noFill/>
          <a:ln/>
        </p:spPr>
        <p:txBody>
          <a:bodyPr wrap="square" lIns="0" tIns="0" rIns="0" bIns="0" rtlCol="0" anchor="t"/>
          <a:lstStyle/>
          <a:p>
            <a:pPr algn="l" indent="0" marL="0">
              <a:lnSpc>
                <a:spcPct val="115000"/>
              </a:lnSpc>
              <a:buNone/>
            </a:pPr>
            <a:r>
              <a:rPr lang="en-US" sz="921" b="1" dirty="0">
                <a:solidFill>
                  <a:srgbClr val="000000"/>
                </a:solidFill>
                <a:latin typeface="Arial" pitchFamily="34" charset="0"/>
                <a:ea typeface="Arial" pitchFamily="34" charset="-122"/>
                <a:cs typeface="Arial" pitchFamily="34" charset="-120"/>
              </a:rPr>
              <a:t>Communication
</a:t>
            </a:r>
            <a:pPr algn="l" indent="0" marL="0">
              <a:lnSpc>
                <a:spcPct val="115000"/>
              </a:lnSpc>
              <a:buNone/>
            </a:pPr>
            <a:r>
              <a:rPr lang="en-US" sz="41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32" dirty="0">
                <a:solidFill>
                  <a:srgbClr val="000000"/>
                </a:solidFill>
                <a:latin typeface="Arial" pitchFamily="34" charset="0"/>
                <a:ea typeface="Arial" pitchFamily="34" charset="-122"/>
                <a:cs typeface="Arial" pitchFamily="34" charset="-120"/>
              </a:rPr>
              <a:t>At work, teenagers need to ask questions, answer politely and listen carefully. These speaking skills are useful in class, in everyday life and when meeting new people.
</a:t>
            </a:r>
            <a:endParaRPr lang="en-US" sz="921" dirty="0"/>
          </a:p>
        </p:txBody>
      </p:sp>
      <p:sp>
        <p:nvSpPr>
          <p:cNvPr id="12" name="Text 4"/>
          <p:cNvSpPr txBox="1"/>
          <p:nvPr/>
        </p:nvSpPr>
        <p:spPr>
          <a:xfrm>
            <a:off x="3759895" y="2633662"/>
            <a:ext cx="1623956" cy="2059200"/>
          </a:xfrm>
          <a:prstGeom prst="rect">
            <a:avLst/>
          </a:prstGeom>
          <a:noFill/>
          <a:ln/>
        </p:spPr>
        <p:txBody>
          <a:bodyPr wrap="square" lIns="0" tIns="0" rIns="0" bIns="0" rtlCol="0" anchor="t"/>
          <a:lstStyle/>
          <a:p>
            <a:pPr algn="l" indent="0" marL="0">
              <a:lnSpc>
                <a:spcPct val="115000"/>
              </a:lnSpc>
              <a:buNone/>
            </a:pPr>
            <a:r>
              <a:rPr lang="en-US" sz="921" b="1" dirty="0">
                <a:solidFill>
                  <a:srgbClr val="000000"/>
                </a:solidFill>
                <a:latin typeface="Arial" pitchFamily="34" charset="0"/>
                <a:ea typeface="Arial" pitchFamily="34" charset="-122"/>
                <a:cs typeface="Arial" pitchFamily="34" charset="-120"/>
              </a:rPr>
              <a:t>Teamwork
</a:t>
            </a:r>
            <a:pPr algn="l" indent="0" marL="0">
              <a:lnSpc>
                <a:spcPct val="115000"/>
              </a:lnSpc>
              <a:buNone/>
            </a:pPr>
            <a:r>
              <a:rPr lang="en-US" sz="41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32" dirty="0">
                <a:solidFill>
                  <a:srgbClr val="000000"/>
                </a:solidFill>
                <a:latin typeface="Arial" pitchFamily="34" charset="0"/>
                <a:ea typeface="Arial" pitchFamily="34" charset="-122"/>
                <a:cs typeface="Arial" pitchFamily="34" charset="-120"/>
              </a:rPr>
              <a:t>Many jobs require working with other people, sharing tasks and helping when something is difficult. The same skill is important in school projects and class activities.
</a:t>
            </a:r>
            <a:endParaRPr lang="en-US" sz="921" dirty="0"/>
          </a:p>
        </p:txBody>
      </p:sp>
      <p:sp>
        <p:nvSpPr>
          <p:cNvPr id="13" name="Text 5"/>
          <p:cNvSpPr txBox="1"/>
          <p:nvPr/>
        </p:nvSpPr>
        <p:spPr>
          <a:xfrm>
            <a:off x="5515796" y="2633662"/>
            <a:ext cx="1623956" cy="2059200"/>
          </a:xfrm>
          <a:prstGeom prst="rect">
            <a:avLst/>
          </a:prstGeom>
          <a:noFill/>
          <a:ln/>
        </p:spPr>
        <p:txBody>
          <a:bodyPr wrap="square" lIns="0" tIns="0" rIns="0" bIns="0" rtlCol="0" anchor="t"/>
          <a:lstStyle/>
          <a:p>
            <a:pPr algn="l" indent="0" marL="0">
              <a:lnSpc>
                <a:spcPct val="115000"/>
              </a:lnSpc>
              <a:buNone/>
            </a:pPr>
            <a:r>
              <a:rPr lang="en-US" sz="921" b="1" dirty="0">
                <a:solidFill>
                  <a:srgbClr val="000000"/>
                </a:solidFill>
                <a:latin typeface="Arial" pitchFamily="34" charset="0"/>
                <a:ea typeface="Arial" pitchFamily="34" charset="-122"/>
                <a:cs typeface="Arial" pitchFamily="34" charset="-120"/>
              </a:rPr>
              <a:t>Responsibility
</a:t>
            </a:r>
            <a:pPr algn="l" indent="0" marL="0">
              <a:lnSpc>
                <a:spcPct val="115000"/>
              </a:lnSpc>
              <a:buNone/>
            </a:pPr>
            <a:r>
              <a:rPr lang="en-US" sz="41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32" dirty="0">
                <a:solidFill>
                  <a:srgbClr val="000000"/>
                </a:solidFill>
                <a:latin typeface="Arial" pitchFamily="34" charset="0"/>
                <a:ea typeface="Arial" pitchFamily="34" charset="-122"/>
                <a:cs typeface="Arial" pitchFamily="34" charset="-120"/>
              </a:rPr>
              <a:t>A summer job shows that even simple tasks matter. Teenagers learn to follow instructions, keep promises and take care of their duties without constant reminders from adults.
</a:t>
            </a:r>
            <a:endParaRPr lang="en-US" sz="921" dirty="0"/>
          </a:p>
        </p:txBody>
      </p:sp>
      <p:sp>
        <p:nvSpPr>
          <p:cNvPr id="14" name="Text 6"/>
          <p:cNvSpPr txBox="1"/>
          <p:nvPr/>
        </p:nvSpPr>
        <p:spPr>
          <a:xfrm>
            <a:off x="7271697" y="2633662"/>
            <a:ext cx="1623956" cy="2059200"/>
          </a:xfrm>
          <a:prstGeom prst="rect">
            <a:avLst/>
          </a:prstGeom>
          <a:noFill/>
          <a:ln/>
        </p:spPr>
        <p:txBody>
          <a:bodyPr wrap="square" lIns="0" tIns="0" rIns="0" bIns="0" rtlCol="0" anchor="t"/>
          <a:lstStyle/>
          <a:p>
            <a:pPr algn="l" indent="0" marL="0">
              <a:lnSpc>
                <a:spcPct val="115000"/>
              </a:lnSpc>
              <a:buNone/>
            </a:pPr>
            <a:r>
              <a:rPr lang="en-US" sz="921" b="1" dirty="0">
                <a:solidFill>
                  <a:srgbClr val="000000"/>
                </a:solidFill>
                <a:latin typeface="Arial" pitchFamily="34" charset="0"/>
                <a:ea typeface="Arial" pitchFamily="34" charset="-122"/>
                <a:cs typeface="Arial" pitchFamily="34" charset="-120"/>
              </a:rPr>
              <a:t>Money management
</a:t>
            </a:r>
            <a:pPr algn="l" indent="0" marL="0">
              <a:lnSpc>
                <a:spcPct val="115000"/>
              </a:lnSpc>
              <a:buNone/>
            </a:pPr>
            <a:r>
              <a:rPr lang="en-US" sz="41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32" dirty="0">
                <a:solidFill>
                  <a:srgbClr val="000000"/>
                </a:solidFill>
                <a:latin typeface="Arial" pitchFamily="34" charset="0"/>
                <a:ea typeface="Arial" pitchFamily="34" charset="-122"/>
                <a:cs typeface="Arial" pitchFamily="34" charset="-120"/>
              </a:rPr>
              <a:t>When teenagers earn money, they begin to think about spending and saving. They can plan a small budget, choose priorities and understand the value of money better.
</a:t>
            </a:r>
            <a:endParaRPr lang="en-US" sz="92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0000" y="1547409"/>
            <a:ext cx="8964000" cy="3286482"/>
          </a:xfrm>
          <a:prstGeom prst="rect">
            <a:avLst/>
          </a:prstGeom>
        </p:spPr>
      </p:pic>
      <p:sp>
        <p:nvSpPr>
          <p:cNvPr id="3"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How teenagers find a summer job
</a:t>
            </a:r>
            <a:endParaRPr lang="en-US" sz="2800" dirty="0"/>
          </a:p>
        </p:txBody>
      </p:sp>
      <p:sp>
        <p:nvSpPr>
          <p:cNvPr id="4"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8</a:t>
            </a:r>
            <a:endParaRPr lang="en-US" sz="622" dirty="0"/>
          </a:p>
        </p:txBody>
      </p:sp>
      <p:sp>
        <p:nvSpPr>
          <p:cNvPr id="5" name="Text 2"/>
          <p:cNvSpPr txBox="1"/>
          <p:nvPr/>
        </p:nvSpPr>
        <p:spPr>
          <a:xfrm>
            <a:off x="90000" y="955050"/>
            <a:ext cx="8964000" cy="397800"/>
          </a:xfrm>
          <a:prstGeom prst="rect">
            <a:avLst/>
          </a:prstGeom>
          <a:noFill/>
          <a:ln/>
        </p:spPr>
        <p:txBody>
          <a:bodyPr wrap="square" lIns="0" tIns="0" rIns="0" bIns="0" rtlCol="0" anchor="t"/>
          <a:lstStyle/>
          <a:p>
            <a:pPr algn="l" indent="0" marL="0">
              <a:lnSpc>
                <a:spcPct val="80000"/>
              </a:lnSpc>
              <a:buNone/>
            </a:pPr>
            <a:r>
              <a:rPr lang="en-US" sz="1100" b="1" dirty="0">
                <a:solidFill>
                  <a:srgbClr val="000000"/>
                </a:solidFill>
                <a:latin typeface="Arial" pitchFamily="34" charset="0"/>
                <a:ea typeface="Arial" pitchFamily="34" charset="-122"/>
                <a:cs typeface="Arial" pitchFamily="34" charset="-120"/>
              </a:rPr>
              <a:t>Учебная схема: шаги поиска первой подработки и начала работы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750" y="3156952"/>
            <a:ext cx="9048600" cy="183799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Safety rules and legal limits for teenagers
</a:t>
            </a:r>
            <a:endParaRPr lang="en-US" sz="2800" dirty="0"/>
          </a:p>
        </p:txBody>
      </p:sp>
      <p:sp>
        <p:nvSpPr>
          <p:cNvPr id="9"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10" name="Text 2"/>
          <p:cNvSpPr txBox="1"/>
          <p:nvPr/>
        </p:nvSpPr>
        <p:spPr>
          <a:xfrm>
            <a:off x="270000" y="1641700"/>
            <a:ext cx="1978200" cy="14664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Check the employer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Before agreeing to a job, teenagers should know who the employer is and where the work takes place. Clear information helps avoid risky or illegal situations.
</a:t>
            </a:r>
            <a:endParaRPr lang="en-US" sz="1100" dirty="0"/>
          </a:p>
        </p:txBody>
      </p:sp>
      <p:sp>
        <p:nvSpPr>
          <p:cNvPr id="11" name="Text 3"/>
          <p:cNvSpPr txBox="1"/>
          <p:nvPr/>
        </p:nvSpPr>
        <p:spPr>
          <a:xfrm>
            <a:off x="2485821" y="1641700"/>
            <a:ext cx="1978200" cy="14664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Ask about payment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It is important to know the wage, payment date and working conditions in advance. A job without clear payment details may cause problems later.
</a:t>
            </a:r>
            <a:endParaRPr lang="en-US" sz="1100" dirty="0"/>
          </a:p>
        </p:txBody>
      </p:sp>
      <p:sp>
        <p:nvSpPr>
          <p:cNvPr id="12" name="Text 4"/>
          <p:cNvSpPr txBox="1"/>
          <p:nvPr/>
        </p:nvSpPr>
        <p:spPr>
          <a:xfrm>
            <a:off x="4701642" y="1641700"/>
            <a:ext cx="1978200" cy="14664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Follow legal hours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Teenagers should work only within legal working hours and age limits. Heavy or dangerous work is not suitable, even if it seems well paid.
</a:t>
            </a:r>
            <a:endParaRPr lang="en-US" sz="1100" dirty="0"/>
          </a:p>
        </p:txBody>
      </p:sp>
      <p:sp>
        <p:nvSpPr>
          <p:cNvPr id="13" name="Text 5"/>
          <p:cNvSpPr txBox="1"/>
          <p:nvPr/>
        </p:nvSpPr>
        <p:spPr>
          <a:xfrm>
            <a:off x="6917464" y="1641700"/>
            <a:ext cx="1978200" cy="1466400"/>
          </a:xfrm>
          <a:prstGeom prst="rect">
            <a:avLst/>
          </a:prstGeom>
          <a:noFill/>
          <a:ln/>
        </p:spPr>
        <p:txBody>
          <a:bodyPr wrap="square" lIns="0" tIns="0" rIns="0" bIns="0" rtlCol="0" anchor="ctr"/>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Stay under supervision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Safe conditions mean adult supervision, a clear contract and respect for safety rules. If something feels wrong, it is better to stop and ask an adult.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0000" y="1179428"/>
            <a:ext cx="5597100" cy="3458293"/>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How attitudes to work change with age
</a:t>
            </a:r>
            <a:endParaRPr lang="en-US" sz="2800" dirty="0"/>
          </a:p>
        </p:txBody>
      </p:sp>
      <p:sp>
        <p:nvSpPr>
          <p:cNvPr id="5" name="Text 1"/>
          <p:cNvSpPr txBox="1"/>
          <p:nvPr/>
        </p:nvSpPr>
        <p:spPr>
          <a:xfrm>
            <a:off x="5972125" y="1259575"/>
            <a:ext cx="2898000" cy="15738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As children grow older, they usually take on more tasks, more choices and more responsibility in summer activities and jobs.
</a:t>
            </a:r>
            <a:endParaRPr lang="en-US" sz="1100" dirty="0"/>
          </a:p>
        </p:txBody>
      </p:sp>
      <p:sp>
        <p:nvSpPr>
          <p:cNvPr id="6" name="Text 2"/>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10</a:t>
            </a:r>
            <a:endParaRPr lang="en-US" sz="622" dirty="0"/>
          </a:p>
        </p:txBody>
      </p:sp>
      <p:sp>
        <p:nvSpPr>
          <p:cNvPr id="7" name="Text 3"/>
          <p:cNvSpPr txBox="1"/>
          <p:nvPr/>
        </p:nvSpPr>
        <p:spPr>
          <a:xfrm>
            <a:off x="5972125" y="3065025"/>
            <a:ext cx="2898000" cy="1573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Older teenagers are more independent and have more work options, while younger pupils usually do smaller tasks at home.
</a:t>
            </a:r>
            <a:endParaRPr lang="en-US" sz="1100" dirty="0"/>
          </a:p>
        </p:txBody>
      </p:sp>
      <p:sp>
        <p:nvSpPr>
          <p:cNvPr id="8" name="Text 4"/>
          <p:cNvSpPr txBox="1"/>
          <p:nvPr/>
        </p:nvSpPr>
        <p:spPr>
          <a:xfrm>
            <a:off x="90000" y="4675150"/>
            <a:ext cx="5597100" cy="173400"/>
          </a:xfrm>
          <a:prstGeom prst="rect">
            <a:avLst/>
          </a:prstGeom>
          <a:noFill/>
          <a:ln/>
        </p:spPr>
        <p:txBody>
          <a:bodyPr wrap="square" lIns="0" tIns="0" rIns="0" bIns="0" rtlCol="0" anchor="b"/>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Учебная схема для сравнения возрастных групп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43352" y="1037025"/>
            <a:ext cx="1755046" cy="1885800"/>
          </a:xfrm>
          <a:prstGeom prst="rect">
            <a:avLst/>
          </a:prstGeom>
        </p:spPr>
      </p:pic>
      <p:pic>
        <p:nvPicPr>
          <p:cNvPr id="4" name="Image 2" descr="preencoded.png">    </p:cNvPr>
          <p:cNvPicPr>
            <a:picLocks noChangeAspect="1"/>
          </p:cNvPicPr>
          <p:nvPr/>
        </p:nvPicPr>
        <p:blipFill>
          <a:blip r:embed="rId3"/>
          <a:stretch>
            <a:fillRect/>
          </a:stretch>
        </p:blipFill>
        <p:spPr>
          <a:xfrm>
            <a:off x="2743450" y="3037588"/>
            <a:ext cx="1755000" cy="1920000"/>
          </a:xfrm>
          <a:prstGeom prst="rect">
            <a:avLst/>
          </a:prstGeom>
        </p:spPr>
      </p:pic>
      <p:pic>
        <p:nvPicPr>
          <p:cNvPr id="5" name="Image 3" descr="preencoded.png">    </p:cNvPr>
          <p:cNvPicPr>
            <a:picLocks noChangeAspect="1"/>
          </p:cNvPicPr>
          <p:nvPr/>
        </p:nvPicPr>
        <p:blipFill>
          <a:blip r:embed="rId4"/>
          <a:stretch>
            <a:fillRect/>
          </a:stretch>
        </p:blipFill>
        <p:spPr>
          <a:xfrm>
            <a:off x="7304862" y="2046576"/>
            <a:ext cx="1755046" cy="1885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Money earned by teenagers
</a:t>
            </a:r>
            <a:endParaRPr lang="en-US" sz="2800" dirty="0"/>
          </a:p>
        </p:txBody>
      </p:sp>
      <p:sp>
        <p:nvSpPr>
          <p:cNvPr id="8" name="Text 1"/>
          <p:cNvSpPr txBox="1"/>
          <p:nvPr/>
        </p:nvSpPr>
        <p:spPr>
          <a:xfrm>
            <a:off x="204100" y="1173100"/>
            <a:ext cx="2451300" cy="15936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На что уходит первая зарплата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Многие подростки начинают с простых покупок: наушников, одежды или книг. Свои pocket money они стараются распределять заранее, чтобы хватило и на приятные вещи, и на небольшие savings.
</a:t>
            </a:r>
            <a:endParaRPr lang="en-US" sz="1300" dirty="0"/>
          </a:p>
        </p:txBody>
      </p:sp>
      <p:sp>
        <p:nvSpPr>
          <p:cNvPr id="9" name="Text 2"/>
          <p:cNvSpPr txBox="1"/>
          <p:nvPr/>
        </p:nvSpPr>
        <p:spPr>
          <a:xfrm>
            <a:off x="204100" y="3200850"/>
            <a:ext cx="2451300" cy="15936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Подарки и личные цели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Часть заработка часто уходит на gifts для друзей и семьи, а часть — на мечту, например смартфон или поездку. Здесь важно уметь plan a budget и понимать, what is expensive.
</a:t>
            </a:r>
            <a:endParaRPr lang="en-US" sz="1300" dirty="0"/>
          </a:p>
        </p:txBody>
      </p:sp>
      <p:sp>
        <p:nvSpPr>
          <p:cNvPr id="10" name="Text 3"/>
          <p:cNvSpPr txBox="1"/>
          <p:nvPr/>
        </p:nvSpPr>
        <p:spPr>
          <a:xfrm>
            <a:off x="4777910" y="2192675"/>
            <a:ext cx="2451300" cy="1593600"/>
          </a:xfrm>
          <a:prstGeom prst="rect">
            <a:avLst/>
          </a:prstGeom>
          <a:noFill/>
          <a:ln/>
        </p:spPr>
        <p:txBody>
          <a:bodyPr wrap="square" lIns="0" tIns="0" rIns="0" bIns="0" rtlCol="0" anchor="t"/>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Когда деньги становятся опытом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Если подросток сам решает, что buy, он быстрее учится отвечать за choices. Даже небольшая сумма помогает понять, как spend money wisely, save up and value earned money.
</a:t>
            </a:r>
            <a:endParaRPr lang="en-US" sz="1300" dirty="0"/>
          </a:p>
        </p:txBody>
      </p:sp>
      <p:sp>
        <p:nvSpPr>
          <p:cNvPr id="11" name="Text 4"/>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11</a:t>
            </a:r>
            <a:endParaRPr lang="en-US" sz="62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Когда работа лучше полного летнего отдыха?
</a:t>
            </a:r>
            <a:endParaRPr lang="en-US" sz="2800" dirty="0"/>
          </a:p>
        </p:txBody>
      </p:sp>
      <p:sp>
        <p:nvSpPr>
          <p:cNvPr id="9"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10" name="Text 2"/>
          <p:cNvSpPr txBox="1"/>
          <p:nvPr/>
        </p:nvSpPr>
        <p:spPr>
          <a:xfrm>
            <a:off x="251541" y="1803399"/>
            <a:ext cx="1858200" cy="1308600"/>
          </a:xfrm>
          <a:prstGeom prst="rect">
            <a:avLst/>
          </a:prstGeom>
          <a:noFill/>
          <a:ln/>
        </p:spPr>
        <p:txBody>
          <a:bodyPr wrap="square" lIns="0" tIns="0" rIns="0" bIns="0" rtlCol="0" anchor="t"/>
          <a:lstStyle/>
          <a:p>
            <a:pPr algn="l" indent="0" marL="0">
              <a:lnSpc>
                <a:spcPct val="115000"/>
              </a:lnSpc>
              <a:buNone/>
            </a:pPr>
            <a:r>
              <a:rPr lang="en-US" sz="1059" b="1" dirty="0">
                <a:solidFill>
                  <a:srgbClr val="000000"/>
                </a:solidFill>
                <a:latin typeface="Arial" pitchFamily="34" charset="0"/>
                <a:ea typeface="Arial" pitchFamily="34" charset="-122"/>
                <a:cs typeface="Arial" pitchFamily="34" charset="-120"/>
              </a:rPr>
              <a:t>Первые дни лета
</a:t>
            </a:r>
            <a:pPr algn="l" indent="0" marL="0">
              <a:lnSpc>
                <a:spcPct val="115000"/>
              </a:lnSpc>
              <a:buNone/>
            </a:pPr>
            <a:r>
              <a:rPr lang="en-US" sz="3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91" dirty="0">
                <a:solidFill>
                  <a:srgbClr val="000000"/>
                </a:solidFill>
                <a:latin typeface="Arial" pitchFamily="34" charset="0"/>
                <a:ea typeface="Arial" pitchFamily="34" charset="-122"/>
                <a:cs typeface="Arial" pitchFamily="34" charset="-120"/>
              </a:rPr>
              <a:t>Сначала стоит оценить, есть ли подходящая short job и хватает ли времени на сон, еду и отдых. Если режим не нарушается, подработка может быть useful and safe.
</a:t>
            </a:r>
            <a:endParaRPr lang="en-US" sz="1059" dirty="0"/>
          </a:p>
        </p:txBody>
      </p:sp>
      <p:sp>
        <p:nvSpPr>
          <p:cNvPr id="11" name="Text 3"/>
          <p:cNvSpPr txBox="1"/>
          <p:nvPr/>
        </p:nvSpPr>
        <p:spPr>
          <a:xfrm>
            <a:off x="2405441" y="1803399"/>
            <a:ext cx="1858200" cy="1308600"/>
          </a:xfrm>
          <a:prstGeom prst="rect">
            <a:avLst/>
          </a:prstGeom>
          <a:noFill/>
          <a:ln/>
        </p:spPr>
        <p:txBody>
          <a:bodyPr wrap="square" lIns="0" tIns="0" rIns="0" bIns="0" rtlCol="0" anchor="t"/>
          <a:lstStyle/>
          <a:p>
            <a:pPr algn="l" indent="0" marL="0">
              <a:lnSpc>
                <a:spcPct val="115000"/>
              </a:lnSpc>
              <a:buNone/>
            </a:pPr>
            <a:r>
              <a:rPr lang="en-US" sz="1059" b="1" dirty="0">
                <a:solidFill>
                  <a:srgbClr val="000000"/>
                </a:solidFill>
                <a:latin typeface="Arial" pitchFamily="34" charset="0"/>
                <a:ea typeface="Arial" pitchFamily="34" charset="-122"/>
                <a:cs typeface="Arial" pitchFamily="34" charset="-120"/>
              </a:rPr>
              <a:t>Перед началом работы
</a:t>
            </a:r>
            <a:pPr algn="l" indent="0" marL="0">
              <a:lnSpc>
                <a:spcPct val="115000"/>
              </a:lnSpc>
              <a:buNone/>
            </a:pPr>
            <a:r>
              <a:rPr lang="en-US" sz="3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91" dirty="0">
                <a:solidFill>
                  <a:srgbClr val="000000"/>
                </a:solidFill>
                <a:latin typeface="Arial" pitchFamily="34" charset="0"/>
                <a:ea typeface="Arial" pitchFamily="34" charset="-122"/>
                <a:cs typeface="Arial" pitchFamily="34" charset="-120"/>
              </a:rPr>
              <a:t>Затем важно проверить условия: hours, payment and safety. Если работа слишком tiring или слишком long, она становится worse than rest and may spoil the holiday.
</a:t>
            </a:r>
            <a:endParaRPr lang="en-US" sz="1059" dirty="0"/>
          </a:p>
        </p:txBody>
      </p:sp>
      <p:sp>
        <p:nvSpPr>
          <p:cNvPr id="12" name="Text 4"/>
          <p:cNvSpPr txBox="1"/>
          <p:nvPr/>
        </p:nvSpPr>
        <p:spPr>
          <a:xfrm>
            <a:off x="4559341" y="1803399"/>
            <a:ext cx="1858200" cy="1308600"/>
          </a:xfrm>
          <a:prstGeom prst="rect">
            <a:avLst/>
          </a:prstGeom>
          <a:noFill/>
          <a:ln/>
        </p:spPr>
        <p:txBody>
          <a:bodyPr wrap="square" lIns="0" tIns="0" rIns="0" bIns="0" rtlCol="0" anchor="t"/>
          <a:lstStyle/>
          <a:p>
            <a:pPr algn="l" indent="0" marL="0">
              <a:lnSpc>
                <a:spcPct val="115000"/>
              </a:lnSpc>
              <a:buNone/>
            </a:pPr>
            <a:r>
              <a:rPr lang="en-US" sz="1059" b="1" dirty="0">
                <a:solidFill>
                  <a:srgbClr val="000000"/>
                </a:solidFill>
                <a:latin typeface="Arial" pitchFamily="34" charset="0"/>
                <a:ea typeface="Arial" pitchFamily="34" charset="-122"/>
                <a:cs typeface="Arial" pitchFamily="34" charset="-120"/>
              </a:rPr>
              <a:t>В середине лета
</a:t>
            </a:r>
            <a:pPr algn="l" indent="0" marL="0">
              <a:lnSpc>
                <a:spcPct val="115000"/>
              </a:lnSpc>
              <a:buNone/>
            </a:pPr>
            <a:r>
              <a:rPr lang="en-US" sz="3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91" dirty="0">
                <a:solidFill>
                  <a:srgbClr val="000000"/>
                </a:solidFill>
                <a:latin typeface="Arial" pitchFamily="34" charset="0"/>
                <a:ea typeface="Arial" pitchFamily="34" charset="-122"/>
                <a:cs typeface="Arial" pitchFamily="34" charset="-120"/>
              </a:rPr>
              <a:t>Когда работа short and flexible, подросток успевает meet friends, go for walks and do hobbies. In this case, work and leisure can stay in balance.
</a:t>
            </a:r>
            <a:endParaRPr lang="en-US" sz="1059" dirty="0"/>
          </a:p>
        </p:txBody>
      </p:sp>
      <p:sp>
        <p:nvSpPr>
          <p:cNvPr id="13" name="Text 5"/>
          <p:cNvSpPr txBox="1"/>
          <p:nvPr/>
        </p:nvSpPr>
        <p:spPr>
          <a:xfrm>
            <a:off x="6713241" y="1803399"/>
            <a:ext cx="1858200" cy="1308600"/>
          </a:xfrm>
          <a:prstGeom prst="rect">
            <a:avLst/>
          </a:prstGeom>
          <a:noFill/>
          <a:ln/>
        </p:spPr>
        <p:txBody>
          <a:bodyPr wrap="square" lIns="0" tIns="0" rIns="0" bIns="0" rtlCol="0" anchor="t"/>
          <a:lstStyle/>
          <a:p>
            <a:pPr algn="l" indent="0" marL="0">
              <a:lnSpc>
                <a:spcPct val="115000"/>
              </a:lnSpc>
              <a:buNone/>
            </a:pPr>
            <a:r>
              <a:rPr lang="en-US" sz="1059" b="1" dirty="0">
                <a:solidFill>
                  <a:srgbClr val="000000"/>
                </a:solidFill>
                <a:latin typeface="Arial" pitchFamily="34" charset="0"/>
                <a:ea typeface="Arial" pitchFamily="34" charset="-122"/>
                <a:cs typeface="Arial" pitchFamily="34" charset="-120"/>
              </a:rPr>
              <a:t>В конце каникул
</a:t>
            </a:r>
            <a:pPr algn="l" indent="0" marL="0">
              <a:lnSpc>
                <a:spcPct val="115000"/>
              </a:lnSpc>
              <a:buNone/>
            </a:pPr>
            <a:r>
              <a:rPr lang="en-US" sz="3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91" dirty="0">
                <a:solidFill>
                  <a:srgbClr val="000000"/>
                </a:solidFill>
                <a:latin typeface="Arial" pitchFamily="34" charset="0"/>
                <a:ea typeface="Arial" pitchFamily="34" charset="-122"/>
                <a:cs typeface="Arial" pitchFamily="34" charset="-120"/>
              </a:rPr>
              <a:t>If money, experience and good conditions were enough, the job was a good choice. However, if fatigue was too much, more rest would have been better.
</a:t>
            </a:r>
            <a:endParaRPr lang="en-US" sz="1059"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56725" y="2147205"/>
            <a:ext cx="5597100" cy="1522740"/>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What do teenagers compare before choosing?
</a:t>
            </a:r>
            <a:endParaRPr lang="en-US" sz="2800" dirty="0"/>
          </a:p>
        </p:txBody>
      </p:sp>
      <p:sp>
        <p:nvSpPr>
          <p:cNvPr id="5" name="Text 1"/>
          <p:cNvSpPr txBox="1"/>
          <p:nvPr/>
        </p:nvSpPr>
        <p:spPr>
          <a:xfrm>
            <a:off x="263825" y="1295900"/>
            <a:ext cx="2898000" cy="15738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Сравнение помогает понять, какой вариант лучше подходит по деньгам, усталости и свободному времени.
</a:t>
            </a:r>
            <a:endParaRPr lang="en-US" sz="1100" dirty="0"/>
          </a:p>
        </p:txBody>
      </p:sp>
      <p:sp>
        <p:nvSpPr>
          <p:cNvPr id="6" name="Text 2"/>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13</a:t>
            </a:r>
            <a:endParaRPr lang="en-US" sz="622" dirty="0"/>
          </a:p>
        </p:txBody>
      </p:sp>
      <p:sp>
        <p:nvSpPr>
          <p:cNvPr id="7" name="Text 3"/>
          <p:cNvSpPr txBox="1"/>
          <p:nvPr/>
        </p:nvSpPr>
        <p:spPr>
          <a:xfrm>
            <a:off x="263825" y="3101350"/>
            <a:ext cx="2898000" cy="1573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Part-time job gives money and experience, while home help and summer camps leave more free time and less tiredness.
</a:t>
            </a:r>
            <a:endParaRPr lang="en-US" sz="1100" dirty="0"/>
          </a:p>
        </p:txBody>
      </p:sp>
      <p:sp>
        <p:nvSpPr>
          <p:cNvPr id="8" name="Text 4"/>
          <p:cNvSpPr txBox="1"/>
          <p:nvPr/>
        </p:nvSpPr>
        <p:spPr>
          <a:xfrm>
            <a:off x="3456725" y="4675150"/>
            <a:ext cx="5597100" cy="173400"/>
          </a:xfrm>
          <a:prstGeom prst="rect">
            <a:avLst/>
          </a:prstGeom>
          <a:noFill/>
          <a:ln/>
        </p:spPr>
        <p:txBody>
          <a:bodyPr wrap="square" lIns="0" tIns="0" rIns="0" bIns="0" rtlCol="0" anchor="b"/>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Составлено по материалам урока о летней занятости подростков
</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312" y="995000"/>
            <a:ext cx="4153477" cy="3967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Real-life examples of first jobs
</a:t>
            </a:r>
            <a:endParaRPr lang="en-US" sz="2800" dirty="0"/>
          </a:p>
        </p:txBody>
      </p:sp>
      <p:sp>
        <p:nvSpPr>
          <p:cNvPr id="9"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14</a:t>
            </a:r>
            <a:endParaRPr lang="en-US" sz="622" dirty="0"/>
          </a:p>
        </p:txBody>
      </p:sp>
      <p:sp>
        <p:nvSpPr>
          <p:cNvPr id="10" name="Text 2"/>
          <p:cNvSpPr txBox="1"/>
          <p:nvPr/>
        </p:nvSpPr>
        <p:spPr>
          <a:xfrm>
            <a:off x="4711700" y="1330275"/>
            <a:ext cx="3845400" cy="7071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Раздача листовок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Many teenagers worked outside for a few hours and handed out flyers. They learned to speak politely, stay active and answer simple questions from passers-by without feeling confused.
</a:t>
            </a:r>
            <a:endParaRPr lang="en-US" sz="1200" dirty="0"/>
          </a:p>
        </p:txBody>
      </p:sp>
      <p:sp>
        <p:nvSpPr>
          <p:cNvPr id="11" name="Text 3"/>
          <p:cNvSpPr txBox="1"/>
          <p:nvPr/>
        </p:nvSpPr>
        <p:spPr>
          <a:xfrm>
            <a:off x="4711700" y="2204826"/>
            <a:ext cx="3845400" cy="7071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Помощь в магазине или кафе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Some helped in a shop or cleaned tables in a café. They followed instructions, learned new words and became more confident after their first contact with customers.
</a:t>
            </a:r>
            <a:endParaRPr lang="en-US" sz="1200" dirty="0"/>
          </a:p>
        </p:txBody>
      </p:sp>
      <p:sp>
        <p:nvSpPr>
          <p:cNvPr id="12" name="Text 4"/>
          <p:cNvSpPr txBox="1"/>
          <p:nvPr/>
        </p:nvSpPr>
        <p:spPr>
          <a:xfrm>
            <a:off x="4711700" y="3079377"/>
            <a:ext cx="3845400" cy="707100"/>
          </a:xfrm>
          <a:prstGeom prst="rect">
            <a:avLst/>
          </a:prstGeom>
          <a:noFill/>
          <a:ln/>
        </p:spPr>
        <p:txBody>
          <a:bodyPr wrap="square" lIns="0" tIns="0" rIns="0" bIns="0" rtlCol="0" anchor="t"/>
          <a:lstStyle/>
          <a:p>
            <a:pPr algn="l" indent="0" marL="0">
              <a:lnSpc>
                <a:spcPct val="115000"/>
              </a:lnSpc>
              <a:buNone/>
            </a:pPr>
            <a:r>
              <a:rPr lang="en-US" sz="1198" b="1" dirty="0">
                <a:solidFill>
                  <a:srgbClr val="000000"/>
                </a:solidFill>
                <a:latin typeface="Arial" pitchFamily="34" charset="0"/>
                <a:ea typeface="Arial" pitchFamily="34" charset="-122"/>
                <a:cs typeface="Arial" pitchFamily="34" charset="-120"/>
              </a:rPr>
              <a:t>Уход за домом и садом
</a:t>
            </a:r>
            <a:pPr algn="l" indent="0" marL="0">
              <a:lnSpc>
                <a:spcPct val="115000"/>
              </a:lnSpc>
              <a:buNone/>
            </a:pPr>
            <a:r>
              <a:rPr lang="en-US" sz="49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98" dirty="0">
                <a:solidFill>
                  <a:srgbClr val="000000"/>
                </a:solidFill>
                <a:latin typeface="Arial" pitchFamily="34" charset="0"/>
                <a:ea typeface="Arial" pitchFamily="34" charset="-122"/>
                <a:cs typeface="Arial" pitchFamily="34" charset="-120"/>
              </a:rPr>
              <a:t>Others watered plants, babysat younger relatives or did simple tasks online. These jobs taught patience, careful work and responsibility, especially when adults were not watching every minute.
</a:t>
            </a:r>
            <a:endParaRPr lang="en-US" sz="1198" dirty="0"/>
          </a:p>
        </p:txBody>
      </p:sp>
      <p:sp>
        <p:nvSpPr>
          <p:cNvPr id="13" name="Text 5"/>
          <p:cNvSpPr txBox="1"/>
          <p:nvPr/>
        </p:nvSpPr>
        <p:spPr>
          <a:xfrm>
            <a:off x="4711700" y="3953931"/>
            <a:ext cx="3845400" cy="7071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Первый личный опыт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After the job, many students said they were nervous at first, but later they felt proud. They could use past simple to tell what they worked on and what they learned.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0000" y="1179428"/>
            <a:ext cx="5597100" cy="3458293"/>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What do teenagers spend their earnings on?
</a:t>
            </a:r>
            <a:endParaRPr lang="en-US" sz="2800" dirty="0"/>
          </a:p>
        </p:txBody>
      </p:sp>
      <p:sp>
        <p:nvSpPr>
          <p:cNvPr id="5" name="Text 1"/>
          <p:cNvSpPr txBox="1"/>
          <p:nvPr/>
        </p:nvSpPr>
        <p:spPr>
          <a:xfrm>
            <a:off x="5972125" y="1259575"/>
            <a:ext cx="2898000" cy="15738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Подростки чаще откладывают часть денег и делают небольшие покупки для себя. Остальные расходы обычно распределяются на развлечения, помощь семье и школьные нужды.
</a:t>
            </a:r>
            <a:endParaRPr lang="en-US" sz="1100" dirty="0"/>
          </a:p>
        </p:txBody>
      </p:sp>
      <p:sp>
        <p:nvSpPr>
          <p:cNvPr id="6" name="Text 2"/>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15</a:t>
            </a:r>
            <a:endParaRPr lang="en-US" sz="622" dirty="0"/>
          </a:p>
        </p:txBody>
      </p:sp>
      <p:sp>
        <p:nvSpPr>
          <p:cNvPr id="7" name="Text 3"/>
          <p:cNvSpPr txBox="1"/>
          <p:nvPr/>
        </p:nvSpPr>
        <p:spPr>
          <a:xfrm>
            <a:off x="5972125" y="3065025"/>
            <a:ext cx="2898000" cy="1573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Savings and personal purchases are the main priorities, while family help and school needs usually take smaller shares.
</a:t>
            </a:r>
            <a:endParaRPr lang="en-US" sz="1100" dirty="0"/>
          </a:p>
        </p:txBody>
      </p:sp>
      <p:sp>
        <p:nvSpPr>
          <p:cNvPr id="8" name="Text 4"/>
          <p:cNvSpPr txBox="1"/>
          <p:nvPr/>
        </p:nvSpPr>
        <p:spPr>
          <a:xfrm>
            <a:off x="90000" y="4675150"/>
            <a:ext cx="5597100" cy="173400"/>
          </a:xfrm>
          <a:prstGeom prst="rect">
            <a:avLst/>
          </a:prstGeom>
          <a:noFill/>
          <a:ln/>
        </p:spPr>
        <p:txBody>
          <a:bodyPr wrap="square" lIns="0" tIns="0" rIns="0" bIns="0" rtlCol="0" anchor="b"/>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Обобщённые учебные данные для обсуждения темы money choices
</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38262" y="995000"/>
            <a:ext cx="4153477" cy="3967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Responsible summer work
</a:t>
            </a:r>
            <a:endParaRPr lang="en-US" sz="2800" dirty="0"/>
          </a:p>
        </p:txBody>
      </p:sp>
      <p:sp>
        <p:nvSpPr>
          <p:cNvPr id="9"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16</a:t>
            </a:r>
            <a:endParaRPr lang="en-US" sz="622" dirty="0"/>
          </a:p>
        </p:txBody>
      </p:sp>
      <p:sp>
        <p:nvSpPr>
          <p:cNvPr id="10" name="Text 2"/>
          <p:cNvSpPr txBox="1"/>
          <p:nvPr/>
        </p:nvSpPr>
        <p:spPr>
          <a:xfrm>
            <a:off x="260450" y="1270550"/>
            <a:ext cx="4398900" cy="7968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Быть пунктуальным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A responsible worker arrives on time and follows the timetable. This shows respect for other people’s time and helps the day start smoothly without confusion or delays.
</a:t>
            </a:r>
            <a:endParaRPr lang="en-US" sz="1200" dirty="0"/>
          </a:p>
        </p:txBody>
      </p:sp>
      <p:sp>
        <p:nvSpPr>
          <p:cNvPr id="11" name="Text 3"/>
          <p:cNvSpPr txBox="1"/>
          <p:nvPr/>
        </p:nvSpPr>
        <p:spPr>
          <a:xfrm>
            <a:off x="260450" y="2143152"/>
            <a:ext cx="4398900" cy="7968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Соблюдать правила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Safe and orderly work means listening carefully, keeping the place tidy and doing simple tasks correctly. Such habits make the workplace better for everyone.
</a:t>
            </a:r>
            <a:endParaRPr lang="en-US" sz="1200" dirty="0"/>
          </a:p>
        </p:txBody>
      </p:sp>
      <p:sp>
        <p:nvSpPr>
          <p:cNvPr id="12" name="Text 4"/>
          <p:cNvSpPr txBox="1"/>
          <p:nvPr/>
        </p:nvSpPr>
        <p:spPr>
          <a:xfrm>
            <a:off x="260450" y="3015752"/>
            <a:ext cx="4398900" cy="7968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Говорить вежливо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Polite speech is important when teenagers speak to adults, teammates or customers. Clear and respectful language helps avoid mistakes and makes communication easier.
</a:t>
            </a:r>
            <a:endParaRPr lang="en-US" sz="1200" dirty="0"/>
          </a:p>
        </p:txBody>
      </p:sp>
      <p:sp>
        <p:nvSpPr>
          <p:cNvPr id="13" name="Text 5"/>
          <p:cNvSpPr txBox="1"/>
          <p:nvPr/>
        </p:nvSpPr>
        <p:spPr>
          <a:xfrm>
            <a:off x="260450" y="3888359"/>
            <a:ext cx="4398900" cy="7968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Работать аккуратно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Careful work means doing things neatly and consistently, without rushing. When a teenager is responsible and calm, even simple tasks become more successful and useful.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0000" y="1547409"/>
            <a:ext cx="8964000" cy="3286482"/>
          </a:xfrm>
          <a:prstGeom prst="rect">
            <a:avLst/>
          </a:prstGeom>
        </p:spPr>
      </p:pic>
      <p:sp>
        <p:nvSpPr>
          <p:cNvPr id="3"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ED131C"/>
                </a:solidFill>
                <a:latin typeface="Arial" pitchFamily="34" charset="0"/>
                <a:ea typeface="Arial" pitchFamily="34" charset="-122"/>
                <a:cs typeface="Arial" pitchFamily="34" charset="-120"/>
              </a:rPr>
              <a:t>Work or rest: a simple decision tree
</a:t>
            </a:r>
            <a:endParaRPr lang="en-US" sz="2800" dirty="0"/>
          </a:p>
        </p:txBody>
      </p:sp>
      <p:sp>
        <p:nvSpPr>
          <p:cNvPr id="4"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17</a:t>
            </a:r>
            <a:endParaRPr lang="en-US" sz="622" dirty="0"/>
          </a:p>
        </p:txBody>
      </p:sp>
      <p:sp>
        <p:nvSpPr>
          <p:cNvPr id="5" name="Text 2"/>
          <p:cNvSpPr txBox="1"/>
          <p:nvPr/>
        </p:nvSpPr>
        <p:spPr>
          <a:xfrm>
            <a:off x="90000" y="955050"/>
            <a:ext cx="8964000" cy="397800"/>
          </a:xfrm>
          <a:prstGeom prst="rect">
            <a:avLst/>
          </a:prstGeom>
          <a:noFill/>
          <a:ln/>
        </p:spPr>
        <p:txBody>
          <a:bodyPr wrap="square" lIns="0" tIns="0" rIns="0" bIns="0" rtlCol="0" anchor="t"/>
          <a:lstStyle/>
          <a:p>
            <a:pPr algn="l" indent="0" marL="0">
              <a:lnSpc>
                <a:spcPct val="80000"/>
              </a:lnSpc>
              <a:buNone/>
            </a:pPr>
            <a:r>
              <a:rPr lang="en-US" sz="1100" b="1" dirty="0">
                <a:solidFill>
                  <a:srgbClr val="000000"/>
                </a:solidFill>
                <a:latin typeface="Arial" pitchFamily="34" charset="0"/>
                <a:ea typeface="Arial" pitchFamily="34" charset="-122"/>
                <a:cs typeface="Arial" pitchFamily="34" charset="-120"/>
              </a:rPr>
              <a:t>Схема для обсуждения выбора между летней подработкой и отдыхом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16101" y="1338948"/>
            <a:ext cx="234000" cy="208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019128" y="1325925"/>
            <a:ext cx="234000" cy="234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16101" y="3314502"/>
            <a:ext cx="234000" cy="234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019127" y="3327499"/>
            <a:ext cx="234000" cy="208000"/>
          </a:xfrm>
          <a:prstGeom prst="rect">
            <a:avLst/>
          </a:prstGeom>
        </p:spPr>
      </p:pic>
      <p:sp>
        <p:nvSpPr>
          <p:cNvPr id="11"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Summer is both rest and growth
</a:t>
            </a:r>
            <a:endParaRPr lang="en-US" sz="2800" dirty="0"/>
          </a:p>
        </p:txBody>
      </p:sp>
      <p:sp>
        <p:nvSpPr>
          <p:cNvPr id="12"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78909C"/>
                </a:solidFill>
                <a:latin typeface="Arial" pitchFamily="34" charset="0"/>
                <a:ea typeface="Arial" pitchFamily="34" charset="-122"/>
                <a:cs typeface="Arial" pitchFamily="34" charset="-120"/>
              </a:rPr>
              <a:t>18</a:t>
            </a:r>
            <a:endParaRPr lang="en-US" sz="622" dirty="0"/>
          </a:p>
        </p:txBody>
      </p:sp>
      <p:sp>
        <p:nvSpPr>
          <p:cNvPr id="13" name="Text 2"/>
          <p:cNvSpPr txBox="1"/>
          <p:nvPr/>
        </p:nvSpPr>
        <p:spPr>
          <a:xfrm>
            <a:off x="611600" y="1319038"/>
            <a:ext cx="3000900" cy="1296900"/>
          </a:xfrm>
          <a:prstGeom prst="rect">
            <a:avLst/>
          </a:prstGeom>
          <a:noFill/>
          <a:ln/>
        </p:spPr>
        <p:txBody>
          <a:bodyPr wrap="square" lIns="0" tIns="0" rIns="0" bIns="0" rtlCol="0" anchor="t"/>
          <a:lstStyle/>
          <a:p>
            <a:pPr algn="l" indent="0" marL="0">
              <a:lnSpc>
                <a:spcPct val="115000"/>
              </a:lnSpc>
              <a:buNone/>
            </a:pPr>
            <a:r>
              <a:rPr lang="en-US" sz="1173" b="1" dirty="0">
                <a:solidFill>
                  <a:srgbClr val="000000"/>
                </a:solidFill>
                <a:latin typeface="Arial" pitchFamily="34" charset="0"/>
                <a:ea typeface="Arial" pitchFamily="34" charset="-122"/>
                <a:cs typeface="Arial" pitchFamily="34" charset="-120"/>
              </a:rPr>
              <a:t>Отдых и здоровье
</a:t>
            </a:r>
            <a:pPr algn="l" indent="0" marL="0">
              <a:lnSpc>
                <a:spcPct val="115000"/>
              </a:lnSpc>
              <a:buNone/>
            </a:pPr>
            <a:r>
              <a:rPr lang="en-US" sz="44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99" dirty="0">
                <a:solidFill>
                  <a:srgbClr val="000000"/>
                </a:solidFill>
                <a:latin typeface="Arial" pitchFamily="34" charset="0"/>
                <a:ea typeface="Arial" pitchFamily="34" charset="-122"/>
                <a:cs typeface="Arial" pitchFamily="34" charset="-120"/>
              </a:rPr>
              <a:t>Summer should include sleep, movement and time outdoors. When teenagers rest well, they feel healthier and have more energy for hobbies, friends and family activities.
</a:t>
            </a:r>
            <a:endParaRPr lang="en-US" sz="1173" dirty="0"/>
          </a:p>
        </p:txBody>
      </p:sp>
      <p:sp>
        <p:nvSpPr>
          <p:cNvPr id="14" name="Text 3"/>
          <p:cNvSpPr txBox="1"/>
          <p:nvPr/>
        </p:nvSpPr>
        <p:spPr>
          <a:xfrm>
            <a:off x="4414613" y="1319025"/>
            <a:ext cx="3000900" cy="1296900"/>
          </a:xfrm>
          <a:prstGeom prst="rect">
            <a:avLst/>
          </a:prstGeom>
          <a:noFill/>
          <a:ln/>
        </p:spPr>
        <p:txBody>
          <a:bodyPr wrap="square" lIns="0" tIns="0" rIns="0" bIns="0" rtlCol="0" anchor="t"/>
          <a:lstStyle/>
          <a:p>
            <a:pPr algn="l" indent="0" marL="0">
              <a:lnSpc>
                <a:spcPct val="115000"/>
              </a:lnSpc>
              <a:buNone/>
            </a:pPr>
            <a:r>
              <a:rPr lang="en-US" sz="1173" b="1" dirty="0">
                <a:solidFill>
                  <a:srgbClr val="000000"/>
                </a:solidFill>
                <a:latin typeface="Arial" pitchFamily="34" charset="0"/>
                <a:ea typeface="Arial" pitchFamily="34" charset="-122"/>
                <a:cs typeface="Arial" pitchFamily="34" charset="-120"/>
              </a:rPr>
              <a:t>Спорт и активность
</a:t>
            </a:r>
            <a:pPr algn="l" indent="0" marL="0">
              <a:lnSpc>
                <a:spcPct val="115000"/>
              </a:lnSpc>
              <a:buNone/>
            </a:pPr>
            <a:r>
              <a:rPr lang="en-US" sz="44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99" dirty="0">
                <a:solidFill>
                  <a:srgbClr val="000000"/>
                </a:solidFill>
                <a:latin typeface="Arial" pitchFamily="34" charset="0"/>
                <a:ea typeface="Arial" pitchFamily="34" charset="-122"/>
                <a:cs typeface="Arial" pitchFamily="34" charset="-120"/>
              </a:rPr>
              <a:t>Sports, walking and outdoor games make holidays active and enjoyable. They also help teenagers keep a good routine without turning summer into a completely lazy period.
</a:t>
            </a:r>
            <a:endParaRPr lang="en-US" sz="1173" dirty="0"/>
          </a:p>
        </p:txBody>
      </p:sp>
      <p:sp>
        <p:nvSpPr>
          <p:cNvPr id="15" name="Text 4"/>
          <p:cNvSpPr txBox="1"/>
          <p:nvPr/>
        </p:nvSpPr>
        <p:spPr>
          <a:xfrm>
            <a:off x="611600" y="3307612"/>
            <a:ext cx="3000900" cy="1296900"/>
          </a:xfrm>
          <a:prstGeom prst="rect">
            <a:avLst/>
          </a:prstGeom>
          <a:noFill/>
          <a:ln/>
        </p:spPr>
        <p:txBody>
          <a:bodyPr wrap="square" lIns="0" tIns="0" rIns="0" bIns="0" rtlCol="0" anchor="t"/>
          <a:lstStyle/>
          <a:p>
            <a:pPr algn="l" indent="0" marL="0">
              <a:lnSpc>
                <a:spcPct val="115000"/>
              </a:lnSpc>
              <a:buNone/>
            </a:pPr>
            <a:r>
              <a:rPr lang="en-US" sz="1173" b="1" dirty="0">
                <a:solidFill>
                  <a:srgbClr val="000000"/>
                </a:solidFill>
                <a:latin typeface="Arial" pitchFamily="34" charset="0"/>
                <a:ea typeface="Arial" pitchFamily="34" charset="-122"/>
                <a:cs typeface="Arial" pitchFamily="34" charset="-120"/>
              </a:rPr>
              <a:t>Первый опыт работы
</a:t>
            </a:r>
            <a:pPr algn="l" indent="0" marL="0">
              <a:lnSpc>
                <a:spcPct val="115000"/>
              </a:lnSpc>
              <a:buNone/>
            </a:pPr>
            <a:r>
              <a:rPr lang="en-US" sz="44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99" dirty="0">
                <a:solidFill>
                  <a:srgbClr val="000000"/>
                </a:solidFill>
                <a:latin typeface="Arial" pitchFamily="34" charset="0"/>
                <a:ea typeface="Arial" pitchFamily="34" charset="-122"/>
                <a:cs typeface="Arial" pitchFamily="34" charset="-120"/>
              </a:rPr>
              <a:t>A first job can teach useful habits and give confidence. Even short work experience helps teenagers understand responsibility, rules and the value of earned money.
</a:t>
            </a:r>
            <a:endParaRPr lang="en-US" sz="1173" dirty="0"/>
          </a:p>
        </p:txBody>
      </p:sp>
      <p:sp>
        <p:nvSpPr>
          <p:cNvPr id="16" name="Text 5"/>
          <p:cNvSpPr txBox="1"/>
          <p:nvPr/>
        </p:nvSpPr>
        <p:spPr>
          <a:xfrm>
            <a:off x="4414613" y="3307600"/>
            <a:ext cx="3000900" cy="1296900"/>
          </a:xfrm>
          <a:prstGeom prst="rect">
            <a:avLst/>
          </a:prstGeom>
          <a:noFill/>
          <a:ln/>
        </p:spPr>
        <p:txBody>
          <a:bodyPr wrap="square" lIns="0" tIns="0" rIns="0" bIns="0" rtlCol="0" anchor="t"/>
          <a:lstStyle/>
          <a:p>
            <a:pPr algn="l" indent="0" marL="0">
              <a:lnSpc>
                <a:spcPct val="115000"/>
              </a:lnSpc>
              <a:buNone/>
            </a:pPr>
            <a:r>
              <a:rPr lang="en-US" sz="1173" b="1" dirty="0">
                <a:solidFill>
                  <a:srgbClr val="000000"/>
                </a:solidFill>
                <a:latin typeface="Arial" pitchFamily="34" charset="0"/>
                <a:ea typeface="Arial" pitchFamily="34" charset="-122"/>
                <a:cs typeface="Arial" pitchFamily="34" charset="-120"/>
              </a:rPr>
              <a:t>Личный выбор
</a:t>
            </a:r>
            <a:pPr algn="l" indent="0" marL="0">
              <a:lnSpc>
                <a:spcPct val="115000"/>
              </a:lnSpc>
              <a:buNone/>
            </a:pPr>
            <a:r>
              <a:rPr lang="en-US" sz="44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99" dirty="0">
                <a:solidFill>
                  <a:srgbClr val="000000"/>
                </a:solidFill>
                <a:latin typeface="Arial" pitchFamily="34" charset="0"/>
                <a:ea typeface="Arial" pitchFamily="34" charset="-122"/>
                <a:cs typeface="Arial" pitchFamily="34" charset="-120"/>
              </a:rPr>
              <a:t>Every student has a different summer plan. The best choice is one that fits age, safety, interests and free time, while keeping a healthy balance.
</a:t>
            </a:r>
            <a:endParaRPr lang="en-US" sz="1173"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0300" y="2110359"/>
            <a:ext cx="5426700" cy="1476382"/>
          </a:xfrm>
          <a:prstGeom prst="rect">
            <a:avLst/>
          </a:prstGeom>
        </p:spPr>
      </p:pic>
      <p:sp>
        <p:nvSpPr>
          <p:cNvPr id="4" name="Text 0"/>
          <p:cNvSpPr txBox="1"/>
          <p:nvPr/>
        </p:nvSpPr>
        <p:spPr>
          <a:xfrm>
            <a:off x="90000" y="150125"/>
            <a:ext cx="8964000" cy="723900"/>
          </a:xfrm>
          <a:prstGeom prst="rect">
            <a:avLst/>
          </a:prstGeom>
          <a:noFill/>
          <a:ln/>
        </p:spPr>
        <p:txBody>
          <a:bodyPr wrap="square" lIns="0" tIns="0" rIns="0" bIns="0" rtlCol="0" anchor="ctr"/>
          <a:lstStyle/>
          <a:p>
            <a:pPr algn="l" indent="0" marL="0">
              <a:lnSpc>
                <a:spcPct val="80000"/>
              </a:lnSpc>
              <a:buNone/>
            </a:pPr>
            <a:r>
              <a:rPr lang="en-US" sz="2800" b="1" dirty="0">
                <a:solidFill>
                  <a:srgbClr val="000000"/>
                </a:solidFill>
                <a:latin typeface="Arial" pitchFamily="34" charset="0"/>
                <a:ea typeface="Arial" pitchFamily="34" charset="-122"/>
                <a:cs typeface="Arial" pitchFamily="34" charset="-120"/>
              </a:rPr>
              <a:t>Краткий итог по теме урока
</a:t>
            </a:r>
            <a:endParaRPr lang="en-US" sz="2800" dirty="0"/>
          </a:p>
        </p:txBody>
      </p:sp>
      <p:sp>
        <p:nvSpPr>
          <p:cNvPr id="5" name="Text 1"/>
          <p:cNvSpPr txBox="1"/>
          <p:nvPr/>
        </p:nvSpPr>
        <p:spPr>
          <a:xfrm>
            <a:off x="8265300" y="4962500"/>
            <a:ext cx="788700" cy="90900"/>
          </a:xfrm>
          <a:prstGeom prst="rect">
            <a:avLst/>
          </a:prstGeom>
          <a:noFill/>
          <a:ln/>
        </p:spPr>
        <p:txBody>
          <a:bodyPr wrap="square" lIns="0" tIns="0" rIns="0" bIns="0" rtlCol="0" anchor="t"/>
          <a:lstStyle/>
          <a:p>
            <a:pPr algn="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6" name="Text 2"/>
          <p:cNvSpPr txBox="1"/>
          <p:nvPr/>
        </p:nvSpPr>
        <p:spPr>
          <a:xfrm>
            <a:off x="6086175" y="1295910"/>
            <a:ext cx="2817300" cy="1573800"/>
          </a:xfrm>
          <a:prstGeom prst="rect">
            <a:avLst/>
          </a:prstGeom>
          <a:noFill/>
          <a:ln/>
        </p:spPr>
        <p:txBody>
          <a:bodyPr wrap="square" lIns="0" tIns="0" rIns="0" bIns="0" rtlCol="0" anchor="b"/>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Таблица помогает быстро повторить ключевые идеи, лексику и готовые фразы для ответа на уроке.
</a:t>
            </a:r>
            <a:endParaRPr lang="en-US" sz="1100" dirty="0"/>
          </a:p>
        </p:txBody>
      </p:sp>
      <p:sp>
        <p:nvSpPr>
          <p:cNvPr id="7" name="Text 3"/>
          <p:cNvSpPr txBox="1"/>
          <p:nvPr/>
        </p:nvSpPr>
        <p:spPr>
          <a:xfrm>
            <a:off x="6086175" y="3101358"/>
            <a:ext cx="2817300" cy="1573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The lesson combines useful vocabulary with simple speaking models about work, responsibility and balance.
</a:t>
            </a:r>
            <a:endParaRPr lang="en-US" sz="1100" dirty="0"/>
          </a:p>
        </p:txBody>
      </p:sp>
      <p:sp>
        <p:nvSpPr>
          <p:cNvPr id="8" name="Text 4"/>
          <p:cNvSpPr txBox="1"/>
          <p:nvPr/>
        </p:nvSpPr>
        <p:spPr>
          <a:xfrm>
            <a:off x="230300" y="4608075"/>
            <a:ext cx="5426700" cy="173400"/>
          </a:xfrm>
          <a:prstGeom prst="rect">
            <a:avLst/>
          </a:prstGeom>
          <a:noFill/>
          <a:ln/>
        </p:spPr>
        <p:txBody>
          <a:bodyPr wrap="square" lIns="0" tIns="0" rIns="0" bIns="0" rtlCol="0" anchor="b"/>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Материалы урока английского языка для 9 класса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88775" y="3455975"/>
            <a:ext cx="4833000" cy="1597500"/>
          </a:xfrm>
          <a:prstGeom prst="rect">
            <a:avLst/>
          </a:prstGeom>
          <a:noFill/>
          <a:ln/>
        </p:spPr>
        <p:txBody>
          <a:bodyPr wrap="square" lIns="0" tIns="0" rIns="0" bIns="0" rtlCol="0" anchor="ctr"/>
          <a:lstStyle/>
          <a:p>
            <a:pPr algn="l" indent="0" marL="0">
              <a:lnSpc>
                <a:spcPct val="115000"/>
              </a:lnSpc>
              <a:buNone/>
            </a:pPr>
            <a:r>
              <a:rPr lang="en-US" sz="1222" dirty="0">
                <a:solidFill>
                  <a:srgbClr val="000000"/>
                </a:solidFill>
                <a:latin typeface="Arial" pitchFamily="34" charset="0"/>
                <a:ea typeface="Arial" pitchFamily="34" charset="-122"/>
                <a:cs typeface="Arial" pitchFamily="34" charset="-120"/>
              </a:rPr>
              <a:t>Летняя подработка может дать деньги, опыт и уверенность, но отдых и безопасность тоже важны. Умный выбор помогает подростку провести каникулы интересно, полезно и без лишней усталости.
</a:t>
            </a:r>
            <a:endParaRPr lang="en-US" sz="1222" dirty="0"/>
          </a:p>
        </p:txBody>
      </p:sp>
      <p:sp>
        <p:nvSpPr>
          <p:cNvPr id="3" name="Text 1"/>
          <p:cNvSpPr txBox="1"/>
          <p:nvPr/>
        </p:nvSpPr>
        <p:spPr>
          <a:xfrm>
            <a:off x="88625" y="501700"/>
            <a:ext cx="8940600" cy="1433400"/>
          </a:xfrm>
          <a:prstGeom prst="rect">
            <a:avLst/>
          </a:prstGeom>
          <a:noFill/>
          <a:ln/>
        </p:spPr>
        <p:txBody>
          <a:bodyPr wrap="square" lIns="0" tIns="0" rIns="0" bIns="0" rtlCol="0" anchor="t"/>
          <a:lstStyle/>
          <a:p>
            <a:pPr algn="l" indent="0" marL="0">
              <a:lnSpc>
                <a:spcPct val="80000"/>
              </a:lnSpc>
              <a:buNone/>
            </a:pPr>
            <a:r>
              <a:rPr lang="en-US" sz="4700" b="1" dirty="0">
                <a:solidFill>
                  <a:srgbClr val="000000"/>
                </a:solidFill>
                <a:latin typeface="Arial" pitchFamily="34" charset="0"/>
                <a:ea typeface="Arial" pitchFamily="34" charset="-122"/>
                <a:cs typeface="Arial" pitchFamily="34" charset="-120"/>
              </a:rPr>
              <a:t>Do you work during your summer holidays?
</a:t>
            </a:r>
            <a:endParaRPr lang="en-US" sz="4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2026-05-31T11:03:27Z</dcterms:created>
  <dcterms:modified xsi:type="dcterms:W3CDTF">2026-05-31T11:03:27Z</dcterms:modified>
</cp:coreProperties>
</file>