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0950" y="1295208"/>
            <a:ext cx="7122000" cy="15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Европа: путь от Рима к Средневековью
</a:t>
            </a:r>
            <a:endParaRPr lang="en-US" sz="3700" dirty="0"/>
          </a:p>
        </p:txBody>
      </p:sp>
      <p:sp>
        <p:nvSpPr>
          <p:cNvPr id="4" name="Text 1"/>
          <p:cNvSpPr txBox="1"/>
          <p:nvPr/>
        </p:nvSpPr>
        <p:spPr>
          <a:xfrm>
            <a:off x="1010950" y="3050264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падения Рима к Европе замков, монастырей и королевств.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1010950" y="940375"/>
            <a:ext cx="28725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античного мира к средневековому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V–XI веках Западная Европа изменилась почти во всём: от власти и войн до городов, веры и повседневного труда. Старый римский порядок исчез, а новый средневековый мир только складывался.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59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смена правителей и войска подорвали устойчивость государства.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Традиционная датировка падения Западной Римской империи (476 год)
</a:t>
            </a:r>
            <a:endParaRPr lang="en-US" sz="6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476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традиционно считают концом Западной Римской империи.
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596" dirty="0"/>
          </a:p>
        </p:txBody>
      </p:sp>
      <p:sp>
        <p:nvSpPr>
          <p:cNvPr id="10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Варварские королевства на бывших римских землях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775200" y="1836175"/>
            <a:ext cx="38496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карта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72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месте римских провинций возникли новые королевства, где власть принадлежала военным вождям и королям. Единой политической системы больше не существовало, а границы часто менялись.
</a:t>
            </a:r>
            <a:endParaRPr lang="en-US" sz="720" dirty="0"/>
          </a:p>
        </p:txBody>
      </p:sp>
      <p:sp>
        <p:nvSpPr>
          <p:cNvPr id="12" name="Text 3"/>
          <p:cNvSpPr txBox="1"/>
          <p:nvPr/>
        </p:nvSpPr>
        <p:spPr>
          <a:xfrm>
            <a:off x="775200" y="2374785"/>
            <a:ext cx="38496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Наследники завоеваний
</a:t>
            </a:r>
            <a:pPr algn="l" indent="0" marL="0">
              <a:lnSpc>
                <a:spcPct val="115000"/>
              </a:lnSpc>
              <a:buNone/>
            </a:pPr>
            <a:r>
              <a:rPr lang="en-US" sz="72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Остготы, вестготы, франки, англосаксы и лангобарды создали собственные государства. Они опирались на дружины, местную знать и контроль над землями, а не на римскую администрацию.
</a:t>
            </a:r>
            <a:endParaRPr lang="en-US" sz="720" dirty="0"/>
          </a:p>
        </p:txBody>
      </p:sp>
      <p:sp>
        <p:nvSpPr>
          <p:cNvPr id="13" name="Text 4"/>
          <p:cNvSpPr txBox="1"/>
          <p:nvPr/>
        </p:nvSpPr>
        <p:spPr>
          <a:xfrm>
            <a:off x="775200" y="2913396"/>
            <a:ext cx="38496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уцелело от Рима
</a:t>
            </a:r>
            <a:pPr algn="l" indent="0" marL="0">
              <a:lnSpc>
                <a:spcPct val="115000"/>
              </a:lnSpc>
              <a:buNone/>
            </a:pPr>
            <a:r>
              <a:rPr lang="en-US" sz="72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традиции не исчезли сразу: сохранялись латинский язык, законы и христианская вера. Но эти элементы уже существовали в новых условиях и служили другим правителям.
</a:t>
            </a:r>
            <a:endParaRPr lang="en-US" sz="720" dirty="0"/>
          </a:p>
        </p:txBody>
      </p:sp>
      <p:sp>
        <p:nvSpPr>
          <p:cNvPr id="14" name="Text 5"/>
          <p:cNvSpPr txBox="1"/>
          <p:nvPr/>
        </p:nvSpPr>
        <p:spPr>
          <a:xfrm>
            <a:off x="775200" y="3451994"/>
            <a:ext cx="38496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как мозаика
</a:t>
            </a:r>
            <a:pPr algn="l" indent="0" marL="0">
              <a:lnSpc>
                <a:spcPct val="115000"/>
              </a:lnSpc>
              <a:buNone/>
            </a:pPr>
            <a:r>
              <a:rPr lang="en-US" sz="72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прежней имперской целостности появилась мозаика из разных народов и правовых обычаев. Это сделало Западную Европу более разнородной, но и более гибкой.
</a:t>
            </a:r>
            <a:endParaRPr lang="en-US" sz="720" dirty="0"/>
          </a:p>
        </p:txBody>
      </p:sp>
      <p:sp>
        <p:nvSpPr>
          <p:cNvPr id="15" name="Text 6"/>
          <p:cNvSpPr txBox="1"/>
          <p:nvPr/>
        </p:nvSpPr>
        <p:spPr>
          <a:xfrm>
            <a:off x="775200" y="3990600"/>
            <a:ext cx="38496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Переходный этап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таком мире люди заново учились жить без единого центра. Каждое королевство решало свои задачи — оборону, сбор доходов и удержание власти.
</a:t>
            </a:r>
            <a:endParaRPr lang="en-US" sz="80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 после распада империи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1173400" y="15910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Опора на знать
</a:t>
            </a:r>
            <a:pPr algn="l" indent="0" marL="0">
              <a:lnSpc>
                <a:spcPct val="115000"/>
              </a:lnSpc>
              <a:buNone/>
            </a:pPr>
            <a:r>
              <a:rPr lang="en-US" sz="21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Новым правителям были нужны войско, доходы и земли, поэтому они опирались на местную знать. Власть становилась личной и во многом зависела от верности сторонников.
</a:t>
            </a:r>
            <a:endParaRPr lang="en-US" sz="914" dirty="0"/>
          </a:p>
        </p:txBody>
      </p:sp>
      <p:sp>
        <p:nvSpPr>
          <p:cNvPr id="10" name="Text 3"/>
          <p:cNvSpPr txBox="1"/>
          <p:nvPr/>
        </p:nvSpPr>
        <p:spPr>
          <a:xfrm>
            <a:off x="1173400" y="24236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Ослабление городов
</a:t>
            </a:r>
            <a:pPr algn="l" indent="0" marL="0">
              <a:lnSpc>
                <a:spcPct val="115000"/>
              </a:lnSpc>
              <a:buNone/>
            </a:pPr>
            <a:r>
              <a:rPr lang="en-US" sz="21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уже не могли удерживать прежнее значение: население и ремесло сокращались, а дальняя торговля стала реже. Центром жизни всё чаще становилась сельская округa.
</a:t>
            </a:r>
            <a:endParaRPr lang="en-US" sz="914" dirty="0"/>
          </a:p>
        </p:txBody>
      </p:sp>
      <p:sp>
        <p:nvSpPr>
          <p:cNvPr id="11" name="Text 4"/>
          <p:cNvSpPr txBox="1"/>
          <p:nvPr/>
        </p:nvSpPr>
        <p:spPr>
          <a:xfrm>
            <a:off x="1173400" y="32562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Безопасность важнее
</a:t>
            </a:r>
            <a:pPr algn="l" indent="0" marL="0">
              <a:lnSpc>
                <a:spcPct val="115000"/>
              </a:lnSpc>
              <a:buNone/>
            </a:pPr>
            <a:r>
              <a:rPr lang="en-US" sz="21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условиях частых набегов и междоусобиц главным богатством становилась не торговля, а защита. Люди искали покровителя, который мог обеспечить безопасность и суд.
</a:t>
            </a:r>
            <a:endParaRPr lang="en-US" sz="914" dirty="0"/>
          </a:p>
        </p:txBody>
      </p:sp>
      <p:sp>
        <p:nvSpPr>
          <p:cNvPr id="12" name="Text 5"/>
          <p:cNvSpPr txBox="1"/>
          <p:nvPr/>
        </p:nvSpPr>
        <p:spPr>
          <a:xfrm>
            <a:off x="1173400" y="40888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Новый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21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усилились местные сеньоры, а военная сила стала основой власти. Вместо имперской системы складывался мир небольших владений, связанных обязательствами и службой.
</a:t>
            </a:r>
            <a:endParaRPr lang="en-US" sz="91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596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Христианизация Западной Европы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5910825" y="1929425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вера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давала людям общие праздники, обряды и правила поведения. Благодаря ей жители разных земель воспринимали себя частью одного христианского мира.
</a:t>
            </a:r>
            <a:endParaRPr lang="en-US" sz="743" dirty="0"/>
          </a:p>
        </p:txBody>
      </p:sp>
      <p:sp>
        <p:nvSpPr>
          <p:cNvPr id="11" name="Text 3"/>
          <p:cNvSpPr txBox="1"/>
          <p:nvPr/>
        </p:nvSpPr>
        <p:spPr>
          <a:xfrm>
            <a:off x="5910825" y="2562515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политику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Епископы нередко становились советниками королей и участвовали в управлении. Духовная власть помогала укреплять авторитет правителей и влияла на решения при дворах.
</a:t>
            </a:r>
            <a:endParaRPr lang="en-US" sz="743" dirty="0"/>
          </a:p>
        </p:txBody>
      </p:sp>
      <p:sp>
        <p:nvSpPr>
          <p:cNvPr id="12" name="Text 4"/>
          <p:cNvSpPr txBox="1"/>
          <p:nvPr/>
        </p:nvSpPr>
        <p:spPr>
          <a:xfrm>
            <a:off x="5910825" y="3195608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 обучение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Монастыри были центрами труда и памяти: там хранили книги, учили письму и переписывали тексты. Без них многие знания античности могли бы исчезнуть.
</a:t>
            </a:r>
            <a:endParaRPr lang="en-US" sz="766" dirty="0"/>
          </a:p>
        </p:txBody>
      </p:sp>
      <p:sp>
        <p:nvSpPr>
          <p:cNvPr id="13" name="Text 5"/>
          <p:cNvSpPr txBox="1"/>
          <p:nvPr/>
        </p:nvSpPr>
        <p:spPr>
          <a:xfrm>
            <a:off x="5910825" y="3828697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Христианские короли
</a:t>
            </a:r>
            <a:pPr algn="l" indent="0" marL="0">
              <a:lnSpc>
                <a:spcPct val="115000"/>
              </a:lnSpc>
              <a:buNone/>
            </a:pPr>
            <a:r>
              <a:rPr lang="en-US" sz="80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Крещение принимали и правители, и их подданные. Это укрепляло связь между властью и религией, а также сближало разные народы Западной Европы.
</a:t>
            </a:r>
            <a:endParaRPr lang="en-US" sz="80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596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Франки: от Меровингов к Каролингам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88850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V–VI века: Меровинги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Франкские правители начали объединять земли в Галлии и соседних областях. Их государство постепенно стало крупнейшей силой Западной Европы.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509950" y="3392950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VIII век: усиление Каролингов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Каролингах власть франкских королей укрепилась, а управление стало более организованным. Земли расширялись, а правители опирались на церковь и знать.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260068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800 год: императорский титул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800 году Карл Великий получил в Риме императорский титул, что подчеркнуло его особую роль в христианском мире и престиж франкской державы.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Каролингская империя объединила огромные территории, но управлялась недолго как единое целое.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Каролингская империя и ее распад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843 году единая империя сменилась несколькими королевствами, хотя память о единстве сохранилась.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хронология Каролингской империи; Верденский договор, 843 год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10187" y="1940958"/>
            <a:ext cx="20115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9968" y="3442376"/>
            <a:ext cx="273600" cy="24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80834" y="3429876"/>
            <a:ext cx="259819" cy="26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596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черты Византии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Византия сохраняла крупные города, развитый сбор налогов и денежное хозяйство. Для западных правителей это был пример более устойчивой и богатой державы.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администрация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опиралась на образованную администрацию и хорошо организованное управление. Западные королевства в то время только выстраивали подобные структуры.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Учёность и книги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Константинополе сохранялись школы, книги и традиции учености. Именно поэтому Византия оставалась важным центром христианской культуры и знаний.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для Запада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Византия не управляла Западной Европой, она влияла на её престиж и представления о власти. Её считали наследницей Римской империи на Востоке.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596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Феодалы, вассалы и зависимые крестьяне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верность, военная служба и земельные пожалования связывали власть, землю и повинности.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стороны рыцарской жизни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Воин на коне
</a:t>
            </a:r>
            <a:pPr algn="l" indent="0" marL="0">
              <a:lnSpc>
                <a:spcPct val="115000"/>
              </a:lnSpc>
              <a:buNone/>
            </a:pPr>
            <a:r>
              <a:rPr lang="en-US" sz="55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Рыцарь выходил в бой на коне, в кольчуге и с оружием, которое должно было выдержать удар и защитить всадника. Его жизнь была связана не только с войной, но и с обязанностью служить сеньору, который давал землю и требовал верности.
</a:t>
            </a:r>
            <a:endParaRPr lang="en-US" sz="873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и долг
</a:t>
            </a:r>
            <a:pPr algn="l" indent="0" marL="0">
              <a:lnSpc>
                <a:spcPct val="115000"/>
              </a:lnSpc>
              <a:buNone/>
            </a:pPr>
            <a:r>
              <a:rPr lang="en-US" sz="55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замке рыцарь тренировался обращаться с копьём, мечом и щитом, учился держаться в седле и соблюдать правила боя. От него ждали смелости, дисциплины и умения сдерживать обещание даже тогда, когда это было трудно.
</a:t>
            </a:r>
            <a:endParaRPr lang="en-US" sz="873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Честь и обычаи
</a:t>
            </a:r>
            <a:pPr algn="l" indent="0" marL="0">
              <a:lnSpc>
                <a:spcPct val="115000"/>
              </a:lnSpc>
              <a:buNone/>
            </a:pPr>
            <a:r>
              <a:rPr lang="en-US" sz="5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Рыцарская культура соединяла военную силу и христианские представления о чести. Ценились защита слабых, верность слову и уважение к обрядам, поэтому образ рыцаря стал символом не только силы, но и служения.
</a:t>
            </a:r>
            <a:endParaRPr lang="en-US" sz="907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59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008" y="1986438"/>
            <a:ext cx="391200" cy="391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0013" y="2022558"/>
            <a:ext cx="398700" cy="318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10048" y="1986438"/>
            <a:ext cx="391200" cy="391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596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складывался деревенский быт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660154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Полевые работы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обрабатывали поля общины или сеньора, сеяли рожь, пшеницу и ячмень. От их труда зависел хлеб на весь год, поэтому весной и осенью работы было особенно много.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492909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скот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деревне держали коров, овец, свиней и птицу. Скот давал молоко, мясо, шерсть и помощь в хозяйстве, а также помогал пережить неурожайные годы.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6339194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Повинности и голод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 трудом крестьяне выполняли повинности: отдавали часть урожая, работали на господской земле и чинили дороги. Если погода подводила, запасов не хватало и люди особенно остро чувствовали голод.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613867"/>
            <a:ext cx="4418400" cy="9226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города сохраняли ремесло, торговлю и церковную жизнь. Они соединяли местное производство с ярмарками и дальними путями обмена.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жизнь и обмен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были меньше античных, но оставались важными центрами обмена, где встречались ремесленники, купцы и духовенство.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раннесредневековой городской жизни в Западной Европе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работала местная власть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Усадьба как центр управления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усадьбе сеньор принимал зависимых людей, хранил зерно и следил за работой на земле. Здесь решались споры, собирались повинности и распределялись обязанности между теми, кто жил вокруг поместья.
</a:t>
            </a:r>
            <a:endParaRPr lang="en-US" sz="840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Замок и 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Замок возвышался над окрестностями и служил не только убежищем, но и знаком силы. Из его стен можно было контролировать дороги, защищаться от набегов и показывать соседям, кто хозяин в округе.
</a:t>
            </a:r>
            <a:endParaRPr lang="en-US" sz="860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рядом с людьми
</a:t>
            </a:r>
            <a:pPr algn="l" indent="0" marL="0">
              <a:lnSpc>
                <a:spcPct val="115000"/>
              </a:lnSpc>
              <a:buNone/>
            </a:pPr>
            <a:r>
              <a:rPr lang="en-US" sz="54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крестьян власть сеньора была видна каждый день: он собирал платежи, требовал работы и обещал защиту. Так местная власть становилась ближе и сильнее, чем далёкая королевская власть.
</a:t>
            </a:r>
            <a:endParaRPr lang="en-US" sz="903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59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596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сохранялись знания
</a:t>
            </a:r>
            <a:endParaRPr lang="en-US" sz="2200" dirty="0"/>
          </a:p>
        </p:txBody>
      </p:sp>
      <p:sp>
        <p:nvSpPr>
          <p:cNvPr id="5" name="Text 2"/>
          <p:cNvSpPr txBox="1"/>
          <p:nvPr/>
        </p:nvSpPr>
        <p:spPr>
          <a:xfrm>
            <a:off x="625118" y="2740275"/>
            <a:ext cx="15717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монастырях при храмах появляются первые школы для будущих священников и образованных переписчиков. Там учили читать, писать и понимать латинские тексты.
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625100" y="1971475"/>
            <a:ext cx="1571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монастырские школы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27398" y="2740225"/>
            <a:ext cx="15717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Монахи вручную переписывают книги, сохраняя богослужебные тексты, труды древних авторов и церковные правила. Каждая рукопись создаётся медленно и требует большой точности.
</a:t>
            </a:r>
            <a:endParaRPr lang="en-US" sz="800" dirty="0"/>
          </a:p>
        </p:txBody>
      </p:sp>
      <p:sp>
        <p:nvSpPr>
          <p:cNvPr id="8" name="Text 5"/>
          <p:cNvSpPr txBox="1"/>
          <p:nvPr/>
        </p:nvSpPr>
        <p:spPr>
          <a:xfrm>
            <a:off x="2727396" y="1971475"/>
            <a:ext cx="1571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Переписывание книг
</a:t>
            </a:r>
            <a:endParaRPr lang="en-US" sz="800" dirty="0"/>
          </a:p>
        </p:txBody>
      </p:sp>
      <p:sp>
        <p:nvSpPr>
          <p:cNvPr id="9" name="Text 6"/>
          <p:cNvSpPr txBox="1"/>
          <p:nvPr/>
        </p:nvSpPr>
        <p:spPr>
          <a:xfrm>
            <a:off x="4836480" y="2740225"/>
            <a:ext cx="15717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рукописям добавляют яркие миниатюры и украшенные буквы. Иллюстрации помогали лучше понимать текст и делали книгу предметом особого почитания.
</a:t>
            </a:r>
            <a:endParaRPr lang="en-US" sz="800" dirty="0"/>
          </a:p>
        </p:txBody>
      </p:sp>
      <p:sp>
        <p:nvSpPr>
          <p:cNvPr id="10" name="Text 7"/>
          <p:cNvSpPr txBox="1"/>
          <p:nvPr/>
        </p:nvSpPr>
        <p:spPr>
          <a:xfrm>
            <a:off x="4836478" y="1971475"/>
            <a:ext cx="1571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Иллюминированные рукописи
</a:t>
            </a:r>
            <a:endParaRPr lang="en-US" sz="800" dirty="0"/>
          </a:p>
        </p:txBody>
      </p:sp>
      <p:sp>
        <p:nvSpPr>
          <p:cNvPr id="11" name="Text 8"/>
          <p:cNvSpPr txBox="1"/>
          <p:nvPr/>
        </p:nvSpPr>
        <p:spPr>
          <a:xfrm>
            <a:off x="6986380" y="2740225"/>
            <a:ext cx="15717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Латынь остаётся языком учёности, богослужения и общения образованных людей разных земель. Благодаря этому знания можно было передавать между монастырями и соборами.
</a:t>
            </a:r>
            <a:endParaRPr lang="en-US" sz="800" dirty="0"/>
          </a:p>
        </p:txBody>
      </p:sp>
      <p:sp>
        <p:nvSpPr>
          <p:cNvPr id="12" name="Text 9"/>
          <p:cNvSpPr txBox="1"/>
          <p:nvPr/>
        </p:nvSpPr>
        <p:spPr>
          <a:xfrm>
            <a:off x="6986379" y="1971475"/>
            <a:ext cx="1571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язык науки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черты романского стиля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911876" y="1849325"/>
            <a:ext cx="23211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Прочные здания
</a:t>
            </a:r>
            <a:pPr algn="l" indent="0" marL="0">
              <a:lnSpc>
                <a:spcPct val="115000"/>
              </a:lnSpc>
              <a:buNone/>
            </a:pPr>
            <a:r>
              <a:rPr lang="en-US" sz="36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Толстые стены, тяжёлые башни и узкие окна делали храм похожим на крепость. Такой вид подчёркивал прочность веры и защищённость церковного пространства.
</a:t>
            </a:r>
            <a:endParaRPr lang="en-US" sz="903" dirty="0"/>
          </a:p>
        </p:txBody>
      </p:sp>
      <p:sp>
        <p:nvSpPr>
          <p:cNvPr id="10" name="Text 3"/>
          <p:cNvSpPr txBox="1"/>
          <p:nvPr/>
        </p:nvSpPr>
        <p:spPr>
          <a:xfrm>
            <a:off x="3467988" y="1849325"/>
            <a:ext cx="23211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Арки и своды
</a:t>
            </a:r>
            <a:pPr algn="l" indent="0" marL="0">
              <a:lnSpc>
                <a:spcPct val="115000"/>
              </a:lnSpc>
              <a:buNone/>
            </a:pPr>
            <a:r>
              <a:rPr lang="en-US" sz="36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Полукруглая арка была одной из главных форм романского стиля. Её использовали в проёмах, сводах и входах, чтобы здание выглядело уравновешенным и надёжным.
</a:t>
            </a:r>
            <a:endParaRPr lang="en-US" sz="909" dirty="0"/>
          </a:p>
        </p:txBody>
      </p:sp>
      <p:sp>
        <p:nvSpPr>
          <p:cNvPr id="11" name="Text 4"/>
          <p:cNvSpPr txBox="1"/>
          <p:nvPr/>
        </p:nvSpPr>
        <p:spPr>
          <a:xfrm>
            <a:off x="6024106" y="1849325"/>
            <a:ext cx="23211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для веры
</a:t>
            </a:r>
            <a:pPr algn="l" indent="0" marL="0">
              <a:lnSpc>
                <a:spcPct val="115000"/>
              </a:lnSpc>
              <a:buNone/>
            </a:pPr>
            <a:r>
              <a:rPr lang="en-US" sz="3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храма важную роль играли росписи, рельефы и песнопения. Искусство объясняло библейские сюжеты тем, кто не умел читать, и усиливало торжественность богослужения.
</a:t>
            </a:r>
            <a:endParaRPr lang="en-US" sz="83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596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угрозы к защите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внешние нападения приводили к укреплению обороны и власти на местах.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XI веку сопровождался ростом населения и расширением обработки земли. Это заметно по увеличению числа поселений и оживлению обмена.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подъёма к XI веку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XI веку Европа стала более организованной: укреплялась власть, росло производство и возвращалась активность рынков.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Западной Европы V–XI веков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7256" y="1846057"/>
            <a:ext cx="7323887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насколько сильно изменился западноевропейский мир за этот период. Важнее всего было не одно событие, а постепенная смена образа жизни.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империи к средневековью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результат — переход от римской модели к средневековой: более локальной, религиозной и феодальной.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Западной Европы V–XI веков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029062"/>
            <a:ext cx="7122000" cy="180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Рима к средневековой Европе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3020478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шесть веков Западная Европа изменилась от римского мира к средневековым королевствам. Появились новые центры власти, церковь сохранила знания, а общество стало устойчивее и разнообразнее.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2026-07-26T05:45:39Z</dcterms:created>
  <dcterms:modified xsi:type="dcterms:W3CDTF">2026-07-26T05:45:39Z</dcterms:modified>
</cp:coreProperties>
</file>