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slideLayout" Target="../slideLayouts/slideLayout1.xml"/><Relationship Id="rId7"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jpe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slideLayout" Target="../slideLayouts/slideLayout1.xml"/><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slideLayout" Target="../slideLayouts/slideLayout1.xml"/><Relationship Id="rId10"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slideLayout" Target="../slideLayouts/slideLayout1.xml"/><Relationship Id="rId6"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slideLayout" Target="../slideLayouts/slideLayout1.xml"/><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jpeg"/><Relationship Id="rId4" Type="http://schemas.openxmlformats.org/officeDocument/2006/relationships/image" Target="../media/image-14-4.png"/><Relationship Id="rId5" Type="http://schemas.openxmlformats.org/officeDocument/2006/relationships/image" Target="../media/image-14-5.jpe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slideLayout" Target="../slideLayouts/slideLayout1.xml"/><Relationship Id="rId8"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slideLayout" Target="../slideLayouts/slideLayout1.xml"/><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jpeg"/><Relationship Id="rId4" Type="http://schemas.openxmlformats.org/officeDocument/2006/relationships/image" Target="../media/image-18-4.png"/><Relationship Id="rId5" Type="http://schemas.openxmlformats.org/officeDocument/2006/relationships/image" Target="../media/image-18-5.jpeg"/><Relationship Id="rId6" Type="http://schemas.openxmlformats.org/officeDocument/2006/relationships/image" Target="../media/image-18-6.png"/><Relationship Id="rId7" Type="http://schemas.openxmlformats.org/officeDocument/2006/relationships/slideLayout" Target="../slideLayouts/slideLayout1.xml"/><Relationship Id="rId8"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slideLayout" Target="../slideLayouts/slideLayout1.xml"/><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99760" y="0"/>
            <a:ext cx="427453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360000" y="2104050"/>
            <a:ext cx="4485300" cy="9354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Учимся находить момент встречи и путь каждого участника.
</a:t>
            </a:r>
            <a:endParaRPr lang="en-US" sz="1400" dirty="0"/>
          </a:p>
        </p:txBody>
      </p:sp>
      <p:sp>
        <p:nvSpPr>
          <p:cNvPr id="6" name="Text 1"/>
          <p:cNvSpPr txBox="1"/>
          <p:nvPr/>
        </p:nvSpPr>
        <p:spPr>
          <a:xfrm>
            <a:off x="360000" y="3245425"/>
            <a:ext cx="5278800" cy="15381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Движение навстречу друг другу
</a:t>
            </a:r>
            <a:endParaRPr lang="en-US" sz="2800" dirty="0"/>
          </a:p>
        </p:txBody>
      </p:sp>
      <p:sp>
        <p:nvSpPr>
          <p:cNvPr id="7" name="Text 2"/>
          <p:cNvSpPr txBox="1"/>
          <p:nvPr/>
        </p:nvSpPr>
        <p:spPr>
          <a:xfrm>
            <a:off x="360000" y="360000"/>
            <a:ext cx="3361500" cy="412800"/>
          </a:xfrm>
          <a:prstGeom prst="rect">
            <a:avLst/>
          </a:prstGeom>
          <a:noFill/>
          <a:ln/>
        </p:spPr>
        <p:txBody>
          <a:bodyPr wrap="square" lIns="0" tIns="0" rIns="0" bIns="0" rtlCol="0" anchor="t"/>
          <a:lstStyle/>
          <a:p>
            <a:pPr algn="l" indent="0" marL="0">
              <a:lnSpc>
                <a:spcPct val="100000"/>
              </a:lnSpc>
              <a:buNone/>
            </a:pPr>
            <a:r>
              <a:rPr lang="en-US" sz="1800" dirty="0">
                <a:solidFill>
                  <a:srgbClr val="FFFFFF"/>
                </a:solidFill>
                <a:latin typeface="Arial" pitchFamily="34" charset="0"/>
                <a:ea typeface="Arial" pitchFamily="34" charset="-122"/>
                <a:cs typeface="Arial" pitchFamily="34" charset="-120"/>
              </a:rPr>
              <a:t>
</a:t>
            </a:r>
            <a:endParaRPr lang="en-US"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822" y="0"/>
            <a:ext cx="4148956"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376750" y="360000"/>
            <a:ext cx="4407300" cy="1903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Где это встречается в жизни
</a:t>
            </a:r>
            <a:endParaRPr lang="en-US" sz="2800" dirty="0"/>
          </a:p>
        </p:txBody>
      </p:sp>
      <p:sp>
        <p:nvSpPr>
          <p:cNvPr id="6"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2</a:t>
            </a:r>
            <a:endParaRPr lang="en-US" sz="1200" dirty="0"/>
          </a:p>
        </p:txBody>
      </p:sp>
      <p:sp>
        <p:nvSpPr>
          <p:cNvPr id="7" name="Text 2"/>
          <p:cNvSpPr txBox="1"/>
          <p:nvPr/>
        </p:nvSpPr>
        <p:spPr>
          <a:xfrm>
            <a:off x="4376850" y="2331350"/>
            <a:ext cx="4407300" cy="2452200"/>
          </a:xfrm>
          <a:prstGeom prst="rect">
            <a:avLst/>
          </a:prstGeom>
          <a:noFill/>
          <a:ln/>
        </p:spPr>
        <p:txBody>
          <a:bodyPr wrap="square" lIns="0" tIns="0" rIns="0" bIns="0" rtlCol="0" anchor="ctr"/>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Так движутся пешеходы, велосипеды, машины, поезда и лодки. В задачах важно заметить, кто стартует раньше, какое расстояние между ними и как быстро оно сокращается.
</a:t>
            </a:r>
            <a:endParaRPr lang="en-US" sz="17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3</a:t>
            </a:r>
            <a:endParaRPr lang="en-US" sz="1200" dirty="0"/>
          </a:p>
        </p:txBody>
      </p:sp>
      <p:sp>
        <p:nvSpPr>
          <p:cNvPr id="8" name="Text 1"/>
          <p:cNvSpPr txBox="1"/>
          <p:nvPr/>
        </p:nvSpPr>
        <p:spPr>
          <a:xfrm>
            <a:off x="998850" y="1703121"/>
            <a:ext cx="3368400" cy="930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Два объекта начинают движение из разных мест и направляются друг к другу. Расстояние между ними постепенно уменьшается, словно невидимая линейка становится короче.
</a:t>
            </a:r>
            <a:endParaRPr lang="en-US" sz="1300" dirty="0"/>
          </a:p>
        </p:txBody>
      </p:sp>
      <p:sp>
        <p:nvSpPr>
          <p:cNvPr id="9" name="Text 2"/>
          <p:cNvSpPr txBox="1"/>
          <p:nvPr/>
        </p:nvSpPr>
        <p:spPr>
          <a:xfrm>
            <a:off x="5281650" y="1703121"/>
            <a:ext cx="3368400" cy="930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Чем больше скорость каждого участника, тем быстрее произойдет встреча. На рисунке это удобно показывать стрелками, направленными навстречу друг другу.
</a:t>
            </a:r>
            <a:endParaRPr lang="en-US" sz="1300" dirty="0"/>
          </a:p>
        </p:txBody>
      </p:sp>
      <p:sp>
        <p:nvSpPr>
          <p:cNvPr id="10" name="Text 3"/>
          <p:cNvSpPr txBox="1"/>
          <p:nvPr/>
        </p:nvSpPr>
        <p:spPr>
          <a:xfrm>
            <a:off x="360000" y="360000"/>
            <a:ext cx="71421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Что значит двигаться навстречу
</a:t>
            </a:r>
            <a:endParaRPr lang="en-US" sz="2800" dirty="0"/>
          </a:p>
        </p:txBody>
      </p:sp>
      <p:sp>
        <p:nvSpPr>
          <p:cNvPr id="11" name="Text 4"/>
          <p:cNvSpPr txBox="1"/>
          <p:nvPr/>
        </p:nvSpPr>
        <p:spPr>
          <a:xfrm>
            <a:off x="5281650" y="3219897"/>
            <a:ext cx="3368400" cy="930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Такие задачи легко узнать по двум стартовым точкам и одной общей точке встречи. Главное — не перепутать направление движения и внимательно читать условие.
</a:t>
            </a: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4</a:t>
            </a:r>
            <a:endParaRPr lang="en-US" sz="1200" dirty="0"/>
          </a:p>
        </p:txBody>
      </p:sp>
      <p:sp>
        <p:nvSpPr>
          <p:cNvPr id="5" name="Text 1"/>
          <p:cNvSpPr txBox="1"/>
          <p:nvPr/>
        </p:nvSpPr>
        <p:spPr>
          <a:xfrm>
            <a:off x="595000" y="526543"/>
            <a:ext cx="3821700" cy="1582500"/>
          </a:xfrm>
          <a:prstGeom prst="rect">
            <a:avLst/>
          </a:prstGeom>
          <a:noFill/>
          <a:ln/>
        </p:spPr>
        <p:txBody>
          <a:bodyPr wrap="square" lIns="0" tIns="0" rIns="0" bIns="0" rtlCol="0" anchor="t"/>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Скорость показывает, какой путь объект проходит за одинаковое время. Чем число больше, тем быстрее движется участник и тем раньше может состояться встреча.
</a:t>
            </a:r>
            <a:endParaRPr lang="en-US" sz="1700" dirty="0"/>
          </a:p>
        </p:txBody>
      </p:sp>
      <p:sp>
        <p:nvSpPr>
          <p:cNvPr id="6" name="Text 2"/>
          <p:cNvSpPr txBox="1"/>
          <p:nvPr/>
        </p:nvSpPr>
        <p:spPr>
          <a:xfrm>
            <a:off x="4966800" y="1983525"/>
            <a:ext cx="3821700" cy="1036500"/>
          </a:xfrm>
          <a:prstGeom prst="rect">
            <a:avLst/>
          </a:prstGeom>
          <a:noFill/>
          <a:ln/>
        </p:spPr>
        <p:txBody>
          <a:bodyPr wrap="square" lIns="0" tIns="0" rIns="0" bIns="0" rtlCol="0" anchor="ctr"/>
          <a:lstStyle/>
          <a:p>
            <a:pPr algn="l" indent="0" marL="0">
              <a:lnSpc>
                <a:spcPct val="90000"/>
              </a:lnSpc>
              <a:buNone/>
            </a:pPr>
            <a:r>
              <a:rPr lang="en-US" sz="6000" b="1" dirty="0">
                <a:solidFill>
                  <a:srgbClr val="FFFFFF"/>
                </a:solidFill>
                <a:latin typeface="Arial" pitchFamily="34" charset="0"/>
                <a:ea typeface="Arial" pitchFamily="34" charset="-122"/>
                <a:cs typeface="Arial" pitchFamily="34" charset="-120"/>
              </a:rPr>
              <a:t>4 км/ч
</a:t>
            </a:r>
            <a:endParaRPr lang="en-US" sz="6000" dirty="0"/>
          </a:p>
        </p:txBody>
      </p:sp>
      <p:sp>
        <p:nvSpPr>
          <p:cNvPr id="7" name="Text 3"/>
          <p:cNvSpPr txBox="1"/>
          <p:nvPr/>
        </p:nvSpPr>
        <p:spPr>
          <a:xfrm>
            <a:off x="4966800" y="3101336"/>
            <a:ext cx="3821700" cy="11760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 это скорость, с которой можно пройти 4 километра за 1 час.
</a:t>
            </a:r>
            <a:endParaRPr lang="en-US" sz="1500" dirty="0"/>
          </a:p>
        </p:txBody>
      </p:sp>
      <p:sp>
        <p:nvSpPr>
          <p:cNvPr id="8" name="Text 4"/>
          <p:cNvSpPr txBox="1"/>
          <p:nvPr/>
        </p:nvSpPr>
        <p:spPr>
          <a:xfrm>
            <a:off x="4966800" y="4358525"/>
            <a:ext cx="3817200" cy="424800"/>
          </a:xfrm>
          <a:prstGeom prst="rect">
            <a:avLst/>
          </a:prstGeom>
          <a:noFill/>
          <a:ln/>
        </p:spPr>
        <p:txBody>
          <a:bodyPr wrap="square" lIns="0" tIns="0" rIns="0" bIns="0" rtlCol="0" anchor="t"/>
          <a:lstStyle/>
          <a:p>
            <a:pPr algn="l" indent="0" marL="0">
              <a:lnSpc>
                <a:spcPct val="100000"/>
              </a:lnSpc>
              <a:buNone/>
            </a:pPr>
            <a:r>
              <a:rPr lang="en-US" sz="1500" dirty="0">
                <a:solidFill>
                  <a:srgbClr val="CD96FF"/>
                </a:solidFill>
                <a:latin typeface="Arial" pitchFamily="34" charset="0"/>
                <a:ea typeface="Arial" pitchFamily="34" charset="-122"/>
                <a:cs typeface="Arial" pitchFamily="34" charset="-120"/>
              </a:rPr>
              <a:t>Учебный пример для начальной школы
</a:t>
            </a:r>
            <a:endParaRPr lang="en-US" sz="15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0000" y="360000"/>
            <a:ext cx="71421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Главное правило встречного движения
</a:t>
            </a:r>
            <a:endParaRPr lang="en-US" sz="2800" dirty="0"/>
          </a:p>
        </p:txBody>
      </p:sp>
      <p:sp>
        <p:nvSpPr>
          <p:cNvPr id="7"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5</a:t>
            </a:r>
            <a:endParaRPr lang="en-US" sz="1200" dirty="0"/>
          </a:p>
        </p:txBody>
      </p:sp>
      <p:sp>
        <p:nvSpPr>
          <p:cNvPr id="8" name="Text 2"/>
          <p:cNvSpPr txBox="1"/>
          <p:nvPr/>
        </p:nvSpPr>
        <p:spPr>
          <a:xfrm>
            <a:off x="360000" y="2062950"/>
            <a:ext cx="2736000" cy="2720400"/>
          </a:xfrm>
          <a:prstGeom prst="rect">
            <a:avLst/>
          </a:prstGeom>
          <a:noFill/>
          <a:ln/>
        </p:spPr>
        <p:txBody>
          <a:bodyPr wrap="square" lIns="0" tIns="0" rIns="0" bIns="0" rtlCol="0" anchor="t"/>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Когда объекты движутся друг к другу, их скорости нужно сложить. Так мы узнаем, с какой скоростью уменьшается расстояние между ними каждую минуту или час.
</a:t>
            </a:r>
            <a:endParaRPr lang="en-US" sz="1700" dirty="0"/>
          </a:p>
        </p:txBody>
      </p:sp>
      <p:sp>
        <p:nvSpPr>
          <p:cNvPr id="9" name="Text 3"/>
          <p:cNvSpPr txBox="1"/>
          <p:nvPr/>
        </p:nvSpPr>
        <p:spPr>
          <a:xfrm>
            <a:off x="6048000" y="2062950"/>
            <a:ext cx="2736000" cy="2720400"/>
          </a:xfrm>
          <a:prstGeom prst="rect">
            <a:avLst/>
          </a:prstGeom>
          <a:noFill/>
          <a:ln/>
        </p:spPr>
        <p:txBody>
          <a:bodyPr wrap="square" lIns="0" tIns="0" rIns="0" bIns="0" rtlCol="0" anchor="t"/>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Это правило помогает решать большинство простых задач на встречу. Если запомнить его, задача уже не кажется страшной — она становится похожа на полезную игру.
</a:t>
            </a:r>
            <a:endParaRPr lang="en-US" sz="1700" dirty="0"/>
          </a:p>
        </p:txBody>
      </p:sp>
      <p:sp>
        <p:nvSpPr>
          <p:cNvPr id="10" name="Text 4"/>
          <p:cNvSpPr txBox="1"/>
          <p:nvPr/>
        </p:nvSpPr>
        <p:spPr>
          <a:xfrm>
            <a:off x="3204000" y="2062950"/>
            <a:ext cx="2736000" cy="2720400"/>
          </a:xfrm>
          <a:prstGeom prst="rect">
            <a:avLst/>
          </a:prstGeom>
          <a:noFill/>
          <a:ln/>
        </p:spPr>
        <p:txBody>
          <a:bodyPr wrap="square" lIns="0" tIns="0" rIns="0" bIns="0" rtlCol="0" anchor="t"/>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Если один движется быстрее, а другой медленнее, встреча все равно происходит по общей скорости сближения. Просто быстрый участник проходит больше пути.
</a:t>
            </a:r>
            <a:endParaRPr lang="en-US" sz="17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04972" y="1477975"/>
            <a:ext cx="2734056" cy="33054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0000" y="360000"/>
            <a:ext cx="71421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найти время до встречи
</a:t>
            </a:r>
            <a:endParaRPr lang="en-US" sz="2800" dirty="0"/>
          </a:p>
        </p:txBody>
      </p:sp>
      <p:sp>
        <p:nvSpPr>
          <p:cNvPr id="7"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6</a:t>
            </a:r>
            <a:endParaRPr lang="en-US" sz="1200" dirty="0"/>
          </a:p>
        </p:txBody>
      </p:sp>
      <p:sp>
        <p:nvSpPr>
          <p:cNvPr id="8" name="Text 2"/>
          <p:cNvSpPr txBox="1"/>
          <p:nvPr/>
        </p:nvSpPr>
        <p:spPr>
          <a:xfrm>
            <a:off x="524925" y="1784550"/>
            <a:ext cx="2406300" cy="2790000"/>
          </a:xfrm>
          <a:prstGeom prst="rect">
            <a:avLst/>
          </a:prstGeom>
          <a:noFill/>
          <a:ln/>
        </p:spPr>
        <p:txBody>
          <a:bodyPr wrap="square" lIns="0" tIns="0" rIns="0" bIns="0" rtlCol="0" anchor="t"/>
          <a:lstStyle/>
          <a:p>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Сначала узнаем общую скорость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Нужно сложить скорости обоих участников. После этого становится понятно, как быстро они сближаются. Чем больше сумма, тем скорее они встретятся.
</a:t>
            </a:r>
            <a:endParaRPr lang="en-US" sz="1600" dirty="0"/>
          </a:p>
        </p:txBody>
      </p:sp>
      <p:sp>
        <p:nvSpPr>
          <p:cNvPr id="9" name="Text 3"/>
          <p:cNvSpPr txBox="1"/>
          <p:nvPr/>
        </p:nvSpPr>
        <p:spPr>
          <a:xfrm>
            <a:off x="6212925" y="1784400"/>
            <a:ext cx="2406300" cy="2790000"/>
          </a:xfrm>
          <a:prstGeom prst="rect">
            <a:avLst/>
          </a:prstGeom>
          <a:noFill/>
          <a:ln/>
        </p:spPr>
        <p:txBody>
          <a:bodyPr wrap="square" lIns="0" tIns="0" rIns="0" bIns="0" rtlCol="0" anchor="t"/>
          <a:lstStyle/>
          <a:p>
            <a:pPr algn="l" indent="0" marL="0">
              <a:lnSpc>
                <a:spcPct val="100000"/>
              </a:lnSpc>
              <a:buNone/>
            </a:pPr>
            <a:r>
              <a:rPr lang="en-US" sz="1600" b="1" dirty="0">
                <a:solidFill>
                  <a:srgbClr val="FFFFFF"/>
                </a:solidFill>
                <a:latin typeface="Arial" pitchFamily="34" charset="0"/>
                <a:ea typeface="Arial" pitchFamily="34" charset="-122"/>
                <a:cs typeface="Arial" pitchFamily="34" charset="-120"/>
              </a:rPr>
              <a:t>Потом считаем время
</a:t>
            </a:r>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Затем расстояние между ними делят на полученную сумму скоростей. Так находят время до встречи. На схеме полезно отметить стартовые точки, стрелки и место встречи.
</a:t>
            </a:r>
            <a:endParaRPr lang="en-US" sz="16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555" y="1582600"/>
            <a:ext cx="8420889" cy="3200700"/>
          </a:xfrm>
          <a:prstGeom prst="rect">
            <a:avLst/>
          </a:prstGeom>
        </p:spPr>
      </p:pic>
      <p:sp>
        <p:nvSpPr>
          <p:cNvPr id="4" name="Text 0"/>
          <p:cNvSpPr txBox="1"/>
          <p:nvPr/>
        </p:nvSpPr>
        <p:spPr>
          <a:xfrm>
            <a:off x="360000" y="360000"/>
            <a:ext cx="7501500" cy="529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Порядок решения задачи на встречу
</a:t>
            </a:r>
            <a:endParaRPr lang="en-US" sz="2800" dirty="0"/>
          </a:p>
        </p:txBody>
      </p:sp>
      <p:sp>
        <p:nvSpPr>
          <p:cNvPr id="5"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7</a:t>
            </a:r>
            <a:endParaRPr lang="en-US" sz="1200" dirty="0"/>
          </a:p>
        </p:txBody>
      </p:sp>
      <p:sp>
        <p:nvSpPr>
          <p:cNvPr id="6" name="Text 2"/>
          <p:cNvSpPr txBox="1"/>
          <p:nvPr/>
        </p:nvSpPr>
        <p:spPr>
          <a:xfrm>
            <a:off x="360000" y="993800"/>
            <a:ext cx="7737600" cy="4842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Сначала находим данные, потом — время и пути участников.
</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563700" y="3212188"/>
            <a:ext cx="428400" cy="3808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722470" y="3188538"/>
            <a:ext cx="428100" cy="4281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3150875" y="1686040"/>
            <a:ext cx="428100" cy="428100"/>
          </a:xfrm>
          <a:prstGeom prst="rect">
            <a:avLst/>
          </a:prstGeom>
        </p:spPr>
      </p:pic>
      <p:sp>
        <p:nvSpPr>
          <p:cNvPr id="10"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8</a:t>
            </a:r>
            <a:endParaRPr lang="en-US" sz="1200" dirty="0"/>
          </a:p>
        </p:txBody>
      </p:sp>
      <p:sp>
        <p:nvSpPr>
          <p:cNvPr id="11" name="Text 1"/>
          <p:cNvSpPr txBox="1"/>
          <p:nvPr/>
        </p:nvSpPr>
        <p:spPr>
          <a:xfrm>
            <a:off x="360000" y="360000"/>
            <a:ext cx="84165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Единицы измерения нужно не путать
</a:t>
            </a:r>
            <a:endParaRPr lang="en-US" sz="2800" dirty="0"/>
          </a:p>
        </p:txBody>
      </p:sp>
      <p:sp>
        <p:nvSpPr>
          <p:cNvPr id="12" name="Text 2"/>
          <p:cNvSpPr txBox="1"/>
          <p:nvPr/>
        </p:nvSpPr>
        <p:spPr>
          <a:xfrm>
            <a:off x="1563700" y="3650716"/>
            <a:ext cx="2814600" cy="7806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Если скорость дана в километрах в час, то расстояние тоже удобно брать в километрах, а время — в часах. Тогда вычисления идут спокойно и без лишних сюрпризов.
</a:t>
            </a:r>
            <a:endParaRPr lang="en-US" sz="1000" dirty="0"/>
          </a:p>
        </p:txBody>
      </p:sp>
      <p:sp>
        <p:nvSpPr>
          <p:cNvPr id="13" name="Text 3"/>
          <p:cNvSpPr txBox="1"/>
          <p:nvPr/>
        </p:nvSpPr>
        <p:spPr>
          <a:xfrm>
            <a:off x="2131112" y="3188525"/>
            <a:ext cx="2247300" cy="3996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Километры и часы
</a:t>
            </a:r>
            <a:endParaRPr lang="en-US" sz="1300" dirty="0"/>
          </a:p>
        </p:txBody>
      </p:sp>
      <p:sp>
        <p:nvSpPr>
          <p:cNvPr id="14" name="Text 4"/>
          <p:cNvSpPr txBox="1"/>
          <p:nvPr/>
        </p:nvSpPr>
        <p:spPr>
          <a:xfrm>
            <a:off x="4722325" y="3650716"/>
            <a:ext cx="2814600" cy="7806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Километры и метры нельзя складывать напрямую. Если единицы не перевести, ответ может получиться неверным, даже если все действия выполнены правильно.
</a:t>
            </a:r>
            <a:endParaRPr lang="en-US" sz="1000" dirty="0"/>
          </a:p>
        </p:txBody>
      </p:sp>
      <p:sp>
        <p:nvSpPr>
          <p:cNvPr id="15" name="Text 5"/>
          <p:cNvSpPr txBox="1"/>
          <p:nvPr/>
        </p:nvSpPr>
        <p:spPr>
          <a:xfrm>
            <a:off x="5289738" y="3188525"/>
            <a:ext cx="2247300" cy="3996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Перевод обязателен
</a:t>
            </a:r>
            <a:endParaRPr lang="en-US" sz="1300" dirty="0"/>
          </a:p>
        </p:txBody>
      </p:sp>
      <p:sp>
        <p:nvSpPr>
          <p:cNvPr id="16" name="Text 6"/>
          <p:cNvSpPr txBox="1"/>
          <p:nvPr/>
        </p:nvSpPr>
        <p:spPr>
          <a:xfrm>
            <a:off x="3150725" y="2148216"/>
            <a:ext cx="2814600" cy="7806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Когда скорость записана в метрах в минуту, расстояние надо измерять в метрах. Так числа остаются в одной системе, и решение не запутывается.
</a:t>
            </a:r>
            <a:endParaRPr lang="en-US" sz="1000" dirty="0"/>
          </a:p>
        </p:txBody>
      </p:sp>
      <p:sp>
        <p:nvSpPr>
          <p:cNvPr id="17" name="Text 7"/>
          <p:cNvSpPr txBox="1"/>
          <p:nvPr/>
        </p:nvSpPr>
        <p:spPr>
          <a:xfrm>
            <a:off x="3718193" y="1686025"/>
            <a:ext cx="2247300" cy="3996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Метры и минуты
</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0000" y="2678863"/>
            <a:ext cx="8416500" cy="210412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60000" y="360000"/>
            <a:ext cx="71421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Пример с двумя пешеходами
</a:t>
            </a:r>
            <a:endParaRPr lang="en-US" sz="2800" dirty="0"/>
          </a:p>
        </p:txBody>
      </p:sp>
      <p:sp>
        <p:nvSpPr>
          <p:cNvPr id="7"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9</a:t>
            </a:r>
            <a:endParaRPr lang="en-US" sz="1200" dirty="0"/>
          </a:p>
        </p:txBody>
      </p:sp>
      <p:sp>
        <p:nvSpPr>
          <p:cNvPr id="8" name="Text 2"/>
          <p:cNvSpPr txBox="1"/>
          <p:nvPr/>
        </p:nvSpPr>
        <p:spPr>
          <a:xfrm>
            <a:off x="871250" y="1433475"/>
            <a:ext cx="3465000" cy="10797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Между деревнями 12 км. Первый пешеход идет со скоростью 4 км/ч, второй — 2 км/ч. Сначала складываем скорости и получаем общую скорость сближения.
</a:t>
            </a:r>
            <a:endParaRPr lang="en-US" sz="1400" dirty="0"/>
          </a:p>
        </p:txBody>
      </p:sp>
      <p:sp>
        <p:nvSpPr>
          <p:cNvPr id="9" name="Text 3"/>
          <p:cNvSpPr txBox="1"/>
          <p:nvPr/>
        </p:nvSpPr>
        <p:spPr>
          <a:xfrm>
            <a:off x="5319000" y="1433475"/>
            <a:ext cx="3465000" cy="1079700"/>
          </a:xfrm>
          <a:prstGeom prst="rect">
            <a:avLst/>
          </a:prstGeom>
          <a:noFill/>
          <a:ln/>
        </p:spPr>
        <p:txBody>
          <a:bodyPr wrap="square" lIns="0" tIns="0" rIns="0" bIns="0" rtlCol="0" anchor="t"/>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12 делим на 6 и получаем 2 часа. За это время первый пройдет 8 км, а второй — 4 км. Проверка проста: 8 и 4 вместе дают 12.
</a:t>
            </a:r>
            <a:endParaRPr lang="en-US" sz="1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10</a:t>
            </a:r>
            <a:endParaRPr lang="en-US" sz="1200" dirty="0"/>
          </a:p>
        </p:txBody>
      </p:sp>
      <p:sp>
        <p:nvSpPr>
          <p:cNvPr id="9" name="Text 1"/>
          <p:cNvSpPr txBox="1"/>
          <p:nvPr/>
        </p:nvSpPr>
        <p:spPr>
          <a:xfrm>
            <a:off x="524925" y="2161400"/>
            <a:ext cx="2406300" cy="24648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Время у обоих участников одно и то же, потому что встреча происходит в один момент. Но путь зависит от скорости: кто движется быстрее, тот проходит больше.
</a:t>
            </a:r>
            <a:endParaRPr lang="en-US" sz="1500" dirty="0"/>
          </a:p>
        </p:txBody>
      </p:sp>
      <p:sp>
        <p:nvSpPr>
          <p:cNvPr id="10" name="Text 2"/>
          <p:cNvSpPr txBox="1"/>
          <p:nvPr/>
        </p:nvSpPr>
        <p:spPr>
          <a:xfrm>
            <a:off x="360000" y="360000"/>
            <a:ext cx="82593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Почему пути бывают разными
</a:t>
            </a:r>
            <a:endParaRPr lang="en-US" sz="2800" dirty="0"/>
          </a:p>
        </p:txBody>
      </p:sp>
      <p:sp>
        <p:nvSpPr>
          <p:cNvPr id="11" name="Text 3"/>
          <p:cNvSpPr txBox="1"/>
          <p:nvPr/>
        </p:nvSpPr>
        <p:spPr>
          <a:xfrm>
            <a:off x="6212925" y="2161400"/>
            <a:ext cx="2406300" cy="24648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Проверка очень полезна: сумма двух путей должна равняться начальному расстоянию. Если это не так, значит, где-то закралась ошибка — как маленький математический проказник.
</a:t>
            </a:r>
            <a:endParaRPr lang="en-US" sz="1500" dirty="0"/>
          </a:p>
        </p:txBody>
      </p:sp>
      <p:sp>
        <p:nvSpPr>
          <p:cNvPr id="12" name="Text 4"/>
          <p:cNvSpPr txBox="1"/>
          <p:nvPr/>
        </p:nvSpPr>
        <p:spPr>
          <a:xfrm>
            <a:off x="3368925" y="2161400"/>
            <a:ext cx="2406300" cy="24648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Медленный участник проходит меньший путь, хотя идет столько же времени. Поэтому в задаче пути почти никогда не бывают одинаковыми, если скорости разные.
</a:t>
            </a:r>
            <a:endParaRPr lang="en-US" sz="1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60000"/>
            <a:ext cx="3017400" cy="2170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Если один объект вышел позже
</a:t>
            </a:r>
            <a:endParaRPr lang="en-US" sz="2800" dirty="0"/>
          </a:p>
        </p:txBody>
      </p:sp>
      <p:sp>
        <p:nvSpPr>
          <p:cNvPr id="9"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11</a:t>
            </a:r>
            <a:endParaRPr lang="en-US" sz="1200" dirty="0"/>
          </a:p>
        </p:txBody>
      </p:sp>
      <p:sp>
        <p:nvSpPr>
          <p:cNvPr id="10" name="Text 2"/>
          <p:cNvSpPr txBox="1"/>
          <p:nvPr/>
        </p:nvSpPr>
        <p:spPr>
          <a:xfrm>
            <a:off x="4174050" y="790500"/>
            <a:ext cx="4770900" cy="382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Один участник начинает путь сразу и движется в своем темпе. Второй еще стоит на месте, поэтому расстояние между ними сначала уменьшается только за счет первого.
</a:t>
            </a:r>
            <a:endParaRPr lang="en-US" sz="1000" dirty="0"/>
          </a:p>
        </p:txBody>
      </p:sp>
      <p:sp>
        <p:nvSpPr>
          <p:cNvPr id="11" name="Text 3"/>
          <p:cNvSpPr txBox="1"/>
          <p:nvPr/>
        </p:nvSpPr>
        <p:spPr>
          <a:xfrm>
            <a:off x="4174050" y="496150"/>
            <a:ext cx="4770900" cy="2103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Сначала стартует первый
</a:t>
            </a:r>
            <a:endParaRPr lang="en-US" sz="1300" dirty="0"/>
          </a:p>
        </p:txBody>
      </p:sp>
      <p:sp>
        <p:nvSpPr>
          <p:cNvPr id="12" name="Text 4"/>
          <p:cNvSpPr txBox="1"/>
          <p:nvPr/>
        </p:nvSpPr>
        <p:spPr>
          <a:xfrm>
            <a:off x="4174050" y="4260000"/>
            <a:ext cx="4770900" cy="382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Для оставшегося расстояния складывают скорости и находят время до встречи. Потом проверяют, не забыта ли задержка, чтобы ответ был точным.
</a:t>
            </a:r>
            <a:endParaRPr lang="en-US" sz="1000" dirty="0"/>
          </a:p>
        </p:txBody>
      </p:sp>
      <p:sp>
        <p:nvSpPr>
          <p:cNvPr id="13" name="Text 5"/>
          <p:cNvSpPr txBox="1"/>
          <p:nvPr/>
        </p:nvSpPr>
        <p:spPr>
          <a:xfrm>
            <a:off x="4174050" y="3965650"/>
            <a:ext cx="4770900" cy="2103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Решаем как обычную задачу
</a:t>
            </a:r>
            <a:endParaRPr lang="en-US" sz="1300" dirty="0"/>
          </a:p>
        </p:txBody>
      </p:sp>
      <p:sp>
        <p:nvSpPr>
          <p:cNvPr id="14" name="Text 6"/>
          <p:cNvSpPr txBox="1"/>
          <p:nvPr/>
        </p:nvSpPr>
        <p:spPr>
          <a:xfrm>
            <a:off x="4174050" y="3103500"/>
            <a:ext cx="4770900" cy="382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После старта второго участника из общего расстояния вычитают пройденный путь первого. Так получается остаток, который нужно пройти до встречи.
</a:t>
            </a:r>
            <a:endParaRPr lang="en-US" sz="1000" dirty="0"/>
          </a:p>
        </p:txBody>
      </p:sp>
      <p:sp>
        <p:nvSpPr>
          <p:cNvPr id="15" name="Text 7"/>
          <p:cNvSpPr txBox="1"/>
          <p:nvPr/>
        </p:nvSpPr>
        <p:spPr>
          <a:xfrm>
            <a:off x="4174050" y="2809150"/>
            <a:ext cx="4770900" cy="2103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Остается новый промежуток
</a:t>
            </a:r>
            <a:endParaRPr lang="en-US" sz="1300" dirty="0"/>
          </a:p>
        </p:txBody>
      </p:sp>
      <p:sp>
        <p:nvSpPr>
          <p:cNvPr id="16" name="Text 8"/>
          <p:cNvSpPr txBox="1"/>
          <p:nvPr/>
        </p:nvSpPr>
        <p:spPr>
          <a:xfrm>
            <a:off x="4174050" y="1947000"/>
            <a:ext cx="4770900" cy="3825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За это время первый объект проходит часть пути. Эту часть удобно найти по формуле скорость × время, чтобы понять, сколько уже «съедено» расстояния.
</a:t>
            </a:r>
            <a:endParaRPr lang="en-US" sz="1000" dirty="0"/>
          </a:p>
        </p:txBody>
      </p:sp>
      <p:sp>
        <p:nvSpPr>
          <p:cNvPr id="17" name="Text 9"/>
          <p:cNvSpPr txBox="1"/>
          <p:nvPr/>
        </p:nvSpPr>
        <p:spPr>
          <a:xfrm>
            <a:off x="4174050" y="1652650"/>
            <a:ext cx="4770900" cy="2103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Учитываем задержку
</a:t>
            </a:r>
            <a:endParaRPr lang="en-US" sz="13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555" y="1582600"/>
            <a:ext cx="8420889" cy="3200700"/>
          </a:xfrm>
          <a:prstGeom prst="rect">
            <a:avLst/>
          </a:prstGeom>
        </p:spPr>
      </p:pic>
      <p:sp>
        <p:nvSpPr>
          <p:cNvPr id="4" name="Text 0"/>
          <p:cNvSpPr txBox="1"/>
          <p:nvPr/>
        </p:nvSpPr>
        <p:spPr>
          <a:xfrm>
            <a:off x="360000" y="360000"/>
            <a:ext cx="7501500" cy="529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Задача с разным временем старта
</a:t>
            </a:r>
            <a:endParaRPr lang="en-US" sz="2800" dirty="0"/>
          </a:p>
        </p:txBody>
      </p:sp>
      <p:sp>
        <p:nvSpPr>
          <p:cNvPr id="5"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12</a:t>
            </a:r>
            <a:endParaRPr lang="en-US" sz="1200" dirty="0"/>
          </a:p>
        </p:txBody>
      </p:sp>
      <p:sp>
        <p:nvSpPr>
          <p:cNvPr id="6" name="Text 2"/>
          <p:cNvSpPr txBox="1"/>
          <p:nvPr/>
        </p:nvSpPr>
        <p:spPr>
          <a:xfrm>
            <a:off x="360000" y="993800"/>
            <a:ext cx="7737600" cy="4842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Схема показывает, как решать задачу, если один объект начал движение позже другого.
</a:t>
            </a:r>
            <a:endParaRPr lang="en-US"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13</a:t>
            </a:r>
            <a:endParaRPr lang="en-US" sz="1200" dirty="0"/>
          </a:p>
        </p:txBody>
      </p:sp>
      <p:sp>
        <p:nvSpPr>
          <p:cNvPr id="8" name="Text 1"/>
          <p:cNvSpPr txBox="1"/>
          <p:nvPr/>
        </p:nvSpPr>
        <p:spPr>
          <a:xfrm>
            <a:off x="998850" y="1703121"/>
            <a:ext cx="3368400" cy="930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Если оба участника движутся с одинаковой скоростью, они проходят одинаковые пути. Тогда точка встречи оказывается ровно посередине между стартами, и это легко проверить по рисунку.
</a:t>
            </a:r>
            <a:endParaRPr lang="en-US" sz="1300" dirty="0"/>
          </a:p>
        </p:txBody>
      </p:sp>
      <p:sp>
        <p:nvSpPr>
          <p:cNvPr id="9" name="Text 2"/>
          <p:cNvSpPr txBox="1"/>
          <p:nvPr/>
        </p:nvSpPr>
        <p:spPr>
          <a:xfrm>
            <a:off x="5281650" y="1703121"/>
            <a:ext cx="3368400" cy="930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Когда скорости разные, более быстрый успевает пройти больше. Поэтому место встречи смещается ближе к тому, кто движется медленнее, будто быстрый «нагоняет» расстояние.
</a:t>
            </a:r>
            <a:endParaRPr lang="en-US" sz="1300" dirty="0"/>
          </a:p>
        </p:txBody>
      </p:sp>
      <p:sp>
        <p:nvSpPr>
          <p:cNvPr id="10" name="Text 3"/>
          <p:cNvSpPr txBox="1"/>
          <p:nvPr/>
        </p:nvSpPr>
        <p:spPr>
          <a:xfrm>
            <a:off x="360000" y="360000"/>
            <a:ext cx="71421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Где происходит встреча
</a:t>
            </a:r>
            <a:endParaRPr lang="en-US" sz="2800" dirty="0"/>
          </a:p>
        </p:txBody>
      </p:sp>
      <p:sp>
        <p:nvSpPr>
          <p:cNvPr id="11" name="Text 4"/>
          <p:cNvSpPr txBox="1"/>
          <p:nvPr/>
        </p:nvSpPr>
        <p:spPr>
          <a:xfrm>
            <a:off x="5281650" y="3219897"/>
            <a:ext cx="3368400" cy="9306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Чем сильнее разница в скоростях, тем заметнее смещение точки встречи. Это помогает понять, почему ответ не всегда находится посередине, даже если задача кажется очень простой.
</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038087" y="1328907"/>
            <a:ext cx="3430800" cy="159478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75262" y="1328907"/>
            <a:ext cx="3430800" cy="159478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60000"/>
            <a:ext cx="8424000" cy="928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Схема задачи на листе
</a:t>
            </a:r>
            <a:endParaRPr lang="en-US" sz="2800" dirty="0"/>
          </a:p>
        </p:txBody>
      </p:sp>
      <p:sp>
        <p:nvSpPr>
          <p:cNvPr id="9"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14</a:t>
            </a:r>
            <a:endParaRPr lang="en-US" sz="1200" dirty="0"/>
          </a:p>
        </p:txBody>
      </p:sp>
      <p:sp>
        <p:nvSpPr>
          <p:cNvPr id="10" name="Text 2"/>
          <p:cNvSpPr txBox="1"/>
          <p:nvPr/>
        </p:nvSpPr>
        <p:spPr>
          <a:xfrm>
            <a:off x="1164088" y="3698175"/>
            <a:ext cx="3166200" cy="986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 листе можно поставить две точки старта по краям и соединить их стрелками навстречу. Между ними сразу видно, где началось движение и куда должны прийти участники. В центре удобно отметить место встречи и подписать время.
</a:t>
            </a:r>
            <a:endParaRPr lang="en-US" sz="1100" dirty="0"/>
          </a:p>
        </p:txBody>
      </p:sp>
      <p:sp>
        <p:nvSpPr>
          <p:cNvPr id="11" name="Text 3"/>
          <p:cNvSpPr txBox="1"/>
          <p:nvPr/>
        </p:nvSpPr>
        <p:spPr>
          <a:xfrm>
            <a:off x="1164088" y="3080925"/>
            <a:ext cx="3166200" cy="5529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Две стартовые точки и одна встреча
</a:t>
            </a:r>
            <a:endParaRPr lang="en-US" sz="1400" dirty="0"/>
          </a:p>
        </p:txBody>
      </p:sp>
      <p:sp>
        <p:nvSpPr>
          <p:cNvPr id="12" name="Text 4"/>
          <p:cNvSpPr txBox="1"/>
          <p:nvPr/>
        </p:nvSpPr>
        <p:spPr>
          <a:xfrm>
            <a:off x="4801263" y="3698175"/>
            <a:ext cx="3166200" cy="986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Рядом со стрелками лучше записать расстояние, скорость каждого участника и найденное время. Тогда рисунок становится маленькой подсказкой: он показывает не только числа, но и само движение. С такой схемой задача выглядит гораздо дружелюбнее.
</a:t>
            </a:r>
            <a:endParaRPr lang="en-US" sz="1100" dirty="0"/>
          </a:p>
        </p:txBody>
      </p:sp>
      <p:sp>
        <p:nvSpPr>
          <p:cNvPr id="13" name="Text 5"/>
          <p:cNvSpPr txBox="1"/>
          <p:nvPr/>
        </p:nvSpPr>
        <p:spPr>
          <a:xfrm>
            <a:off x="4801263" y="3080925"/>
            <a:ext cx="3166200" cy="5529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Подписи, которые помогают не запутаться
</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15</a:t>
            </a:r>
            <a:endParaRPr lang="en-US" sz="1200" dirty="0"/>
          </a:p>
        </p:txBody>
      </p:sp>
      <p:sp>
        <p:nvSpPr>
          <p:cNvPr id="9" name="Text 1"/>
          <p:cNvSpPr txBox="1"/>
          <p:nvPr/>
        </p:nvSpPr>
        <p:spPr>
          <a:xfrm>
            <a:off x="998849" y="1685064"/>
            <a:ext cx="3368400" cy="1026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Некоторые дети складывают не скорости, а пройденные пути. Из-за этого ответ сразу становится неверным, потому что при встречном движении сначала объединяют именно скорости.
</a:t>
            </a:r>
            <a:endParaRPr lang="en-US" sz="1200" dirty="0"/>
          </a:p>
        </p:txBody>
      </p:sp>
      <p:sp>
        <p:nvSpPr>
          <p:cNvPr id="10" name="Text 2"/>
          <p:cNvSpPr txBox="1"/>
          <p:nvPr/>
        </p:nvSpPr>
        <p:spPr>
          <a:xfrm>
            <a:off x="5281649" y="1685064"/>
            <a:ext cx="3368400" cy="1026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Часто забывают перевести километры в метры или часы в минуты. Если единицы не совпадают, числа начинают «ссориться», и решение теряет смысл.
</a:t>
            </a:r>
            <a:endParaRPr lang="en-US" sz="1200" dirty="0"/>
          </a:p>
        </p:txBody>
      </p:sp>
      <p:sp>
        <p:nvSpPr>
          <p:cNvPr id="11" name="Text 3"/>
          <p:cNvSpPr txBox="1"/>
          <p:nvPr/>
        </p:nvSpPr>
        <p:spPr>
          <a:xfrm>
            <a:off x="360000" y="360000"/>
            <a:ext cx="71421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Частые ошибки в задачах
</a:t>
            </a:r>
            <a:endParaRPr lang="en-US" sz="2800" dirty="0"/>
          </a:p>
        </p:txBody>
      </p:sp>
      <p:sp>
        <p:nvSpPr>
          <p:cNvPr id="12" name="Text 4"/>
          <p:cNvSpPr txBox="1"/>
          <p:nvPr/>
        </p:nvSpPr>
        <p:spPr>
          <a:xfrm>
            <a:off x="5281649" y="3201851"/>
            <a:ext cx="3368400" cy="1026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Полезно всегда проверять условие. Если сложить пути обоих участников, должно получиться исходное расстояние. Если не получилось, где-то спряталась ошибка.
</a:t>
            </a:r>
            <a:endParaRPr lang="en-US" sz="1200" dirty="0"/>
          </a:p>
        </p:txBody>
      </p:sp>
      <p:sp>
        <p:nvSpPr>
          <p:cNvPr id="13" name="Text 5"/>
          <p:cNvSpPr txBox="1"/>
          <p:nvPr/>
        </p:nvSpPr>
        <p:spPr>
          <a:xfrm>
            <a:off x="998849" y="3201851"/>
            <a:ext cx="3368400" cy="10269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Иногда находят только время или только путь одного участника. Но в задаче важно увидеть всю картину: кто сколько успел пройти и где произошла встреча.
</a:t>
            </a:r>
            <a:endParaRPr lang="en-US" sz="12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16</a:t>
            </a:r>
            <a:endParaRPr lang="en-US" sz="1200" dirty="0"/>
          </a:p>
        </p:txBody>
      </p:sp>
      <p:sp>
        <p:nvSpPr>
          <p:cNvPr id="5" name="Text 1"/>
          <p:cNvSpPr txBox="1"/>
          <p:nvPr/>
        </p:nvSpPr>
        <p:spPr>
          <a:xfrm>
            <a:off x="595000" y="526543"/>
            <a:ext cx="3821700" cy="1582500"/>
          </a:xfrm>
          <a:prstGeom prst="rect">
            <a:avLst/>
          </a:prstGeom>
          <a:noFill/>
          <a:ln/>
        </p:spPr>
        <p:txBody>
          <a:bodyPr wrap="square" lIns="0" tIns="0" rIns="0" bIns="0" rtlCol="0" anchor="t"/>
          <a:lstStyle/>
          <a:p>
            <a:pPr algn="l" indent="0" marL="0">
              <a:lnSpc>
                <a:spcPct val="100000"/>
              </a:lnSpc>
              <a:buNone/>
            </a:pPr>
            <a:r>
              <a:rPr lang="en-US" sz="1700" dirty="0">
                <a:solidFill>
                  <a:srgbClr val="FFFFFF"/>
                </a:solidFill>
                <a:latin typeface="Arial" pitchFamily="34" charset="0"/>
                <a:ea typeface="Arial" pitchFamily="34" charset="-122"/>
                <a:cs typeface="Arial" pitchFamily="34" charset="-120"/>
              </a:rPr>
              <a:t>Обе формулы работают как верные помощники: одна находит время, другая — путь каждого участника. Вместе они делают решение коротким и понятным.
</a:t>
            </a:r>
            <a:endParaRPr lang="en-US" sz="1700" dirty="0"/>
          </a:p>
        </p:txBody>
      </p:sp>
      <p:sp>
        <p:nvSpPr>
          <p:cNvPr id="6" name="Text 2"/>
          <p:cNvSpPr txBox="1"/>
          <p:nvPr/>
        </p:nvSpPr>
        <p:spPr>
          <a:xfrm>
            <a:off x="4966800" y="1983525"/>
            <a:ext cx="3821700" cy="1036500"/>
          </a:xfrm>
          <a:prstGeom prst="rect">
            <a:avLst/>
          </a:prstGeom>
          <a:noFill/>
          <a:ln/>
        </p:spPr>
        <p:txBody>
          <a:bodyPr wrap="square" lIns="0" tIns="0" rIns="0" bIns="0" rtlCol="0" anchor="ctr"/>
          <a:lstStyle/>
          <a:p>
            <a:pPr algn="l" indent="0" marL="0">
              <a:lnSpc>
                <a:spcPct val="90000"/>
              </a:lnSpc>
              <a:buNone/>
            </a:pPr>
            <a:r>
              <a:rPr lang="en-US" sz="6000" b="1" dirty="0">
                <a:solidFill>
                  <a:srgbClr val="FFFFFF"/>
                </a:solidFill>
                <a:latin typeface="Arial" pitchFamily="34" charset="0"/>
                <a:ea typeface="Arial" pitchFamily="34" charset="-122"/>
                <a:cs typeface="Arial" pitchFamily="34" charset="-120"/>
              </a:rPr>
              <a:t>2
</a:t>
            </a:r>
            <a:endParaRPr lang="en-US" sz="6000" dirty="0"/>
          </a:p>
        </p:txBody>
      </p:sp>
      <p:sp>
        <p:nvSpPr>
          <p:cNvPr id="7" name="Text 3"/>
          <p:cNvSpPr txBox="1"/>
          <p:nvPr/>
        </p:nvSpPr>
        <p:spPr>
          <a:xfrm>
            <a:off x="4966800" y="3101336"/>
            <a:ext cx="3821700" cy="1176000"/>
          </a:xfrm>
          <a:prstGeom prst="rect">
            <a:avLst/>
          </a:prstGeom>
          <a:noFill/>
          <a:ln/>
        </p:spPr>
        <p:txBody>
          <a:bodyPr wrap="square" lIns="0" tIns="0" rIns="0" bIns="0" rtlCol="0" anchor="t"/>
          <a:lstStyle/>
          <a:p>
            <a:pPr algn="l" indent="0" marL="0">
              <a:lnSpc>
                <a:spcPct val="100000"/>
              </a:lnSpc>
              <a:buNone/>
            </a:pPr>
            <a:r>
              <a:rPr lang="en-US" sz="1500" dirty="0">
                <a:solidFill>
                  <a:srgbClr val="FFFFFF"/>
                </a:solidFill>
                <a:latin typeface="Arial" pitchFamily="34" charset="0"/>
                <a:ea typeface="Arial" pitchFamily="34" charset="-122"/>
                <a:cs typeface="Arial" pitchFamily="34" charset="-120"/>
              </a:rPr>
              <a:t>главные формулы нужно помнить вместе, потому что они помогают решить всю задачу на встречу
</a:t>
            </a:r>
            <a:endParaRPr lang="en-US" sz="1500" dirty="0"/>
          </a:p>
        </p:txBody>
      </p:sp>
      <p:sp>
        <p:nvSpPr>
          <p:cNvPr id="8" name="Text 4"/>
          <p:cNvSpPr txBox="1"/>
          <p:nvPr/>
        </p:nvSpPr>
        <p:spPr>
          <a:xfrm>
            <a:off x="4966800" y="4358525"/>
            <a:ext cx="3817200" cy="424800"/>
          </a:xfrm>
          <a:prstGeom prst="rect">
            <a:avLst/>
          </a:prstGeom>
          <a:noFill/>
          <a:ln/>
        </p:spPr>
        <p:txBody>
          <a:bodyPr wrap="square" lIns="0" tIns="0" rIns="0" bIns="0" rtlCol="0" anchor="t"/>
          <a:lstStyle/>
          <a:p>
            <a:pPr algn="l" indent="0" marL="0">
              <a:lnSpc>
                <a:spcPct val="100000"/>
              </a:lnSpc>
              <a:buNone/>
            </a:pPr>
            <a:r>
              <a:rPr lang="en-US" sz="1500" dirty="0">
                <a:solidFill>
                  <a:srgbClr val="CD96FF"/>
                </a:solidFill>
                <a:latin typeface="Arial" pitchFamily="34" charset="0"/>
                <a:ea typeface="Arial" pitchFamily="34" charset="-122"/>
                <a:cs typeface="Arial" pitchFamily="34" charset="-120"/>
              </a:rPr>
              <a:t>Правила решения задач на встречное движение, 4 класс
</a:t>
            </a:r>
            <a:endParaRPr lang="en-US" sz="15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1184669" y="3188538"/>
            <a:ext cx="374588" cy="428100"/>
          </a:xfrm>
          <a:prstGeom prst="rect">
            <a:avLst/>
          </a:prstGeom>
        </p:spPr>
      </p:pic>
      <p:pic>
        <p:nvPicPr>
          <p:cNvPr id="4" name="Image 2" descr="preencoded.png">    </p:cNvPr>
          <p:cNvPicPr>
            <a:picLocks noChangeAspect="1"/>
          </p:cNvPicPr>
          <p:nvPr/>
        </p:nvPicPr>
        <p:blipFill>
          <a:blip r:embed="rId3"/>
          <a:stretch>
            <a:fillRect/>
          </a:stretch>
        </p:blipFill>
        <p:spPr>
          <a:xfrm>
            <a:off x="3990213" y="3212188"/>
            <a:ext cx="428400" cy="380800"/>
          </a:xfrm>
          <a:prstGeom prst="rect">
            <a:avLst/>
          </a:prstGeom>
        </p:spPr>
      </p:pic>
      <p:pic>
        <p:nvPicPr>
          <p:cNvPr id="5" name="Image 3" descr="preencoded.png">    </p:cNvPr>
          <p:cNvPicPr>
            <a:picLocks noChangeAspect="1"/>
          </p:cNvPicPr>
          <p:nvPr/>
        </p:nvPicPr>
        <p:blipFill>
          <a:blip r:embed="rId4"/>
          <a:stretch>
            <a:fillRect/>
          </a:stretch>
        </p:blipFill>
        <p:spPr>
          <a:xfrm>
            <a:off x="5406588" y="1686040"/>
            <a:ext cx="428100" cy="428100"/>
          </a:xfrm>
          <a:prstGeom prst="rect">
            <a:avLst/>
          </a:prstGeom>
        </p:spPr>
      </p:pic>
      <p:pic>
        <p:nvPicPr>
          <p:cNvPr id="6" name="Image 4" descr="preencoded.png">    </p:cNvPr>
          <p:cNvPicPr>
            <a:picLocks noChangeAspect="1"/>
          </p:cNvPicPr>
          <p:nvPr/>
        </p:nvPicPr>
        <p:blipFill>
          <a:blip r:embed="rId5"/>
          <a:stretch>
            <a:fillRect/>
          </a:stretch>
        </p:blipFill>
        <p:spPr>
          <a:xfrm>
            <a:off x="2573987" y="1709690"/>
            <a:ext cx="428400" cy="380800"/>
          </a:xfrm>
          <a:prstGeom prst="rect">
            <a:avLst/>
          </a:prstGeom>
        </p:spPr>
      </p:pic>
      <p:sp>
        <p:nvSpPr>
          <p:cNvPr id="7" name="Text 0"/>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17</a:t>
            </a:r>
            <a:endParaRPr lang="en-US" sz="1200" dirty="0"/>
          </a:p>
        </p:txBody>
      </p:sp>
      <p:sp>
        <p:nvSpPr>
          <p:cNvPr id="8" name="Text 1"/>
          <p:cNvSpPr txBox="1"/>
          <p:nvPr/>
        </p:nvSpPr>
        <p:spPr>
          <a:xfrm>
            <a:off x="360000" y="360000"/>
            <a:ext cx="8416500" cy="930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не перепутать виды движения
</a:t>
            </a:r>
            <a:endParaRPr lang="en-US" sz="2800" dirty="0"/>
          </a:p>
        </p:txBody>
      </p:sp>
      <p:sp>
        <p:nvSpPr>
          <p:cNvPr id="9" name="Text 2"/>
          <p:cNvSpPr txBox="1"/>
          <p:nvPr/>
        </p:nvSpPr>
        <p:spPr>
          <a:xfrm>
            <a:off x="1157775" y="3650727"/>
            <a:ext cx="2543700" cy="8793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Если стрелки направлены друг к другу, объекты сближаются. Это главный признак встречного движения, и он сразу подсказывает, что расстояние между ними уменьшается.
</a:t>
            </a:r>
            <a:endParaRPr lang="en-US" sz="1000" dirty="0"/>
          </a:p>
        </p:txBody>
      </p:sp>
      <p:sp>
        <p:nvSpPr>
          <p:cNvPr id="10" name="Text 3"/>
          <p:cNvSpPr txBox="1"/>
          <p:nvPr/>
        </p:nvSpPr>
        <p:spPr>
          <a:xfrm>
            <a:off x="1670587" y="3188527"/>
            <a:ext cx="2031000" cy="399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Стрелки навстречу
</a:t>
            </a:r>
            <a:endParaRPr lang="en-US" sz="1200" dirty="0"/>
          </a:p>
        </p:txBody>
      </p:sp>
      <p:sp>
        <p:nvSpPr>
          <p:cNvPr id="11" name="Text 4"/>
          <p:cNvSpPr txBox="1"/>
          <p:nvPr/>
        </p:nvSpPr>
        <p:spPr>
          <a:xfrm>
            <a:off x="3990225" y="3650726"/>
            <a:ext cx="2543700" cy="8793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При движении навстречу считают общую скорость сближения. Это не путь и не время, а именно сумма скоростей, которая показывает, как быстро исчезает расстояние.
</a:t>
            </a:r>
            <a:endParaRPr lang="en-US" sz="1000" dirty="0"/>
          </a:p>
        </p:txBody>
      </p:sp>
      <p:sp>
        <p:nvSpPr>
          <p:cNvPr id="12" name="Text 5"/>
          <p:cNvSpPr txBox="1"/>
          <p:nvPr/>
        </p:nvSpPr>
        <p:spPr>
          <a:xfrm>
            <a:off x="4503037" y="3188527"/>
            <a:ext cx="2031000" cy="399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Скорости складываются
</a:t>
            </a:r>
            <a:endParaRPr lang="en-US" sz="1200" dirty="0"/>
          </a:p>
        </p:txBody>
      </p:sp>
      <p:sp>
        <p:nvSpPr>
          <p:cNvPr id="13" name="Text 6"/>
          <p:cNvSpPr txBox="1"/>
          <p:nvPr/>
        </p:nvSpPr>
        <p:spPr>
          <a:xfrm>
            <a:off x="5406450" y="2148226"/>
            <a:ext cx="2543700" cy="8793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Если полученный ответ кажется странным, стоит еще раз посмотреть на схему. Небольшая ошибка в направлении стрелки или в единицах меняет всю задачу.
</a:t>
            </a:r>
            <a:endParaRPr lang="en-US" sz="1000" dirty="0"/>
          </a:p>
        </p:txBody>
      </p:sp>
      <p:sp>
        <p:nvSpPr>
          <p:cNvPr id="14" name="Text 7"/>
          <p:cNvSpPr txBox="1"/>
          <p:nvPr/>
        </p:nvSpPr>
        <p:spPr>
          <a:xfrm>
            <a:off x="5919263" y="1686030"/>
            <a:ext cx="2031000" cy="399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Проверка по смыслу
</a:t>
            </a:r>
            <a:endParaRPr lang="en-US" sz="1200" dirty="0"/>
          </a:p>
        </p:txBody>
      </p:sp>
      <p:sp>
        <p:nvSpPr>
          <p:cNvPr id="15" name="Text 8"/>
          <p:cNvSpPr txBox="1"/>
          <p:nvPr/>
        </p:nvSpPr>
        <p:spPr>
          <a:xfrm>
            <a:off x="2574000" y="2148226"/>
            <a:ext cx="2543700" cy="8793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Для такой задачи важно увидеть две точки старта и одно место встречи. Если участники идут по разным дорогам, нужно внимательно читать условие, чтобы не ошибиться.
</a:t>
            </a:r>
            <a:endParaRPr lang="en-US" sz="1000" dirty="0"/>
          </a:p>
        </p:txBody>
      </p:sp>
      <p:sp>
        <p:nvSpPr>
          <p:cNvPr id="16" name="Text 9"/>
          <p:cNvSpPr txBox="1"/>
          <p:nvPr/>
        </p:nvSpPr>
        <p:spPr>
          <a:xfrm>
            <a:off x="3086813" y="1686030"/>
            <a:ext cx="2031000" cy="3996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Одинаковая дорога
</a:t>
            </a:r>
            <a:endParaRPr lang="en-US"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052400" y="1328907"/>
            <a:ext cx="3430800" cy="159478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60925" y="1328907"/>
            <a:ext cx="3430800" cy="159478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60000"/>
            <a:ext cx="8424000" cy="9288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Мини-история про встречу друзей
</a:t>
            </a:r>
            <a:endParaRPr lang="en-US" sz="2800" dirty="0"/>
          </a:p>
        </p:txBody>
      </p:sp>
      <p:sp>
        <p:nvSpPr>
          <p:cNvPr id="9"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18</a:t>
            </a:r>
            <a:endParaRPr lang="en-US" sz="1200" dirty="0"/>
          </a:p>
        </p:txBody>
      </p:sp>
      <p:sp>
        <p:nvSpPr>
          <p:cNvPr id="10" name="Text 2"/>
          <p:cNvSpPr txBox="1"/>
          <p:nvPr/>
        </p:nvSpPr>
        <p:spPr>
          <a:xfrm>
            <a:off x="1184563" y="3698175"/>
            <a:ext cx="3166200" cy="1085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Два друга договорились встретиться на дорожке, чтобы успеть на игру. Один шагал быстрее, другой чуть медленнее, но оба двигались навстречу друг другу. Поэтому встреча произошла раньше, чем каждый из них дошел бы до конца пути сам.
</a:t>
            </a:r>
            <a:endParaRPr lang="en-US" sz="1100" dirty="0"/>
          </a:p>
        </p:txBody>
      </p:sp>
      <p:sp>
        <p:nvSpPr>
          <p:cNvPr id="11" name="Text 3"/>
          <p:cNvSpPr txBox="1"/>
          <p:nvPr/>
        </p:nvSpPr>
        <p:spPr>
          <a:xfrm>
            <a:off x="1184563" y="2940078"/>
            <a:ext cx="3166200" cy="5529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Спешат на игру
</a:t>
            </a:r>
            <a:endParaRPr lang="en-US" sz="1500" dirty="0"/>
          </a:p>
        </p:txBody>
      </p:sp>
      <p:sp>
        <p:nvSpPr>
          <p:cNvPr id="12" name="Text 4"/>
          <p:cNvSpPr txBox="1"/>
          <p:nvPr/>
        </p:nvSpPr>
        <p:spPr>
          <a:xfrm>
            <a:off x="4793088" y="3698175"/>
            <a:ext cx="3166200" cy="1085400"/>
          </a:xfrm>
          <a:prstGeom prst="rect">
            <a:avLst/>
          </a:prstGeom>
          <a:noFill/>
          <a:ln/>
        </p:spPr>
        <p:txBody>
          <a:bodyPr wrap="square" lIns="0" tIns="0" rIns="0" bIns="0" rtlCol="0" anchor="t"/>
          <a:lstStyle/>
          <a:p>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 рисунке видно, что быстрый друг успел пройти длинный отрезок, а медленный — короткий. Это не ошибка, а обычная особенность встречного движения. Пока они шли друг к другу, расстояние между ними уменьшалось с каждым шагом.
</a:t>
            </a:r>
            <a:endParaRPr lang="en-US" sz="1100" dirty="0"/>
          </a:p>
        </p:txBody>
      </p:sp>
      <p:sp>
        <p:nvSpPr>
          <p:cNvPr id="13" name="Text 5"/>
          <p:cNvSpPr txBox="1"/>
          <p:nvPr/>
        </p:nvSpPr>
        <p:spPr>
          <a:xfrm>
            <a:off x="4793088" y="2940078"/>
            <a:ext cx="3166200" cy="5529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Кто прошел больше
</a:t>
            </a:r>
            <a:endParaRPr lang="en-US" sz="15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61555" y="1582600"/>
            <a:ext cx="8420889" cy="3200700"/>
          </a:xfrm>
          <a:prstGeom prst="rect">
            <a:avLst/>
          </a:prstGeom>
        </p:spPr>
      </p:pic>
      <p:sp>
        <p:nvSpPr>
          <p:cNvPr id="4" name="Text 0"/>
          <p:cNvSpPr txBox="1"/>
          <p:nvPr/>
        </p:nvSpPr>
        <p:spPr>
          <a:xfrm>
            <a:off x="360000" y="360000"/>
            <a:ext cx="7501500" cy="5292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проверить ответ
</a:t>
            </a:r>
            <a:endParaRPr lang="en-US" sz="2800" dirty="0"/>
          </a:p>
        </p:txBody>
      </p:sp>
      <p:sp>
        <p:nvSpPr>
          <p:cNvPr id="5" name="Text 1"/>
          <p:cNvSpPr txBox="1"/>
          <p:nvPr/>
        </p:nvSpPr>
        <p:spPr>
          <a:xfrm>
            <a:off x="8784000" y="4827075"/>
            <a:ext cx="360000" cy="316500"/>
          </a:xfrm>
          <a:prstGeom prst="rect">
            <a:avLst/>
          </a:prstGeom>
          <a:noFill/>
          <a:ln/>
        </p:spPr>
        <p:txBody>
          <a:bodyPr wrap="square" lIns="0" tIns="0" rIns="0" bIns="0" rtlCol="0" anchor="ctr"/>
          <a:lstStyle/>
          <a:p>
            <a:pPr algn="ctr" indent="0" marL="0">
              <a:lnSpc>
                <a:spcPct val="90000"/>
              </a:lnSpc>
              <a:buNone/>
            </a:pPr>
            <a:r>
              <a:rPr lang="en-US" sz="1200" b="1" dirty="0">
                <a:solidFill>
                  <a:srgbClr val="FFFFFF"/>
                </a:solidFill>
                <a:latin typeface="Arial" pitchFamily="34" charset="0"/>
                <a:ea typeface="Arial" pitchFamily="34" charset="-122"/>
                <a:cs typeface="Arial" pitchFamily="34" charset="-120"/>
              </a:rPr>
              <a:t>19</a:t>
            </a:r>
            <a:endParaRPr lang="en-US" sz="1200" dirty="0"/>
          </a:p>
        </p:txBody>
      </p:sp>
      <p:sp>
        <p:nvSpPr>
          <p:cNvPr id="6" name="Text 2"/>
          <p:cNvSpPr txBox="1"/>
          <p:nvPr/>
        </p:nvSpPr>
        <p:spPr>
          <a:xfrm>
            <a:off x="360000" y="993800"/>
            <a:ext cx="7737600" cy="4842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Пошаговая проверка помогает убедиться, что решение задачи на встречное движение записано без ошибок.
</a:t>
            </a:r>
            <a:endParaRPr lang="en-US" sz="13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2298100" y="2104050"/>
            <a:ext cx="6486000" cy="935400"/>
          </a:xfrm>
          <a:prstGeom prst="rect">
            <a:avLst/>
          </a:prstGeom>
          <a:noFill/>
          <a:ln/>
        </p:spPr>
        <p:txBody>
          <a:bodyPr wrap="square" lIns="0" tIns="0" rIns="0" bIns="0" rtlCol="0" anchor="b"/>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Встречное движение становится понятным, если помнить три вещи: скорости складываются, время находят делением, а точка встречи зависит от скорости каждого участника. Тогда задачи решаются спокойно и без лишней путаницы.
</a:t>
            </a:r>
            <a:endParaRPr lang="en-US" sz="1300" dirty="0"/>
          </a:p>
        </p:txBody>
      </p:sp>
      <p:sp>
        <p:nvSpPr>
          <p:cNvPr id="4" name="Text 1"/>
          <p:cNvSpPr txBox="1"/>
          <p:nvPr/>
        </p:nvSpPr>
        <p:spPr>
          <a:xfrm>
            <a:off x="2298100" y="3245425"/>
            <a:ext cx="6486000" cy="15381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Что важно запомнить
</a:t>
            </a:r>
            <a:endParaRPr lang="en-US" sz="28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2026-05-24T10:25:33Z</dcterms:created>
  <dcterms:modified xsi:type="dcterms:W3CDTF">2026-05-24T10:25:33Z</dcterms:modified>
</cp:coreProperties>
</file>