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Крылов и басня «Ворона и Лисица»
</a:t>
            </a:r>
            <a:endParaRPr lang="en-US" sz="292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1808 году Крылов показал, как лесть сталкивается с доверчивостью и приводит к потере.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место басни в русской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(1769–1844) стал главным русским баснописцем. В начале XIX века басня быстро завоевала популярность: короткий сюжет ярко раскрывал человеческие слабости. Поэтому Крылова читали и изучали как источник народной мудрости и точных наблюдений.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басня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небольшое произведение с нравоучительным смыслом. Обычно она помогает читателю сделать вывод о поведении человека, даже если сюжет кажется простым и почти шуточным.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часто действуют животные, но они представляют человеческие качества: хитрость, глупость, тщеславие, жадность. Так проще увидеть проблему со стороны.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баснях Крылова развиваются быстро, а мораль подводит к главной мысли без долгих объяснений. Это делает текст выразительным и запоминающимся.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Вороны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Ворона: доверие вместо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в басне показана доверчивой и самодовольной героиней. У нее есть сыр, но нет внутренней настороженности: красивые слова звучат для нее как доказательство своей правоты.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Ворона теряет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связан с моментом, когда Ворона забывает об опасности и отвлекается от главного. Именно поэтому она теряет добычу: гордость мешает ей оценить ситуацию трезво.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как ловушка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добивается цели не силой, а словами. Она подбирает похвалу так, чтобы Ворона почувствовала себя «самой заметной и достойной», и начинает думать, что ей ничто не угрожает.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речи вместо честного ответа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Лисицы строится на комплиментах, преувеличениях и ласковых обращениях. Так обман становится похожим на дружескую беседу, и доверие легко превращается в ошибку.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Лисицы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басни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цепочка событий, где ключевой механизм — диалог и лесть.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7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912709" y="1580311"/>  <a:ext cx="765300" cy="7653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3097151" y="2088061"/>  <a:ext cx="765300" cy="7653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5176065" y="1488977"/>  <a:ext cx="886500" cy="709200"/> </a:xfrm> <a:prstGeom prst="rect"><a:avLst/></a:prstGeom></p:spPr></p:pic><p:pic>  <p:nvPicPr><p:cNvPr id="9" name="Image 7" descr="preencoded.png">    </p:cNvPr>    <p:cNvPicPr><a:picLocks noChangeAspect="1"/></p:cNvPicPr>    <p:nvPr></p:nvPr>  </p:nvPicPr><p:blipFill><a:blip r:embed="rId8"></a:blip>  <a:stretch><a:fillRect/></a:stretch></p:blipFill><p:spPr> <a:xfrm>  <a:off x="0" y="0"/>  <a:ext cx="9144000" cy="5143500"/> </a:xfrm> <a:prstGeom prst="rect"><a:avLst/></a:prstGeom></p:spPr></p:pic><p:pic>  <p:nvPicPr><p:cNvPr id="10" name="Image 8" descr="preencoded.png">    </p:cNvPr>    <p:cNvPicPr><a:picLocks noChangeAspect="1"/></p:cNvPicPr>    <p:nvPr></p:nvPr>  </p:nvPicPr><p:blipFill><a:blip r:embed="rId9"></a:blip>  <a:stretch><a:fillRect/></a:stretch></p:blipFill><p:spPr> <a:xfrm>  <a:off x="7468884" y="1914509"/>  <a:ext cx="669638" cy="765300"/> </a:xfrm> <a:prstGeom prst="rect"><a:avLst/></a:prstGeom></p:spPr></p:pic><p:pic>  <p:nvPicPr><p:cNvPr id="11" name="Image 9" descr="preencoded.png">    </p:cNvPr>    <p:cNvPicPr><a:picLocks noChangeAspect="1"/></p:cNvPicPr>    <p:nvPr></p:nvPr>  </p:nvPicPr><p:blipFill><a:blip r:embed="rId10"></a:blip>  <a:stretch><a:fillRect/></a:stretch></p:blipFill><p:spPr> <a:xfrm>  <a:off x="0" y="0"/>  <a:ext cx="9144000" cy="5143500"/> </a:xfrm> <a:prstGeom prst="rect"><a:avLst/></a:prstGeom></p:spPr></p:pic><p:sp><p:nvSpPr><p:cNvPr id="12" name="Text 0"></p:cNvPr><p:cNvSpPr txBox="1"/><p:nvPr></p:nvPr></p:nvSpPr><p:spPr><a:xfrm><a:off x="265800" y="270000"/><a:ext cx="8612400" cy="6060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2212" b="1" dirty="0"><a:solidFill><a:srgbClr val="4A86E8"/></a:solidFill><a:latin typeface="Arial" pitchFamily="34" charset="0"/><a:ea typeface="Arial" pitchFamily="34" charset="-122"/><a:cs typeface="Arial" pitchFamily="34" charset="-120"/></a:rPr><a:t>Композиця и динамика действия
</a:t></a:r><a:endParaRPr lang="en-US" sz="2212" dirty="0"/></a:p></p:txBody></p:sp><p:sp><p:nvSpPr><p:cNvPr id="13" name="Text 1"></p:cNvPr><p:cNvSpPr txBox="1"/><p:nvPr></p:nvPr></p:nvSpPr><p:spPr><a:xfrm><a:off x="8735491" y="4936616"/><a:ext cx="206700" cy="909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15000"/></a:lnSpc><a:buNone/></a:pPr><a:r><a:rPr lang="en-US" sz="622" b="1" dirty="0"><a:solidFill><a:srgbClr val="4A86E8"/></a:solidFill><a:latin typeface="Arial" pitchFamily="34" charset="0"/><a:ea typeface="Arial" pitchFamily="34" charset="-122"/><a:cs typeface="Arial" pitchFamily="34" charset="-120"/></a:rPr><a:t>7</a:t></a:r><a:endParaRPr lang="en-US" sz="622" dirty="0"/></a:p></p:txBody></p:sp><p:sp><p:nvSpPr><p:cNvPr id="14" name="Text 2"></p:cNvPr><p:cNvSpPr txBox="1"/><p:nvPr></p:nvPr></p:nvSpPr><p:spPr><a:xfrm><a:off x="265800" y="3051516"/><a:ext cx="2059200" cy="10647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15000"/></a:lnSpc><a:buNone/></a:pPr><a:r><a:rPr lang="en-US" sz="999" b="1" dirty="0"><a:solidFill><a:srgbClr val="ED7070"/></a:solidFill><a:latin typeface="Arial" pitchFamily="34" charset="0"/><a:ea typeface="Arial" pitchFamily="34" charset="-122"/><a:cs typeface="Arial" pitchFamily="34" charset="-120"/></a:rPr><a:t>Короткий темп
</a:t></a:r><a:pPr algn="ctr" indent="0" marL="0"><a:lnSpc><a:spcPct val="115000"/></a:lnSpc><a:buNone/></a:pPr><a:r><a:rPr lang="en-US" sz="706" dirty="0"><a:solidFill><a:srgbClr val="000000"/></a:solidFill><a:latin typeface="Arial" pitchFamily="34" charset="0"/><a:ea typeface="Arial" pitchFamily="34" charset="-122"/><a:cs typeface="Arial" pitchFamily="34" charset="-120"/></a:rPr><a:t>
</a:t></a:r><a:pPr algn="ctr" indent="0" marL="0"><a:lnSpc><a:spcPct val="115000"/></a:lnSpc><a:buNone/></a:pPr><a:r><a:rPr lang="en-US" sz="836" dirty="0"><a:solidFill><a:srgbClr val="000000"/></a:solidFill><a:latin typeface="Arial" pitchFamily="34" charset="0"/><a:ea typeface="Arial" pitchFamily="34" charset="-122"/><a:cs typeface="Arial" pitchFamily="34" charset="-120"/></a:rPr><a:t>Сюжет не раздувается: каждая реплика двигает действие вперед. Читатель почти сразу видит, что разговор приведет к последствиям.
</a:t></a:r><a:endParaRPr lang="en-US" sz="999" dirty="0"/></a:p></p:txBody></p:sp><p:sp><p:nvSpPr><p:cNvPr id="15" name="Text 3"></p:cNvPr><p:cNvSpPr txBox="1"/><p:nvPr></p:nvPr></p:nvSpPr><p:spPr><a:xfrm><a:off x="2450242" y="3614268"/><a:ext cx="2059200" cy="10647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15000"/></a:lnSpc><a:buNone/></a:pPr><a:r><a:rPr lang="en-US" sz="999" b="1" dirty="0"><a:solidFill><a:srgbClr val="A5B9F0"/></a:solidFill><a:latin typeface="Arial" pitchFamily="34" charset="0"/><a:ea typeface="Arial" pitchFamily="34" charset="-122"/><a:cs typeface="Arial" pitchFamily="34" charset="-120"/></a:rPr><a:t>Один предмет конфликта
</a:t></a:r><a:pPr algn="ctr" indent="0" marL="0"><a:lnSpc><a:spcPct val="115000"/></a:lnSpc><a:buNone/></a:pPr><a:r><a:rPr lang="en-US" sz="706" dirty="0"><a:solidFill><a:srgbClr val="000000"/></a:solidFill><a:latin typeface="Arial" pitchFamily="34" charset="0"/><a:ea typeface="Arial" pitchFamily="34" charset="-122"/><a:cs typeface="Arial" pitchFamily="34" charset="-120"/></a:rPr><a:t>
</a:t></a:r><a:pPr algn="ctr" indent="0" marL="0"><a:lnSpc><a:spcPct val="115000"/></a:lnSpc><a:buNone/></a:pPr><a:r><a:rPr lang="en-US" sz="836" dirty="0"><a:solidFill><a:srgbClr val="000000"/></a:solidFill><a:latin typeface="Arial" pitchFamily="34" charset="0"/><a:ea typeface="Arial" pitchFamily="34" charset="-122"/><a:cs typeface="Arial" pitchFamily="34" charset="-120"/></a:rPr><a:t>Все сосредоточено вокруг сыра: он становится причиной внимания, спора и потери. Благодаря этому сцена выглядит цельной и понятной.
</a:t></a:r><a:endParaRPr lang="en-US" sz="999" dirty="0"/></a:p></p:txBody></p:sp><p:sp><p:nvSpPr><p:cNvPr id="16" name="Text 4"></p:cNvPr><p:cNvSpPr txBox="1"/><p:nvPr></p:nvPr></p:nvSpPr><p:spPr><a:xfrm><a:off x="4589737" y="2919200"/><a:ext cx="2059200" cy="10647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15000"/></a:lnSpc><a:buNone/></a:pPr><a:r><a:rPr lang="en-US" sz="999" b="1" dirty="0"><a:solidFill><a:srgbClr val="7BDA72"/></a:solidFill><a:latin typeface="Arial" pitchFamily="34" charset="0"/><a:ea typeface="Arial" pitchFamily="34" charset="-122"/><a:cs typeface="Arial" pitchFamily="34" charset="-120"/></a:rPr><a:t>Диалог вместо долгих описаний
</a:t></a:r><a:pPr algn="ctr" indent="0" marL="0"><a:lnSpc><a:spcPct val="115000"/></a:lnSpc><a:buNone/></a:pPr><a:r><a:rPr lang="en-US" sz="706" dirty="0"><a:solidFill><a:srgbClr val="000000"/></a:solidFill><a:latin typeface="Arial" pitchFamily="34" charset="0"/><a:ea typeface="Arial" pitchFamily="34" charset="-122"/><a:cs typeface="Arial" pitchFamily="34" charset="-120"/></a:rPr><a:t>
</a:t></a:r><a:pPr algn="ctr" indent="0" marL="0"><a:lnSpc><a:spcPct val="115000"/></a:lnSpc><a:buNone/></a:pPr><a:r><a:rPr lang="en-US" sz="836" dirty="0"><a:solidFill><a:srgbClr val="000000"/></a:solidFill><a:latin typeface="Arial" pitchFamily="34" charset="0"/><a:ea typeface="Arial" pitchFamily="34" charset="-122"/><a:cs typeface="Arial" pitchFamily="34" charset="-120"/></a:rPr><a:t>Вместо подробных объяснений Крылов дает разговор двух персонажей. По речи сразу угадываются характеры: Ворона доверяет, а Лисица манипулирует.
</a:t></a:r><a:endParaRPr lang="en-US" sz="999" dirty="0"/></a:p></p:txBody></p:sp><p:sp><p:nvSpPr><p:cNvPr id="17" name="Text 5"></p:cNvPr><p:cNvSpPr txBox="1"/><p:nvPr></p:nvPr></p:nvSpPr><p:spPr><a:xfrm><a:off x="6774124" y="3421916"/><a:ext cx="2059200" cy="1064700"/></a:xfrm><a:prstGeom prst="rect"><a:avLst></a:avLst></a:prstGeom><a:noFill/><a:ln></a:ln></p:spPr><p:txBody><a:bodyPr wrap="square" lIns="0" tIns="0" rIns="0" bIns="0" rtlCol="0" anchor="t"></a:bodyPr><a:lstStyle/><a:p><a:pPr algn="ctr" indent="0" marL="0"><a:lnSpc><a:spcPct val="115000"/></a:lnSpc><a:buNone/></a:pPr><a:r><a:rPr lang="en-US" sz="999" b="1" dirty="0"><a:solidFill><a:srgbClr val="ED7070"/></a:solidFill><a:latin typeface="Arial" pitchFamily="34" charset="0"/><a:ea typeface="Arial" pitchFamily="34" charset="-122"/><a:cs typeface="Arial" pitchFamily="34" charset="-120"/></a:rPr><a:t>Напряжение в одной сцене
</a:t></a:r><a:pPr algn="ctr" indent="0" marL="0"><a:lnSpc><a:spcPct val="115000"/></a:lnSpc><a:buNone/></a:pPr><a:r><a:rPr lang="en-US" sz="706" dirty="0"><a:solidFill><a:srgbClr val="000000"/></a:solidFill><a:latin typeface="Arial" pitchFamily="34" charset="0"/><a:ea typeface="Arial" pitchFamily="34" charset="-122"/><a:cs typeface="Arial" pitchFamily="34" charset="-120"/></a:rPr><a:t>
</a:t></a:r><a:pPr algn="ctr" indent="0" marL="0"><a:lnSpc><a:spcPct val="115000"/></a:lnSpc><a:buNone/></a:pPr><a:r><a:rPr lang="en-US" sz="836" dirty="0"><a:solidFill><a:srgbClr val="000000"/></a:solidFill><a:latin typeface="Arial" pitchFamily="34" charset="0"/><a:ea typeface="Arial" pitchFamily="34" charset="-122"/><a:cs typeface="Arial" pitchFamily="34" charset="-120"/></a:rPr><a:t>Краткость делает момент почти «театральным»: герой успевает сделать одну ошибку — и она тут же приводит к финалу. Поэтому басню легко пересказывать.
</a:t></a:r><a:endParaRPr lang="en-US" sz="999" dirty="0"/></a:p></p:txBody></p:sp></p:spTree></p:cSld><p:clrMapOvr><a:masterClrMapping/></p:clrMapOvr>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противопоставлены в басне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работает как «механизм»: доверчивость Вороны дает Лисице возможность действовать, а ее красноречие ускоряет ошибку.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что сила здесь не решает: победа достается тому, кто замечает слабость соперника и пользуется моментом.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басни «Ворона и Лисица» (И.А. Крылов)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роль в сюжете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басня собирает несколько элементов в одну логическую цепочку: желание, место действия и ошибка героини.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направлены на одну мысль: лесть легко обманывает, если человек переоценивает себя и не проверяет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Табличная реконструкция по содержанию басни «Ворона и Лисица» (И.А. Крылов).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Лисицы особенно выразительна: в ней много похвал, ласковых слов и преувеличений. Благодаря такой манере комплимент звучит убедительно, хотя цель — обман.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использует живую разговорную интонацию и простые слова. Реплики получаются короткими, поэтому разговор читается легко и быстро переносит внимание на главное действие.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Лисицы помогают ей управлять эмоциями Вороны: героиня начинает слушать «приятное», а не думать о происходящем. Так язык становится инструментом манипуляции.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 делает персонажей узнаваемыми. Читатель сразу чувствует разницу между героем, который льстит, и героем, который верит без проверки.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опирается на старое наблюдение: сладкие слова нередко скрывают обман. В басне это становится понятным без сложных объяснений — достаточно увидеть, как комплимент меняет поведение Вороны.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близок к пословицам о том, что нельзя верить каждому, кто слишком хвалит. Здесь похвала оказывается не наградой, а способом добиться нужного результата.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сцена работает как жизненный урок: дети узнают знакомую ситуацию «мне говорят приятно — значит, можно расслабиться», а взрослые видят более внимательный взгляд на манипуляцию через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басни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исчезает не потому, что Лисица действует с силой, а потому что Ворона легко принимает слова за правду и теряет осторожность из-за собственной гордости.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причин показывает: лесть работает только там, где человек слишком доверяет комплиментам. Значит, главный «рычаг» морали — внимательность к словам.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литературный анализ текста басни «Ворона и Лисица» (качественная шкала вклада причин, выведена из действий персонажей).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которые помогают запомнить сюжет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с сыром на ветке: первый кадр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дереве сидит Ворона и держит добычу, ощущая себя победительницей. Вокруг — тишина, а взгляд птицы устремлён к гордости и мысли, что всё уже выиграно. Этот образ легко представить и удержать в памяти.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у дерева и «волшебные» слова: финальный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остаётся рядом с деревом и говорит так, будто перед ней — особая, достойная похвалы героиня. В следующей «картинке» Ворона раскрывает рот, и сыр уже падает. Так конфликт и итог становятся видны сразу.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реальной жизнью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показан типичный жизненный механизм: человек начинает доверять тому, кто говорит слишком красиво. Когда комплимент звучит часто и слишком уверенно, критическое мышление слабеет.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заметить, что похвала бывает разной: иногда она поддерживает, а иногда служит наживкой. Если цель говорящего неясна, стоит замедлиться и проверить факты.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простой: осторожность нужна даже тогда, когда речь вежливая и приятная. Басня учит отличать искреннюю радость от манипуляции, которая ведёт к чужой выгоде.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Крылова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делают сцену яркой, динамичной и убедительной: читатель быстро понимает, как именно рождается обман.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приёмов заставляет увидеть обман «в движении»: действия персонажей объясняют мораль лучше любых общих правил.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текста «Ворона и Лисица».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у Крылова встроена в сам сюжет: читатель сразу видит ошибку Вороны, понимает последствия и естественно запоминает урок о вреде лести.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произведения: И.А. Крылов, басня «Ворона и Лисица» (1808 год).
</a:t>
            </a:r>
            <a:endParaRPr lang="en-US" sz="65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1808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1808 году басня была создана так, что вывод рождается прямо из поступков героев, а не звучит как отвлечённое правило.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басню смешной и острой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появляется там, где речь Лисицы слишком «правильная», а результат — слишком простой: Ворона сама помогает обману. Поэтому сцена не только смешит, но и предупреждает.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острота рождается из сочетания обманчивой манеры говорить и готовности героя принять похвалу без проверки.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анализ текста «Ворона и Лисица» (качественная оценка выразительных факторов сюжета).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4001" y="3287325"/>
            <a:ext cx="409376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басни в школьном чтении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 разбора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помогает обсуждать: что было сначала, что изменилось в диалоге и почему финал оказался неизбежным. Это тренирует умение пересказывать по событиям.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работы с диалогом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легко читать вслух и комментировать: кто говорит за себя, а кто старается повлиять на другого. Ученики учатся различать интонацию похвалы и просьбы.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и Лисица становятся «моделями» человеческих черт: доверчивости и хитрости. Через поступки школьники связывают мораль с поведением персонажей.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ведёт к морали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басни выводится из действия, а не из долгих объяснений. Благодаря этому мораль запоминается и легче применяется к реальным ситуациям общения.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создана И.А. Крыловым и написана в 1808 году. Она показывает, как лесть может превратиться в инструмент обмана, если человек не проверяет слова делом.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столкновение доверчивости и хитрости. Ворона олицетворяет любовь к похвале, а Лисица — расчётливую манипуляцию через речь.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к главной мысли: самоуверенность и желание услышать приятное делают героя уязвимым. Сыр становится «проверкой» того, насколько Ворона внимательна к ситуации.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произведение остается одной из самых известных басен русской литературы: конфликт прост, образы яркие, а мораль понятна даже без специальных терминов.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чему учит басня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 сохраняет актуальность, потому что показывает вечную человеческую проблему — доверие красивым словам. Произведение учит думать критически, не терять осторожность и отличать искреннюю похвалу от манипуляции. «Ворона и Лисица» остается классикой русской литературы и важным текстом для школьного изучения.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2026-05-15T03:43:53Z</dcterms:created>
  <dcterms:modified xsi:type="dcterms:W3CDTF">2026-05-15T03:43:53Z</dcterms:modified>
</cp:coreProperties>
</file>