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750" y="1331194"/>
            <a:ext cx="4136700" cy="3619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74574" y="6535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31659" y="1914152"/>
            <a:ext cx="37707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Волго-Вятский район: территория, природа, люди и 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рек, лесов, городов и производства
</a:t>
            </a:r>
            <a:endParaRPr lang="en-US" sz="321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7050" y="1921677"/>
            <a:ext cx="2675400" cy="2633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7050" y="475921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Волго-Вятский район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109375" y="2259000"/>
            <a:ext cx="3828000" cy="18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район показывает, как природа, расселение и транспорт вместе определяют развитие территории и жизнь людей.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экономический район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994775" y="2076450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хозяйственная территория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район — это часть страны, которую рассматривают как единую хозяйственную территорию. Здесь удобно изучать связи между природой, населением, производством и транспортом.
</a:t>
            </a:r>
            <a:endParaRPr lang="en-US" sz="1145" dirty="0"/>
          </a:p>
        </p:txBody>
      </p:sp>
      <p:sp>
        <p:nvSpPr>
          <p:cNvPr id="10" name="Text 3"/>
          <p:cNvSpPr txBox="1"/>
          <p:nvPr/>
        </p:nvSpPr>
        <p:spPr>
          <a:xfrm>
            <a:off x="994775" y="3431575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 центре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Волго-Вятский район расположен в центре европейской части России. Такое положение делает его важным связующим звеном между соседними крупными экономическими районами.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2800" y="2076450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особенности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района характерны общие черты природы, расселения и хозяйства. Они помогают понять, почему одни отрасли развиваются сильнее других и как формируются специализации территории.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62800" y="3431575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географии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экономического района помогает сравнивать территории России между собой. На его примере хорошо видно, как география влияет на жизнь людей и работу предприятий.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ориентиры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994775" y="1809025"/>
            <a:ext cx="3461700" cy="515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расположен между бассейнами Волги и Вятки, а также связан с бассейном Оки. Это создаёт удобные природные и транспортные ориентиры для изучения территории.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994775" y="2396167"/>
            <a:ext cx="3461700" cy="515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Новгород
</a:t>
            </a:r>
            <a:pPr algn="l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Новгород — крупнейший город и важный узел района. Он соединяет промышленность, науку, транспорт и торговые связи с другими частями России.
</a:t>
            </a:r>
            <a:endParaRPr lang="en-US" sz="852" dirty="0"/>
          </a:p>
        </p:txBody>
      </p:sp>
      <p:sp>
        <p:nvSpPr>
          <p:cNvPr id="13" name="Text 4"/>
          <p:cNvSpPr txBox="1"/>
          <p:nvPr/>
        </p:nvSpPr>
        <p:spPr>
          <a:xfrm>
            <a:off x="994775" y="2981963"/>
            <a:ext cx="3461700" cy="515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крупные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Киров, Чебоксары, Йошкар-Ола и Саранск образуют сеть крупных центров. Именно в них сосредоточены население, рабочие места и управленческие функции.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994775" y="3571380"/>
            <a:ext cx="3461700" cy="515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Выгодные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района удобно для связей с Центральной Россией, Поволжьем и Уралом. Поэтому здесь развиваются перевозки, кооперация предприятий и обмен товарами.
</a:t>
            </a:r>
            <a:endParaRPr lang="en-US" sz="852" dirty="0"/>
          </a:p>
        </p:txBody>
      </p:sp>
      <p:sp>
        <p:nvSpPr>
          <p:cNvPr id="15" name="Text 6"/>
          <p:cNvSpPr txBox="1"/>
          <p:nvPr/>
        </p:nvSpPr>
        <p:spPr>
          <a:xfrm>
            <a:off x="994775" y="4154904"/>
            <a:ext cx="3461700" cy="515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расположение помогает району оставаться заметным звеном между природными ресурсами, промышленными городами и рынками сбыта.
</a:t>
            </a:r>
            <a:endParaRPr lang="en-US" sz="85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425" y="1782362"/>
            <a:ext cx="3321300" cy="135782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854875" y="3864275"/>
            <a:ext cx="26196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 России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01850" y="1721992"/>
            <a:ext cx="37725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Укрупнённый состав района часто используют в школьной географии для изучения его хозяйства и населения.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 входят пять субъектов, и каждый из них вносит свою специализацию в общую экономику района.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Волго-Вятского района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97425" y="1568474"/>
            <a:ext cx="3167400" cy="3121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 ресурсы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1474925" y="1737918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3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района в основном равнинная, но местами встречаются холмистые участки и широкие речные долины. Такой рельеф удобен для расселения, земледелия и строительства дорог.
</a:t>
            </a:r>
            <a:endParaRPr lang="en-US" sz="769" dirty="0"/>
          </a:p>
        </p:txBody>
      </p:sp>
      <p:sp>
        <p:nvSpPr>
          <p:cNvPr id="12" name="Text 3"/>
          <p:cNvSpPr txBox="1"/>
          <p:nvPr/>
        </p:nvSpPr>
        <p:spPr>
          <a:xfrm>
            <a:off x="1474925" y="2330126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3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здесь умеренно континентальный: зимы холодные и снежные, а лето тёплое. Это влияет на сроки полевых работ, транспорт и бытовые условия жизни.
</a:t>
            </a:r>
            <a:endParaRPr lang="en-US" sz="804" dirty="0"/>
          </a:p>
        </p:txBody>
      </p:sp>
      <p:sp>
        <p:nvSpPr>
          <p:cNvPr id="13" name="Text 4"/>
          <p:cNvSpPr txBox="1"/>
          <p:nvPr/>
        </p:nvSpPr>
        <p:spPr>
          <a:xfrm>
            <a:off x="1474925" y="2929433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Лесные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3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занимают большие площади, особенно в Кировской области и соседних территориях. Они дают древесину, защищают почвы и поддерживают развитие лесной промышленности.
</a:t>
            </a:r>
            <a:endParaRPr lang="en-US" sz="769" dirty="0"/>
          </a:p>
        </p:txBody>
      </p:sp>
      <p:sp>
        <p:nvSpPr>
          <p:cNvPr id="14" name="Text 5"/>
          <p:cNvSpPr txBox="1"/>
          <p:nvPr/>
        </p:nvSpPr>
        <p:spPr>
          <a:xfrm>
            <a:off x="1474925" y="3526525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Полезные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3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районе есть строительные материалы, водные ресурсы и плодородные участки в долинах рек. Эти ресурсы поддерживают промышленность, сельское хозяйство и города.
</a:t>
            </a:r>
            <a:endParaRPr lang="en-US" sz="769" dirty="0"/>
          </a:p>
        </p:txBody>
      </p:sp>
      <p:sp>
        <p:nvSpPr>
          <p:cNvPr id="15" name="Text 6"/>
          <p:cNvSpPr txBox="1"/>
          <p:nvPr/>
        </p:nvSpPr>
        <p:spPr>
          <a:xfrm>
            <a:off x="1474925" y="4120950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Хозяйственные 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7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не слишком суровы для жизни и хозяйства, поэтому здесь могут развиваться сразу несколько отраслей, а не только одна ведущая.
</a:t>
            </a:r>
            <a:endParaRPr lang="en-US" sz="83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542" y="2223516"/>
            <a:ext cx="4009800" cy="18737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6028325" y="1982300"/>
            <a:ext cx="2393700" cy="235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не только дают воду, но и соединяют города, предприятия и зоны отдыха.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важное значение имеют крупные реки: они поддерживают перевозки, снабжение водой и размещение городов.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 России; обобщение по теме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091025" y="837075"/>
            <a:ext cx="6102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их значение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112" y="1507475"/>
            <a:ext cx="3166226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расселение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08775" y="2382131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Крупные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района сосредоточено в крупных городах, где больше рабочих мест, учебных заведений и услуг. Особенно выделяется Нижний Новгород как крупнейший центр.
</a:t>
            </a:r>
            <a:endParaRPr lang="en-US" sz="857" dirty="0"/>
          </a:p>
        </p:txBody>
      </p:sp>
      <p:sp>
        <p:nvSpPr>
          <p:cNvPr id="11" name="Text 3"/>
          <p:cNvSpPr txBox="1"/>
          <p:nvPr/>
        </p:nvSpPr>
        <p:spPr>
          <a:xfrm>
            <a:off x="6208350" y="2382131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Связь с транспортом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тянутся вдоль рек и транспортных магистралей, потому что так проще перевозить людей, сырьё и готовую продукцию. Это формирует цепочки городских поселений.
</a:t>
            </a:r>
            <a:endParaRPr lang="en-US" sz="832" dirty="0"/>
          </a:p>
        </p:txBody>
      </p:sp>
      <p:sp>
        <p:nvSpPr>
          <p:cNvPr id="12" name="Text 4"/>
          <p:cNvSpPr txBox="1"/>
          <p:nvPr/>
        </p:nvSpPr>
        <p:spPr>
          <a:xfrm>
            <a:off x="3908775" y="3773256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Рабочая сила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промышленно развитых узлах трудится много рабочих и специалистов. Поэтому именно здесь особенно заметна концентрация населения и производственных функций.
</a:t>
            </a:r>
            <a:endParaRPr lang="en-US" sz="832" dirty="0"/>
          </a:p>
        </p:txBody>
      </p:sp>
      <p:sp>
        <p:nvSpPr>
          <p:cNvPr id="13" name="Text 5"/>
          <p:cNvSpPr txBox="1"/>
          <p:nvPr/>
        </p:nvSpPr>
        <p:spPr>
          <a:xfrm>
            <a:off x="6208350" y="3773256"/>
            <a:ext cx="2118600" cy="7477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Городской уклад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района характерно городское расселение: доля жителей городов высока, а сёла чаще связаны с пригородами и сельскохозяйственными территориями.
</a:t>
            </a:r>
            <a:endParaRPr lang="en-US" sz="88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Речной путь к промышленным центрам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основные этапы: от речного заселения к промышленным центрам.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60700" y="1129825"/>
            <a:ext cx="3342300" cy="25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субъектов обычно выделяют в составе района в школьной географии.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география России, экономические районы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234254" y="3983176"/>
            <a:ext cx="4860257" cy="806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составляют укрупнённое ядро Волго-Вятского района.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82992" y="1233954"/>
            <a:ext cx="3961980" cy="21756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58" dirty="0">
                <a:solidFill>
                  <a:srgbClr val="E691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05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919" y="612709"/>
            <a:ext cx="2423689" cy="16946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0069" y="612709"/>
            <a:ext cx="2423689" cy="16946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6194" y="612709"/>
            <a:ext cx="2423689" cy="169468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701975" y="4127139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машиностроение района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9092" y="2421852"/>
            <a:ext cx="2151516" cy="1036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Новгород — опорный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Новгород — один из главных машиностроительных центров района. Здесь создают автомобили, грузовой транспорт, суда и сложное оборудование. Предприятия опираются на опыт инженеров, развитую кооперацию и близость крупных рынков.
</a:t>
            </a:r>
            <a:endParaRPr lang="en-US" sz="971" dirty="0"/>
          </a:p>
        </p:txBody>
      </p:sp>
      <p:sp>
        <p:nvSpPr>
          <p:cNvPr id="12" name="Text 3"/>
          <p:cNvSpPr txBox="1"/>
          <p:nvPr/>
        </p:nvSpPr>
        <p:spPr>
          <a:xfrm>
            <a:off x="3496242" y="2421852"/>
            <a:ext cx="2151516" cy="1036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заводы и специализация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Чебоксарах и Саранске машиностроение также заметно влияет на экономику города. Заводы выпускают приборы, детали, электротехническую продукцию и оборудование, которое нужно другим предприятиям района и страны.
</a:t>
            </a:r>
            <a:endParaRPr lang="en-US" sz="994" dirty="0"/>
          </a:p>
        </p:txBody>
      </p:sp>
      <p:sp>
        <p:nvSpPr>
          <p:cNvPr id="13" name="Text 4"/>
          <p:cNvSpPr txBox="1"/>
          <p:nvPr/>
        </p:nvSpPr>
        <p:spPr>
          <a:xfrm>
            <a:off x="6522367" y="2421852"/>
            <a:ext cx="2151516" cy="1036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отрасли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отрасли особенно важны металл, комплектующие и квалифицированные кадры. Машиностроение связано с транспортом, наукой и подготовкой специалистов, поэтому вокруг крупных заводов формируются целые производственные цепочки.
</a:t>
            </a:r>
            <a:endParaRPr lang="en-US" sz="97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97425" y="1568474"/>
            <a:ext cx="3167400" cy="3121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химической промышленности
</a:t>
            </a:r>
            <a:endParaRPr lang="en-US" sz="2334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665350" y="178766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заводы размещают в городах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предприятия района получают сырьё, энергию и воду, поэтому их размещение связано с крупными городами и транспортом. Без этих условий выпуск удобрений и пластмасс был бы значительно сложнее.
</a:t>
            </a:r>
            <a:endParaRPr lang="en-US" sz="756" dirty="0"/>
          </a:p>
        </p:txBody>
      </p:sp>
      <p:sp>
        <p:nvSpPr>
          <p:cNvPr id="11" name="Text 3"/>
          <p:cNvSpPr txBox="1"/>
          <p:nvPr/>
        </p:nvSpPr>
        <p:spPr>
          <a:xfrm>
            <a:off x="1665350" y="2518792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продукция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Продукция химии нужна не только промышленности. Удобрения помогают сельскому хозяйству, а пластмассы и синтетические материалы используют в строительстве, быту и производстве упаковки.
</a:t>
            </a:r>
            <a:endParaRPr lang="en-US" sz="756" dirty="0"/>
          </a:p>
        </p:txBody>
      </p:sp>
      <p:sp>
        <p:nvSpPr>
          <p:cNvPr id="12" name="Text 4"/>
          <p:cNvSpPr txBox="1"/>
          <p:nvPr/>
        </p:nvSpPr>
        <p:spPr>
          <a:xfrm>
            <a:off x="1665350" y="328346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для разных потребителей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Нефтехимия обеспечивает район материалами для повседневной жизни: от бытовой химии до деталей из полимеров. Такие предприятия работают на широкий рынок и поставляют товары в другие регионы России.
</a:t>
            </a:r>
            <a:endParaRPr lang="en-US" sz="756" dirty="0"/>
          </a:p>
        </p:txBody>
      </p:sp>
      <p:sp>
        <p:nvSpPr>
          <p:cNvPr id="13" name="Text 5"/>
          <p:cNvSpPr txBox="1"/>
          <p:nvPr/>
        </p:nvSpPr>
        <p:spPr>
          <a:xfrm>
            <a:off x="1665350" y="401461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обновление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отрасли требует безопасных технологий, очистки выбросов и экономного расходования ресурсов. Поэтому модернизация заводов здесь важна не меньше, чем расширение производства.
</a:t>
            </a:r>
            <a:endParaRPr lang="en-US" sz="75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богатства и переработка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67125" y="19177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Заготовка древесины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Кировская область и соседние территории дают районy большие лесные ресурсы. Здесь ведут заготовку древесины, которую затем перевозят на переработку в пиломатериалы и другие изделия.
</a:t>
            </a:r>
            <a:endParaRPr lang="en-US" sz="1103" dirty="0"/>
          </a:p>
        </p:txBody>
      </p:sp>
      <p:sp>
        <p:nvSpPr>
          <p:cNvPr id="10" name="Text 3"/>
          <p:cNvSpPr txBox="1"/>
          <p:nvPr/>
        </p:nvSpPr>
        <p:spPr>
          <a:xfrm>
            <a:off x="3967125" y="285575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леса к продукции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перерабатывающих предприятиях из сырья получают доски, мебель, бумагу и картон. Такая работа помогает использовать лес не только как природный ресурс, но и как основу для готовой продукции.
</a:t>
            </a:r>
            <a:endParaRPr lang="en-US" sz="1103" dirty="0"/>
          </a:p>
        </p:txBody>
      </p:sp>
      <p:sp>
        <p:nvSpPr>
          <p:cNvPr id="11" name="Text 4"/>
          <p:cNvSpPr txBox="1"/>
          <p:nvPr/>
        </p:nvSpPr>
        <p:spPr>
          <a:xfrm>
            <a:off x="3967125" y="37938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занятость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промышленность остаётся одной из традиционных отраслей района. Она даёт работу в лесничествах, на пилорамах и фабриках, а также поддерживает местную экономику в небольших городах и посёлках.
</a:t>
            </a:r>
            <a:endParaRPr lang="en-US" sz="110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542" y="2223516"/>
            <a:ext cx="4009800" cy="18737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6028325" y="1982300"/>
            <a:ext cx="2393700" cy="235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Аграрный сектор района особенно заметен рядом с городами и в долинах рек, где удобнее выращивать кормовые и овощные культуры.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растениеводство и животноводство; это показывает сочетание полевых культур и молочно-мясного направления.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материалам школьной географии
</a:t>
            </a:r>
            <a:endParaRPr lang="en-US" sz="1245" dirty="0"/>
          </a:p>
        </p:txBody>
      </p:sp>
      <p:sp>
        <p:nvSpPr>
          <p:cNvPr id="6" name="Text 2"/>
          <p:cNvSpPr txBox="1"/>
          <p:nvPr/>
        </p:nvSpPr>
        <p:spPr>
          <a:xfrm>
            <a:off x="1091025" y="837075"/>
            <a:ext cx="6102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сельского хозяйства района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701975" y="501700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менялось отношение к природе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74026" y="3786190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 заводов
</a:t>
            </a:r>
            <a:pPr algn="ctr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города начали быстро расти, и вместе с производством увеличилась нагрузка на воздух и воду. Экологические вопросы стали заметной частью развития района.
</a:t>
            </a:r>
            <a:endParaRPr lang="en-US" sz="968" dirty="0"/>
          </a:p>
        </p:txBody>
      </p:sp>
      <p:sp>
        <p:nvSpPr>
          <p:cNvPr id="12" name="Text 3"/>
          <p:cNvSpPr txBox="1"/>
          <p:nvPr/>
        </p:nvSpPr>
        <p:spPr>
          <a:xfrm>
            <a:off x="1918210" y="2808945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природу
</a:t>
            </a:r>
            <a:pPr algn="ctr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увеличением вырубки лесов и объёмов отходов возникла необходимость бережнее использовать природные ресурсы. Особое внимание стали уделять восстановлению лесов.
</a:t>
            </a:r>
            <a:endParaRPr lang="en-US" sz="1025" dirty="0"/>
          </a:p>
        </p:txBody>
      </p:sp>
      <p:sp>
        <p:nvSpPr>
          <p:cNvPr id="13" name="Text 4"/>
          <p:cNvSpPr txBox="1"/>
          <p:nvPr/>
        </p:nvSpPr>
        <p:spPr>
          <a:xfrm>
            <a:off x="3674761" y="3637743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защиты
</a:t>
            </a:r>
            <a:pPr algn="ctr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предприятиях начали внедрять очистные сооружения, фильтры и более экономные технологии. Это помогает уменьшать выбросы и сокращать загрязнение рек.
</a:t>
            </a:r>
            <a:endParaRPr lang="en-US" sz="1010" dirty="0"/>
          </a:p>
        </p:txBody>
      </p:sp>
      <p:sp>
        <p:nvSpPr>
          <p:cNvPr id="14" name="Text 5"/>
          <p:cNvSpPr txBox="1"/>
          <p:nvPr/>
        </p:nvSpPr>
        <p:spPr>
          <a:xfrm>
            <a:off x="5443682" y="3006880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экологическая политика района связана с модернизацией заводов, экономией воды и энергии, а также с контролем за состоянием лесов и водоёмов.
</a:t>
            </a:r>
            <a:endParaRPr lang="en-US" sz="106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движения грузов и товаров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предприятия района связаны с перевозкой сырья, готовой продукции и поставками в другие регионы.
</a:t>
            </a:r>
            <a:endParaRPr lang="en-US" sz="219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200" y="2040358"/>
            <a:ext cx="4219800" cy="114803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65025" y="3926950"/>
            <a:ext cx="63294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экономической географии России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501959" y="1872466"/>
            <a:ext cx="27447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район обменивается с соседними территориями: он отправляет готовую продукцию и получает сырьё, топливо и технику.
</a:t>
            </a:r>
            <a:pPr algn="r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района строятся на обмене готовой продукции и ресурсов, а главные направления кооперации идут в промышленно развитые регионы.
</a:t>
            </a:r>
            <a:endParaRPr lang="en-US" sz="112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район даёт и что получает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5E5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629" y="2783471"/>
            <a:ext cx="268065" cy="2680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03363" y="2791025"/>
            <a:ext cx="284576" cy="2529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99968" y="2803673"/>
            <a:ext cx="284576" cy="22766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02530" y="4476172"/>
            <a:ext cx="248888" cy="248888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72698" y="4476172"/>
            <a:ext cx="217777" cy="248888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701975" y="374700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особенно нужен району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707423" y="2151822"/>
            <a:ext cx="2112469" cy="461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нужны на заводах, где разрабатывают технику, приборы и оборудование. Они следят за качеством производства, помогают внедрять новые технологии и решать технические задачи.
</a:t>
            </a:r>
            <a:endParaRPr lang="en-US" sz="709" dirty="0"/>
          </a:p>
        </p:txBody>
      </p:sp>
      <p:sp>
        <p:nvSpPr>
          <p:cNvPr id="16" name="Text 3"/>
          <p:cNvSpPr txBox="1"/>
          <p:nvPr/>
        </p:nvSpPr>
        <p:spPr>
          <a:xfrm>
            <a:off x="707422" y="1647567"/>
            <a:ext cx="2112469" cy="2900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
</a:t>
            </a:r>
            <a:endParaRPr lang="en-US" sz="1042" dirty="0"/>
          </a:p>
        </p:txBody>
      </p:sp>
      <p:sp>
        <p:nvSpPr>
          <p:cNvPr id="17" name="Text 4"/>
          <p:cNvSpPr txBox="1"/>
          <p:nvPr/>
        </p:nvSpPr>
        <p:spPr>
          <a:xfrm>
            <a:off x="3510413" y="2151822"/>
            <a:ext cx="2112469" cy="461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востребованы в машиностроении, химии, деревообработке и на стройках. От их навыков зависит, насколько точно и безопасно работают предприятия района.
</a:t>
            </a:r>
            <a:endParaRPr lang="en-US" sz="807" dirty="0"/>
          </a:p>
        </p:txBody>
      </p:sp>
      <p:sp>
        <p:nvSpPr>
          <p:cNvPr id="18" name="Text 5"/>
          <p:cNvSpPr txBox="1"/>
          <p:nvPr/>
        </p:nvSpPr>
        <p:spPr>
          <a:xfrm>
            <a:off x="3510411" y="1647567"/>
            <a:ext cx="2112469" cy="2900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профессии
</a:t>
            </a:r>
            <a:endParaRPr lang="en-US" sz="1042" dirty="0"/>
          </a:p>
        </p:txBody>
      </p:sp>
      <p:sp>
        <p:nvSpPr>
          <p:cNvPr id="19" name="Text 6"/>
          <p:cNvSpPr txBox="1"/>
          <p:nvPr/>
        </p:nvSpPr>
        <p:spPr>
          <a:xfrm>
            <a:off x="6307018" y="2151822"/>
            <a:ext cx="2112469" cy="4613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Водители и логисты обеспечивают движение товаров между заводами, складами и магазинами. Без них трудно представить поставки сырья и отправку готовой продукции в другие города.
</a:t>
            </a:r>
            <a:endParaRPr lang="en-US" sz="698" dirty="0"/>
          </a:p>
        </p:txBody>
      </p:sp>
      <p:sp>
        <p:nvSpPr>
          <p:cNvPr id="20" name="Text 7"/>
          <p:cNvSpPr txBox="1"/>
          <p:nvPr/>
        </p:nvSpPr>
        <p:spPr>
          <a:xfrm>
            <a:off x="6307017" y="1647567"/>
            <a:ext cx="2112469" cy="2900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логистика
</a:t>
            </a:r>
            <a:endParaRPr lang="en-US" sz="1042" dirty="0"/>
          </a:p>
        </p:txBody>
      </p:sp>
      <p:sp>
        <p:nvSpPr>
          <p:cNvPr id="21" name="Text 8"/>
          <p:cNvSpPr txBox="1"/>
          <p:nvPr/>
        </p:nvSpPr>
        <p:spPr>
          <a:xfrm>
            <a:off x="1365136" y="4286592"/>
            <a:ext cx="2397500" cy="588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Агрономы, животноводы и механизаторы нужны в сельском хозяйстве. Они помогают выращивать культуры, ухаживать за животными и использовать технику в поле.
</a:t>
            </a:r>
            <a:endParaRPr lang="en-US" sz="826" dirty="0"/>
          </a:p>
        </p:txBody>
      </p:sp>
      <p:sp>
        <p:nvSpPr>
          <p:cNvPr id="22" name="Text 9"/>
          <p:cNvSpPr txBox="1"/>
          <p:nvPr/>
        </p:nvSpPr>
        <p:spPr>
          <a:xfrm>
            <a:off x="1365126" y="3773746"/>
            <a:ext cx="2765508" cy="3417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села
</a:t>
            </a:r>
            <a:endParaRPr lang="en-US" sz="1000" dirty="0"/>
          </a:p>
        </p:txBody>
      </p:sp>
      <p:sp>
        <p:nvSpPr>
          <p:cNvPr id="23" name="Text 10"/>
          <p:cNvSpPr txBox="1"/>
          <p:nvPr/>
        </p:nvSpPr>
        <p:spPr>
          <a:xfrm>
            <a:off x="5019749" y="4286592"/>
            <a:ext cx="2397500" cy="588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Лесники и работники переработки следят за использованием лесных ресурсов. Их работа важна для сохранения лесов и выпуска древесины, бумаги и мебели.
</a:t>
            </a:r>
            <a:endParaRPr lang="en-US" sz="826" dirty="0"/>
          </a:p>
        </p:txBody>
      </p:sp>
      <p:sp>
        <p:nvSpPr>
          <p:cNvPr id="24" name="Text 11"/>
          <p:cNvSpPr txBox="1"/>
          <p:nvPr/>
        </p:nvSpPr>
        <p:spPr>
          <a:xfrm>
            <a:off x="5019738" y="3773746"/>
            <a:ext cx="2765508" cy="3417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отрасль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112" y="1507475"/>
            <a:ext cx="3166226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 в повседневной жизни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08831" y="2719136"/>
            <a:ext cx="1393403" cy="1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предприятия района выпускают товары, которые можно встретить дома и в магазине. Многие привычные вещи — от техники до упаковки — связаны с работой местных заводов.
</a:t>
            </a:r>
            <a:endParaRPr lang="en-US" sz="1075" dirty="0"/>
          </a:p>
        </p:txBody>
      </p:sp>
      <p:sp>
        <p:nvSpPr>
          <p:cNvPr id="10" name="Text 3"/>
          <p:cNvSpPr txBox="1"/>
          <p:nvPr/>
        </p:nvSpPr>
        <p:spPr>
          <a:xfrm>
            <a:off x="5421262" y="2719136"/>
            <a:ext cx="1393403" cy="1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рядом с домом
</a:t>
            </a:r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района дают школьникам представление о будущих профессиях. Здесь есть заводы, транспортные компании, сельскохозяйственные предприятия и организации сферы услуг, где нужны разные специалисты.
</a:t>
            </a:r>
            <a:endParaRPr lang="en-US" sz="995" dirty="0"/>
          </a:p>
        </p:txBody>
      </p:sp>
      <p:sp>
        <p:nvSpPr>
          <p:cNvPr id="11" name="Text 4"/>
          <p:cNvSpPr txBox="1"/>
          <p:nvPr/>
        </p:nvSpPr>
        <p:spPr>
          <a:xfrm>
            <a:off x="6933692" y="2719136"/>
            <a:ext cx="1393403" cy="1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дороги связывают районы между собой, поэтому продукты, сырьё и техника быстро доходят до потребителя. Это делает жизнь удобнее и помогает развитию всей территории.
</a:t>
            </a:r>
            <a:endParaRPr lang="en-US" sz="110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6825" y="281922"/>
            <a:ext cx="8473800" cy="45017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0950" y="1113200"/>
            <a:ext cx="7142100" cy="180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на пути развития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Волго-Вятский район объединяет выгодное положение, сильную промышленность, сельское хозяйство и транспортные связи. Его развитие будет зависеть от обновления предприятий, заботы о природе и подготовки новых специалистов.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2026-07-27T01:26:54Z</dcterms:created>
  <dcterms:modified xsi:type="dcterms:W3CDTF">2026-07-27T01:26:54Z</dcterms:modified>
</cp:coreProperties>
</file>