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эволюции: как меняются живые организмы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Механизмы, доказательства и примеры эволюции.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6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эволюция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 — это не изменения за одну жизнь, а накопление наследственных различий в поколениях. Именно так популяции приспосабливаются к среде и образуют разнообразие видов.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доказательства эволюции
</a:t>
            </a:r>
            <a:endParaRPr lang="en-US" sz="2329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8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ископаемых
</a:t>
            </a:r>
            <a:pPr algn="l" indent="0" marL="0">
              <a:lnSpc>
                <a:spcPct val="90000"/>
              </a:lnSpc>
              <a:buNone/>
            </a:pPr>
            <a:r>
              <a:rPr lang="en-US" sz="3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окаменелостей показывают, как менялись группы организмов во времени и какие формы исчезали. Это позволяет восстановить историческую смену признаков и линий развития.
</a:t>
            </a:r>
            <a:endParaRPr lang="en-US" sz="1025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
</a:t>
            </a:r>
            <a:pPr algn="l" indent="0" marL="0">
              <a:lnSpc>
                <a:spcPct val="90000"/>
              </a:lnSpc>
              <a:buNone/>
            </a:pPr>
            <a:r>
              <a:rPr lang="en-US" sz="3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 выявляет общий план строения у родственных организмов, даже если их функции различаются. Подобие органов указывает на общее происхождение.
</a:t>
            </a:r>
            <a:endParaRPr lang="en-US" sz="1072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
</a:t>
            </a:r>
            <a:pPr algn="l" indent="0" marL="0">
              <a:lnSpc>
                <a:spcPct val="90000"/>
              </a:lnSpc>
              <a:buNone/>
            </a:pPr>
            <a:r>
              <a:rPr lang="en-US" sz="3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и атавизмы сохраняют следы прошлых этапов эволюции. Они показывают, что признаки не возникают заново, а наследуются и могут постепенно утрачивать значение.
</a:t>
            </a:r>
            <a:endParaRPr lang="en-US" sz="1087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Молекулярное родство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ДНК и белков подтверждает родство видов на молекулярном уровне. Чем ближе последовательности, тем недавнее у них общее эволюционное прошлое.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8" dirty="0"/>
          </a:p>
        </p:txBody>
      </p:sp>
      <p:sp>
        <p:nvSpPr>
          <p:cNvPr id="7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как основа изменений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1776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как носители признаков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записана в генах ДНК, поэтому потомки получают признаки не случайно, а по определённым правилам. Это делает эволюцию возможной и направляемой.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1170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внутри вида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особей одного вида гены не полностью одинаковы: различаются аллели, их сочетания и иногда число копий. Именно это создаёт разнообразие внутри популяции.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60576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эволюции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отличия становятся материалом для отбора, дрейфа и других эволюционных процессов. Без наследуемой изменчивости новые приспособления не закреплялись бы в поколениях.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8" dirty="0"/>
          </a:p>
        </p:txBody>
      </p:sp>
      <p:sp>
        <p:nvSpPr>
          <p:cNvPr id="6" name="Text 1"/>
          <p:cNvSpPr txBox="1"/>
          <p:nvPr/>
        </p:nvSpPr>
        <p:spPr>
          <a:xfrm>
            <a:off x="566737" y="2562360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pPr algn="l" indent="0" marL="0">
              <a:lnSpc>
                <a:spcPct val="90000"/>
              </a:lnSpc>
              <a:buNone/>
            </a:pPr>
            <a:r>
              <a:rPr lang="en-US" sz="4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копировании ДНК возникают мутации — замены, вставки и удаления участков. Большинство из них нейтральны или вредны, но некоторые создают новые наследственные варианты.
</a:t>
            </a:r>
            <a:endParaRPr lang="en-US" sz="1095" dirty="0"/>
          </a:p>
        </p:txBody>
      </p:sp>
      <p:sp>
        <p:nvSpPr>
          <p:cNvPr id="7" name="Text 2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
</a:t>
            </a:r>
            <a:pPr algn="l" indent="0" marL="0">
              <a:lnSpc>
                <a:spcPct val="90000"/>
              </a:lnSpc>
              <a:buNone/>
            </a:pPr>
            <a:r>
              <a:rPr lang="en-US" sz="4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половом размножении аллели перераспределяются между потомками. Рекомбинация собирает уже существующие варианты в новые сочетания, повышая разнообразие без появления новых генов.
</a:t>
            </a:r>
            <a:endParaRPr lang="en-US" sz="1095" dirty="0"/>
          </a:p>
        </p:txBody>
      </p:sp>
      <p:sp>
        <p:nvSpPr>
          <p:cNvPr id="8" name="Text 3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вариативность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 главный фильтр
</a:t>
            </a:r>
            <a:endParaRPr lang="en-US" sz="2218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8" dirty="0"/>
          </a:p>
        </p:txBody>
      </p:sp>
      <p:sp>
        <p:nvSpPr>
          <p:cNvPr id="10" name="Text 2"/>
          <p:cNvSpPr txBox="1"/>
          <p:nvPr/>
        </p:nvSpPr>
        <p:spPr>
          <a:xfrm>
            <a:off x="58677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действует не вообще, а в конкретных условиях среды. Признак полезен лишь тогда, когда он повышает шансы особи выжить, найти партнёра и оставить потомство.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8712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Неравная передача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Выгодные наследственные варианты становятся более частыми, потому что их носители чаще передают гены следующему поколению. Неблагоприятные варианты постепенно уменьшаются.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906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на уровне генов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работает через фенотип — видимые и функциональные признаки организма, — но его результатом становятся изменения частот аллелей в популяции.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отбора действуют в разных условиях среды и по-разному меняют распределение признака в популяции.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удерживает среднее значение, а направленный и движущийся меняют признак при смене условий.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сценария отбора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8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школьному курсу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8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в эволюции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в эволюции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13149" y="1813561"/>
            <a:ext cx="2527053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колебания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особенно заметен в малых популяциях, где случайные события могут резко изменить частоты аллелей. Даже полезный вариант иногда исчезает просто по случайности.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95973" y="1813561"/>
            <a:ext cx="2527053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 возникает, когда новая популяция образуется из немногих особей. Она наследует лишь часть исходного разнообразия, поэтому её генетический состав сразу отличается от исходного.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178797" y="1813561"/>
            <a:ext cx="2527053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расхождении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не отменяет эволюцию, а дополняет её. В небольших изолированных группах дрейф может ускорять расхождение признаков и влиять на дальнейшее видообразование.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и изоляция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обмен генами поддерживает сходство, а изоляция усиливает различия.
</a:t>
            </a:r>
            <a:endParaRPr lang="en-US" sz="26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это время жизнь прошла путь от простых форм к огромному разнообразию организмов.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Fact Sheet; оценка возраста Земли по современным геофизическим данным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30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4,54 млрд лет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возраст Земли, на котором разворачивалась эволюция жизни.
</a:t>
            </a:r>
            <a:endParaRPr lang="en-US" sz="6307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8" dirty="0"/>
          </a:p>
        </p:txBody>
      </p:sp>
      <p:sp>
        <p:nvSpPr>
          <p:cNvPr id="7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новые виды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1774" y="1664677"/>
            <a:ext cx="54865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барьер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популяции рекой, хребтом или расстоянием прекращает скрещивание. В разных условиях накапливаются свои изменения, и со временем различия становятся настолько большими, что прежний обмен генами уже невозможен.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физической границы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новый вид возникает без явной преграды: особи начинают использовать разные ресурсы, размножаться в разное время или жить в разных микросредах. Особенно часто так происходит у растений при полиплоидии.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526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Постепенные изменения
</a:t>
            </a:r>
            <a:pPr algn="l" indent="0" marL="0">
              <a:lnSpc>
                <a:spcPct val="90000"/>
              </a:lnSpc>
              <a:buNone/>
            </a:pPr>
            <a:r>
              <a:rPr lang="en-US" sz="43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длительного времени в популяции накапливаются небольшие наследственные изменения. Большинство из них нейтральны или слабо заметны, но вместе они постепенно меняют признаки и приспособленность.
</a:t>
            </a:r>
            <a:endParaRPr lang="en-US" sz="1052" dirty="0"/>
          </a:p>
        </p:txBody>
      </p:sp>
      <p:sp>
        <p:nvSpPr>
          <p:cNvPr id="6" name="Text 1"/>
          <p:cNvSpPr txBox="1"/>
          <p:nvPr/>
        </p:nvSpPr>
        <p:spPr>
          <a:xfrm>
            <a:off x="4070191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равновесие
</a:t>
            </a:r>
            <a:pPr algn="l" indent="0" marL="0">
              <a:lnSpc>
                <a:spcPct val="90000"/>
              </a:lnSpc>
              <a:buNone/>
            </a:pPr>
            <a:r>
              <a:rPr lang="en-US" sz="43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среды долго остаются относительно постоянными, эволюция может идти медленно и почти незаметно. В летописи такие периоды выглядят как длительная стабильность без резких перестроек.
</a:t>
            </a:r>
            <a:endParaRPr lang="en-US" sz="1052" dirty="0"/>
          </a:p>
        </p:txBody>
      </p:sp>
      <p:sp>
        <p:nvSpPr>
          <p:cNvPr id="7" name="Text 2"/>
          <p:cNvSpPr txBox="1"/>
          <p:nvPr/>
        </p:nvSpPr>
        <p:spPr>
          <a:xfrm>
            <a:off x="2744352" y="3170025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сдвиги
</a:t>
            </a:r>
            <a:pPr algn="l" indent="0" marL="0">
              <a:lnSpc>
                <a:spcPct val="90000"/>
              </a:lnSpc>
              <a:buNone/>
            </a:pPr>
            <a:r>
              <a:rPr lang="en-US" sz="43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среда резко меняется или возникает новая ниша, отбор быстро закрепляет удачные варианты. Поэтому в истории жизни рядом с плавными переходами встречаются короткие периоды заметных скачков.
</a:t>
            </a:r>
            <a:endParaRPr lang="en-US" sz="1052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8" dirty="0"/>
          </a:p>
        </p:txBody>
      </p:sp>
      <p:sp>
        <p:nvSpPr>
          <p:cNvPr id="9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эволюции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5216" y="1884065"/>
            <a:ext cx="2000830" cy="25357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радиация и ниши
</a:t>
            </a:r>
            <a:endParaRPr lang="en-US" sz="2789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возможность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территорий или ресурсов открывает свободные экологические ниши. Один исходный вид оказывается под разными давлениями отбора, и его популяции начинают расходиться по признакам и образу жизни.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ресурсов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каждая группа закрепляет свою специализацию: одни лучше добывают семена, другие — насекомых, третьи — нектар. Нишевое разделение снижает конкуренцию и позволяет сосуществовать большему числу видов.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Показательный пример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Галапагосов стали классическим примером: от общего предка возникли формы с разными клювами, приспособленными к различной пище. По ним удобно показывать, как среда направляет расхождение видов.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в живой природе
</a:t>
            </a:r>
            <a:endParaRPr lang="en-US" sz="2751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в живой природе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системе хищник — жертва преимущество одной стороны вызывает ответные изменения другой. Быстрее становятся бег, манёвренность и скрытность, а также острота чувств и эффективность нападения.
</a:t>
            </a:r>
            <a:endParaRPr lang="en-US" sz="947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и хозяин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паразитов и хозяев изменения тоже взаимны: одни совершенствуют проникновение и размножение, другие — барьеры защиты и иммунный ответ. Такой конфликт может сохраняться очень долго.
</a:t>
            </a:r>
            <a:endParaRPr lang="en-US" sz="947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настройка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цветковых растений и опылителей со временем согласуются строение цветка, длина хоботка или форма клюва. Это повышает точность переноса пыльцы и эффективность питания.
</a:t>
            </a:r>
            <a:endParaRPr lang="en-US" sz="947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видов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не всегда ведёт к конфликту; иногда она создаёт устойчивое сотрудничество. Тогда изменения в одном виде усиливают успех другого и поддерживают сложные экологические связи.
</a:t>
            </a:r>
            <a:endParaRPr lang="en-US" sz="9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диктует форму
</a:t>
            </a:r>
            <a:pPr algn="l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дельфина и акулы похоже не из-за близкого родства, а потому что обеим формам нужно быстро и экономно двигаться в воде. Одинаковые условия среды приводят к сходному «дизайну».
</a:t>
            </a:r>
            <a:endParaRPr lang="en-US" sz="1035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задача, разный путь
</a:t>
            </a:r>
            <a:pPr algn="l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у птиц, летучих мышей и насекомых возникали независимо. Они решают одну задачу — полёт, но устроены по-разному, потому что исходные группы имели разное строение и историю.
</a:t>
            </a:r>
            <a:endParaRPr lang="en-US" sz="1035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90000"/>
              </a:lnSpc>
              <a:buNone/>
            </a:pPr>
            <a:r>
              <a:rPr lang="en-US" sz="42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примеры показывают, что внешнее сходство не всегда означает родство. При анализе организмов важно различать общие признаки происхождения и признаки, появившиеся в ответ на схожие условия.
</a:t>
            </a:r>
            <a:endParaRPr lang="en-US" sz="1029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8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формы у неродственных организмов
</a:t>
            </a:r>
            <a:endParaRPr lang="en-US" sz="221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и том же виде признаки могут быть разными: у вьюрков — форма клюва, у бактерий — чувствительность к препарату. Отбор меняет доли вариантов, выгодных в конкретной среде.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ситуациях среда усиливает распространение полезного признака, но скорость изменения разная: у бактерий отбор действует значительно быстрее.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действия отбора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8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дарвиновского отбора; обобщение по материалам школьного курса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эволюция важна сегодня
</a:t>
            </a:r>
            <a:endParaRPr lang="en-US" sz="2508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эволюционный подход помогает понимать, почему устойчивость к антибиотикам быстро появляется и распространяется. Это позволяет осторожнее выбирать препараты и уменьшать давление отбора на микробы.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штаммы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эпидемиологии знание изменчивости возбудителей важно для отслеживания новых штаммов и оценки риска. Эволюция объясняет, почему одни варианты сохраняются, а другие исчезают.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эволюционное мышление помогает предсказывать устойчивость вредителей и сорняков к обработке. Тогда меры защиты строят так, чтобы не усиливать отбор в их пользу.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грамотность защищает от распространённых ошибок, например от попыток лечить вирусные инфекции антибиотиками. Понимание механизмов эволюции делает такие решения более обоснованными.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8" dirty="0"/>
          </a:p>
        </p:txBody>
      </p:sp>
      <p:sp>
        <p:nvSpPr>
          <p:cNvPr id="7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заблуждения об эволюции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1776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 наследуется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Приобретённые в жизни изменения обычно не наследуются напрямую. Тренировка, загар или развитие мышц могут изменить организм, но не превращают эти признаки в обязательное свойство потомков.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1170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заданного направления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имеет заранее заданной цели и не движется к идеалу. Она лишь сохраняет варианты, которые лучше работают в данных условиях, даже если в другой среде они окажутся невыгодны.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60576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наследственная основа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 помог организму приспособиться, это ещё не значит, что он обязательно закрепится в следующем поколении. Для наследования нужен генетический механизм, а не просто жизненный опыт.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механизмов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сравнить основные механизмы эволюции по тому, что именно они изменяют и к чему это приводит в популяциях.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разнообразие, отбор его фильтрует, а изоляция закрепляет расхождение. Вместе эти процессы могут привести к появлению новых видов.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понятий школьного курса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как результат процессов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 — это не единый скачок, а последовательность связанных процессов: изменчивость, отбор, дрейф, миграции и изоляция. Именно их совместное действие постепенно превращает популяционное разнообразие в многообразие видов.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2026-07-25T22:10:48Z</dcterms:created>
  <dcterms:modified xsi:type="dcterms:W3CDTF">2026-07-25T22:10:48Z</dcterms:modified>
</cp:coreProperties>
</file>