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slideLayout" Target="../slideLayouts/slideLayout1.xml"/><Relationship Id="rId11"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999713"/>
            <a:ext cx="9144000" cy="2143125"/>
          </a:xfrm>
          <a:prstGeom prst="rect">
            <a:avLst/>
          </a:prstGeom>
        </p:spPr>
      </p:pic>
      <p:sp>
        <p:nvSpPr>
          <p:cNvPr id="4" name="Text 0"/>
          <p:cNvSpPr txBox="1"/>
          <p:nvPr/>
        </p:nvSpPr>
        <p:spPr>
          <a:xfrm>
            <a:off x="261600" y="578625"/>
            <a:ext cx="6165900" cy="658800"/>
          </a:xfrm>
          <a:prstGeom prst="rect">
            <a:avLst/>
          </a:prstGeom>
          <a:noFill/>
          <a:ln/>
        </p:spPr>
        <p:txBody>
          <a:bodyPr wrap="square" lIns="0" tIns="0" rIns="0" bIns="0" rtlCol="0" anchor="t"/>
          <a:lstStyle/>
          <a:p>
            <a:pPr algn="l" indent="0" marL="0">
              <a:lnSpc>
                <a:spcPct val="100000"/>
              </a:lnSpc>
              <a:buNone/>
            </a:pPr>
            <a:r>
              <a:rPr lang="en-US" sz="2112" b="1" dirty="0">
                <a:solidFill>
                  <a:srgbClr val="FFFFFF"/>
                </a:solidFill>
                <a:latin typeface="Arial" pitchFamily="34" charset="0"/>
                <a:ea typeface="Arial" pitchFamily="34" charset="-122"/>
                <a:cs typeface="Arial" pitchFamily="34" charset="-120"/>
              </a:rPr>
              <a:t>Types of Art: vocabulary for a 7th grade English lesson
</a:t>
            </a:r>
            <a:endParaRPr lang="en-US" sz="2112" dirty="0"/>
          </a:p>
        </p:txBody>
      </p:sp>
      <p:sp>
        <p:nvSpPr>
          <p:cNvPr id="5" name="Text 1"/>
          <p:cNvSpPr txBox="1"/>
          <p:nvPr/>
        </p:nvSpPr>
        <p:spPr>
          <a:xfrm>
            <a:off x="261600" y="2052505"/>
            <a:ext cx="4638600" cy="531300"/>
          </a:xfrm>
          <a:prstGeom prst="rect">
            <a:avLst/>
          </a:prstGeom>
          <a:noFill/>
          <a:ln/>
        </p:spPr>
        <p:txBody>
          <a:bodyPr wrap="square" lIns="0" tIns="0" rIns="0" bIns="0" rtlCol="0" anchor="t"/>
          <a:lstStyle/>
          <a:p>
            <a:pPr algn="l" indent="0" marL="0">
              <a:lnSpc>
                <a:spcPct val="115000"/>
              </a:lnSpc>
              <a:buNone/>
            </a:pPr>
            <a:r>
              <a:rPr lang="en-US" sz="886" dirty="0">
                <a:solidFill>
                  <a:srgbClr val="FFFFFF"/>
                </a:solidFill>
                <a:latin typeface="Arial" pitchFamily="34" charset="0"/>
                <a:ea typeface="Arial" pitchFamily="34" charset="-122"/>
                <a:cs typeface="Arial" pitchFamily="34" charset="-120"/>
              </a:rPr>
              <a:t>Learn art words, simple descriptions, and clear phrases in English.
</a:t>
            </a:r>
            <a:endParaRPr lang="en-US" sz="886" dirty="0"/>
          </a:p>
        </p:txBody>
      </p:sp>
      <p:sp>
        <p:nvSpPr>
          <p:cNvPr id="6" name="Text 2"/>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490757" y="75"/>
            <a:ext cx="3650010" cy="5143500"/>
          </a:xfrm>
          <a:prstGeom prst="rect">
            <a:avLst/>
          </a:prstGeom>
        </p:spPr>
      </p:pic>
      <p:sp>
        <p:nvSpPr>
          <p:cNvPr id="5" name="Text 0"/>
          <p:cNvSpPr txBox="1"/>
          <p:nvPr/>
        </p:nvSpPr>
        <p:spPr>
          <a:xfrm>
            <a:off x="261600" y="258900"/>
            <a:ext cx="47112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Art Vocabulary in Everyday English
</a:t>
            </a:r>
            <a:endParaRPr lang="en-US" sz="2212" dirty="0"/>
          </a:p>
        </p:txBody>
      </p:sp>
      <p:sp>
        <p:nvSpPr>
          <p:cNvPr id="6" name="Text 1"/>
          <p:cNvSpPr txBox="1"/>
          <p:nvPr/>
        </p:nvSpPr>
        <p:spPr>
          <a:xfrm>
            <a:off x="261600" y="1824550"/>
            <a:ext cx="3509100" cy="19656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Art appears in reading texts, speaking tasks, and class projects. Knowing words like picture, song, film, stage, and sound helps students describe familiar cultural experiences clearly and confidently in English lessons.
</a:t>
            </a:r>
            <a:endParaRPr lang="en-US" sz="986" dirty="0"/>
          </a:p>
        </p:txBody>
      </p:sp>
      <p:sp>
        <p:nvSpPr>
          <p:cNvPr id="7"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25" y="258900"/>
            <a:ext cx="8620800" cy="587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Main types of art in English
</a:t>
            </a:r>
            <a:endParaRPr lang="en-US" sz="22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10" name="Text 2"/>
          <p:cNvSpPr txBox="1"/>
          <p:nvPr/>
        </p:nvSpPr>
        <p:spPr>
          <a:xfrm>
            <a:off x="261600" y="990650"/>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Visual arts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Painting, sculpture, photography, and digital art belong to visual arts. Students can name what they see, compare images, and describe artistic objects with short, accurate English phrases.
</a:t>
            </a:r>
            <a:endParaRPr lang="en-US" sz="1268" dirty="0"/>
          </a:p>
        </p:txBody>
      </p:sp>
      <p:sp>
        <p:nvSpPr>
          <p:cNvPr id="11" name="Text 3"/>
          <p:cNvSpPr txBox="1"/>
          <p:nvPr/>
        </p:nvSpPr>
        <p:spPr>
          <a:xfrm>
            <a:off x="261625" y="1785854"/>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Performing arts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Theatre and dance are performed in front of an audience. These words help learners talk about action, movement, stage, and live performance without using long explanations.
</a:t>
            </a:r>
            <a:endParaRPr lang="en-US" sz="1268" dirty="0"/>
          </a:p>
        </p:txBody>
      </p:sp>
      <p:sp>
        <p:nvSpPr>
          <p:cNvPr id="12" name="Text 4"/>
          <p:cNvSpPr txBox="1"/>
          <p:nvPr/>
        </p:nvSpPr>
        <p:spPr>
          <a:xfrm>
            <a:off x="261600" y="2581059"/>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Sound and words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Music and literature use different languages: sound in music and words in literature. Both are useful for describing feelings, mood, and meaning in simple classroom English.
</a:t>
            </a:r>
            <a:endParaRPr lang="en-US" sz="1268" dirty="0"/>
          </a:p>
        </p:txBody>
      </p:sp>
      <p:sp>
        <p:nvSpPr>
          <p:cNvPr id="13" name="Text 5"/>
          <p:cNvSpPr txBox="1"/>
          <p:nvPr/>
        </p:nvSpPr>
        <p:spPr>
          <a:xfrm>
            <a:off x="261600" y="3376258"/>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Buildings as art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Architecture shows that art can be part of everyday space. Learners can describe buildings, towers, and monuments while practising words connected with design and shape.
</a:t>
            </a:r>
            <a:endParaRPr lang="en-US" sz="1268" dirty="0"/>
          </a:p>
        </p:txBody>
      </p:sp>
      <p:sp>
        <p:nvSpPr>
          <p:cNvPr id="14" name="Text 6"/>
          <p:cNvSpPr txBox="1"/>
          <p:nvPr/>
        </p:nvSpPr>
        <p:spPr>
          <a:xfrm>
            <a:off x="261600" y="4171437"/>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A useful set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These ten words form the core topic: painting, music, literature, theatre, dance, cinema, sculpture, architecture, photography, and digital art. They are easy to reuse in many school tasks.
</a:t>
            </a:r>
            <a:endParaRPr lang="en-US" sz="126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78516" y="1258100"/>
            <a:ext cx="4403775" cy="2816700"/>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How we perceive different art forms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6" name="Text 2"/>
          <p:cNvSpPr txBox="1"/>
          <p:nvPr/>
        </p:nvSpPr>
        <p:spPr>
          <a:xfrm>
            <a:off x="265825" y="1487550"/>
            <a:ext cx="35892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Different art forms reach us through eyes, ears, movement, or reading. Some combine several channels, which makes them especially rich and expressive.
</a:t>
            </a:r>
            <a:endParaRPr lang="en-US" sz="1022" dirty="0"/>
          </a:p>
        </p:txBody>
      </p:sp>
      <p:sp>
        <p:nvSpPr>
          <p:cNvPr id="7" name="Text 3"/>
          <p:cNvSpPr txBox="1"/>
          <p:nvPr/>
        </p:nvSpPr>
        <p:spPr>
          <a:xfrm>
            <a:off x="265825" y="2858837"/>
            <a:ext cx="35892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Visual arts rely mainly on sight, music on hearing, and theatre or cinema combine senses. Dance adds movement, while literature depends on reading.
</a:t>
            </a:r>
            <a:endParaRPr lang="en-US" sz="1022" dirty="0"/>
          </a:p>
        </p:txBody>
      </p:sp>
      <p:sp>
        <p:nvSpPr>
          <p:cNvPr id="8" name="Text 4"/>
          <p:cNvSpPr txBox="1"/>
          <p:nvPr/>
        </p:nvSpPr>
        <p:spPr>
          <a:xfrm>
            <a:off x="4277815" y="4159049"/>
            <a:ext cx="4405200" cy="215700"/>
          </a:xfrm>
          <a:prstGeom prst="rect">
            <a:avLst/>
          </a:prstGeom>
          <a:noFill/>
          <a:ln/>
        </p:spPr>
        <p:txBody>
          <a:bodyPr wrap="square" lIns="0" tIns="0" rIns="0" bIns="0" rtlCol="0" anchor="t"/>
          <a:lstStyle/>
          <a:p>
            <a:pPr algn="l" indent="0" marL="0">
              <a:lnSpc>
                <a:spcPct val="115000"/>
              </a:lnSpc>
              <a:buNone/>
            </a:pPr>
            <a:r>
              <a:rPr lang="en-US" sz="791" dirty="0">
                <a:solidFill>
                  <a:srgbClr val="FFFFFF"/>
                </a:solidFill>
                <a:latin typeface="Arial" pitchFamily="34" charset="0"/>
                <a:ea typeface="Arial" pitchFamily="34" charset="-122"/>
                <a:cs typeface="Arial" pitchFamily="34" charset="-120"/>
              </a:rPr>
              <a:t>Обобщение по материалам урока; схема составлена на основе тематической классификации
</a:t>
            </a:r>
            <a:endParaRPr lang="en-US" sz="79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900124"/>
            <a:ext cx="9144000" cy="22413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10" name="Text 1"/>
          <p:cNvSpPr txBox="1"/>
          <p:nvPr/>
        </p:nvSpPr>
        <p:spPr>
          <a:xfrm>
            <a:off x="261600" y="258900"/>
            <a:ext cx="8620800" cy="5874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Painting and drawing: colors, lines, and shapes
</a:t>
            </a:r>
            <a:endParaRPr lang="en-US" sz="2012" dirty="0"/>
          </a:p>
        </p:txBody>
      </p:sp>
      <p:sp>
        <p:nvSpPr>
          <p:cNvPr id="11" name="Text 2"/>
          <p:cNvSpPr txBox="1"/>
          <p:nvPr/>
        </p:nvSpPr>
        <p:spPr>
          <a:xfrm>
            <a:off x="261575" y="989999"/>
            <a:ext cx="1684500" cy="1416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Two related arts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Painting uses paint and color, while drawing often starts with line, pencil, ink, charcoal, and paper. Both help students describe images in clear, simple English.
</a:t>
            </a:r>
            <a:endParaRPr lang="en-US" sz="1100" dirty="0"/>
          </a:p>
        </p:txBody>
      </p:sp>
      <p:sp>
        <p:nvSpPr>
          <p:cNvPr id="12" name="Text 3"/>
          <p:cNvSpPr txBox="1"/>
          <p:nvPr/>
        </p:nvSpPr>
        <p:spPr>
          <a:xfrm>
            <a:off x="1995666" y="989999"/>
            <a:ext cx="1684500" cy="1416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Useful tools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Words like brush, palette, canvas, and sketch are essential for this topic. They make it easier to talk about how an artwork is created and what it needs.
</a:t>
            </a:r>
            <a:endParaRPr lang="en-US" sz="1100" dirty="0"/>
          </a:p>
        </p:txBody>
      </p:sp>
      <p:sp>
        <p:nvSpPr>
          <p:cNvPr id="13" name="Text 4"/>
          <p:cNvSpPr txBox="1"/>
          <p:nvPr/>
        </p:nvSpPr>
        <p:spPr>
          <a:xfrm>
            <a:off x="3729755" y="989999"/>
            <a:ext cx="1684500" cy="1416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What we can describe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Portrait, landscape, still life, and abstract art are common types of artwork. These words help learners identify subjects and speak about what appears in a picture.
</a:t>
            </a:r>
            <a:endParaRPr lang="en-US" sz="1100" dirty="0"/>
          </a:p>
        </p:txBody>
      </p:sp>
      <p:sp>
        <p:nvSpPr>
          <p:cNvPr id="14" name="Text 5"/>
          <p:cNvSpPr txBox="1"/>
          <p:nvPr/>
        </p:nvSpPr>
        <p:spPr>
          <a:xfrm>
            <a:off x="5463858" y="989999"/>
            <a:ext cx="1684500" cy="1416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Describing the effect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Adjectives such as bright, dark, soft, colorful, detailed, and realistic give students simple ways to describe what they see and explain why a work stands out.
</a:t>
            </a:r>
            <a:endParaRPr lang="en-US" sz="1100" dirty="0"/>
          </a:p>
        </p:txBody>
      </p:sp>
      <p:sp>
        <p:nvSpPr>
          <p:cNvPr id="15" name="Text 6"/>
          <p:cNvSpPr txBox="1"/>
          <p:nvPr/>
        </p:nvSpPr>
        <p:spPr>
          <a:xfrm>
            <a:off x="7197950" y="989999"/>
            <a:ext cx="1684500" cy="1416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Classroom link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 school drawing or art supplies are useful visual supports. They connect the English vocabulary with real objects that students can see and name immediately.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11" name="Text 1"/>
          <p:cNvSpPr txBox="1"/>
          <p:nvPr/>
        </p:nvSpPr>
        <p:spPr>
          <a:xfrm>
            <a:off x="261600" y="258900"/>
            <a:ext cx="8620800" cy="6060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Sculpture and architecture: art in three dimensions
</a:t>
            </a:r>
            <a:endParaRPr lang="en-US" sz="2212" dirty="0"/>
          </a:p>
        </p:txBody>
      </p:sp>
      <p:sp>
        <p:nvSpPr>
          <p:cNvPr id="12" name="Text 2"/>
          <p:cNvSpPr txBox="1"/>
          <p:nvPr/>
        </p:nvSpPr>
        <p:spPr>
          <a:xfrm>
            <a:off x="644562" y="1063862"/>
            <a:ext cx="5384100" cy="560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Sculpture is 3D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Sculpture is made in three dimensions, so it has height, width, and depth. It can be created from stone, wood, metal, clay, or plastic.
</a:t>
            </a:r>
            <a:endParaRPr lang="en-US" sz="1100" dirty="0"/>
          </a:p>
        </p:txBody>
      </p:sp>
      <p:sp>
        <p:nvSpPr>
          <p:cNvPr id="13" name="Text 3"/>
          <p:cNvSpPr txBox="1"/>
          <p:nvPr/>
        </p:nvSpPr>
        <p:spPr>
          <a:xfrm>
            <a:off x="644562" y="1861836"/>
            <a:ext cx="5384100" cy="560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Architecture shapes space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Architecture is the art of designing buildings, bridges, and public spaces. It combines practical use with visual form, so students can talk about both function and beauty.
</a:t>
            </a:r>
            <a:endParaRPr lang="en-US" sz="1100" dirty="0"/>
          </a:p>
        </p:txBody>
      </p:sp>
      <p:sp>
        <p:nvSpPr>
          <p:cNvPr id="14" name="Text 4"/>
          <p:cNvSpPr txBox="1"/>
          <p:nvPr/>
        </p:nvSpPr>
        <p:spPr>
          <a:xfrm>
            <a:off x="644562" y="2659824"/>
            <a:ext cx="5384100" cy="560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Useful shape words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Shape, volume, material, monument, building, tower, wall, and design are especially helpful. They allow learners to describe what an object looks like and what it is made of.
</a:t>
            </a:r>
            <a:endParaRPr lang="en-US" sz="1100" dirty="0"/>
          </a:p>
        </p:txBody>
      </p:sp>
      <p:sp>
        <p:nvSpPr>
          <p:cNvPr id="15" name="Text 5"/>
          <p:cNvSpPr txBox="1"/>
          <p:nvPr/>
        </p:nvSpPr>
        <p:spPr>
          <a:xfrm>
            <a:off x="644549" y="3457820"/>
            <a:ext cx="5384100" cy="560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Flat and solid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 drawing is flat art because it stays on paper, while a sculpture or building has volume. This contrast is easy for 7th graders to remember.
</a:t>
            </a:r>
            <a:endParaRPr lang="en-US" sz="1100" dirty="0"/>
          </a:p>
        </p:txBody>
      </p:sp>
      <p:sp>
        <p:nvSpPr>
          <p:cNvPr id="16" name="Text 6"/>
          <p:cNvSpPr txBox="1"/>
          <p:nvPr/>
        </p:nvSpPr>
        <p:spPr>
          <a:xfrm>
            <a:off x="644536" y="4255815"/>
            <a:ext cx="5384100" cy="560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Real-life examples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Students can notice sculptures in parks, monuments in city squares, and interesting buildings near school. Such examples make the vocabulary concrete and memorable.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8200" y="1242412"/>
            <a:ext cx="297900" cy="297900"/>
          </a:xfrm>
          <a:prstGeom prst="rect">
            <a:avLst/>
          </a:prstGeom>
        </p:spPr>
      </p:pic>
      <p:pic>
        <p:nvPicPr>
          <p:cNvPr id="4" name="Image 2" descr="preencoded.png">    </p:cNvPr>
          <p:cNvPicPr>
            <a:picLocks noChangeAspect="1"/>
          </p:cNvPicPr>
          <p:nvPr/>
        </p:nvPicPr>
        <p:blipFill>
          <a:blip r:embed="rId3"/>
          <a:stretch>
            <a:fillRect/>
          </a:stretch>
        </p:blipFill>
        <p:spPr>
          <a:xfrm>
            <a:off x="3356577" y="1242412"/>
            <a:ext cx="223425" cy="297900"/>
          </a:xfrm>
          <a:prstGeom prst="rect">
            <a:avLst/>
          </a:prstGeom>
        </p:spPr>
      </p:pic>
      <p:pic>
        <p:nvPicPr>
          <p:cNvPr id="5" name="Image 3" descr="preencoded.png">    </p:cNvPr>
          <p:cNvPicPr>
            <a:picLocks noChangeAspect="1"/>
          </p:cNvPicPr>
          <p:nvPr/>
        </p:nvPicPr>
        <p:blipFill>
          <a:blip r:embed="rId4"/>
          <a:stretch>
            <a:fillRect/>
          </a:stretch>
        </p:blipFill>
        <p:spPr>
          <a:xfrm>
            <a:off x="286818" y="2954337"/>
            <a:ext cx="260662" cy="297900"/>
          </a:xfrm>
          <a:prstGeom prst="rect">
            <a:avLst/>
          </a:prstGeom>
        </p:spPr>
      </p:pic>
      <p:pic>
        <p:nvPicPr>
          <p:cNvPr id="6" name="Image 4" descr="preencoded.png">    </p:cNvPr>
          <p:cNvPicPr>
            <a:picLocks noChangeAspect="1"/>
          </p:cNvPicPr>
          <p:nvPr/>
        </p:nvPicPr>
        <p:blipFill>
          <a:blip r:embed="rId5"/>
          <a:stretch>
            <a:fillRect/>
          </a:stretch>
        </p:blipFill>
        <p:spPr>
          <a:xfrm>
            <a:off x="3319339" y="2954337"/>
            <a:ext cx="297900" cy="297900"/>
          </a:xfrm>
          <a:prstGeom prst="rect">
            <a:avLst/>
          </a:prstGeom>
        </p:spPr>
      </p:pic>
      <p:pic>
        <p:nvPicPr>
          <p:cNvPr id="7" name="Image 5" descr="preencoded.png">    </p:cNvPr>
          <p:cNvPicPr>
            <a:picLocks noChangeAspect="1"/>
          </p:cNvPicPr>
          <p:nvPr/>
        </p:nvPicPr>
        <p:blipFill>
          <a:blip r:embed="rId6"/>
          <a:stretch>
            <a:fillRect/>
          </a:stretch>
        </p:blipFill>
        <p:spPr>
          <a:xfrm>
            <a:off x="6370489" y="1242412"/>
            <a:ext cx="297900" cy="297900"/>
          </a:xfrm>
          <a:prstGeom prst="rect">
            <a:avLst/>
          </a:prstGeom>
        </p:spPr>
      </p:pic>
      <p:sp>
        <p:nvSpPr>
          <p:cNvPr id="8" name="Text 0"/>
          <p:cNvSpPr txBox="1"/>
          <p:nvPr/>
        </p:nvSpPr>
        <p:spPr>
          <a:xfrm>
            <a:off x="261600" y="52895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Music: rhythm, melody, and instruments
</a:t>
            </a:r>
            <a:endParaRPr lang="en-US" sz="20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10" name="Text 2"/>
          <p:cNvSpPr txBox="1"/>
          <p:nvPr/>
        </p:nvSpPr>
        <p:spPr>
          <a:xfrm>
            <a:off x="261600" y="1657300"/>
            <a:ext cx="2518500" cy="11187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Sound and structure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Music is built from sound, rhythm, melody, tempo, and timbre. These words help students describe how a piece of music feels and moves.
</a:t>
            </a:r>
            <a:endParaRPr lang="en-US" sz="1200" dirty="0"/>
          </a:p>
        </p:txBody>
      </p:sp>
      <p:sp>
        <p:nvSpPr>
          <p:cNvPr id="11" name="Text 3"/>
          <p:cNvSpPr txBox="1"/>
          <p:nvPr/>
        </p:nvSpPr>
        <p:spPr>
          <a:xfrm>
            <a:off x="3312750" y="1657300"/>
            <a:ext cx="2518500" cy="11187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Voices and singing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Song, choir, and vocal music show that people can perform with voices. Learners can say whether a song is calm, powerful, or cheerful.
</a:t>
            </a:r>
            <a:endParaRPr lang="en-US" sz="1200" dirty="0"/>
          </a:p>
        </p:txBody>
      </p:sp>
      <p:sp>
        <p:nvSpPr>
          <p:cNvPr id="12" name="Text 4"/>
          <p:cNvSpPr txBox="1"/>
          <p:nvPr/>
        </p:nvSpPr>
        <p:spPr>
          <a:xfrm>
            <a:off x="261600" y="3369225"/>
            <a:ext cx="2518500" cy="11187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Speed and volume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Music can be fast or slow, loud or quiet. These simple opposites are ideal for short oral answers and quick comparisons in class.
</a:t>
            </a:r>
            <a:endParaRPr lang="en-US" sz="1200" dirty="0"/>
          </a:p>
        </p:txBody>
      </p:sp>
      <p:sp>
        <p:nvSpPr>
          <p:cNvPr id="13" name="Text 5"/>
          <p:cNvSpPr txBox="1"/>
          <p:nvPr/>
        </p:nvSpPr>
        <p:spPr>
          <a:xfrm>
            <a:off x="3312750" y="3369225"/>
            <a:ext cx="2518500" cy="11187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Simple opinions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Students can use short models such as «The music is fast» or «It sounds peaceful». Such phrases are clear, natural, and suitable for Grade 7.
</a:t>
            </a:r>
            <a:endParaRPr lang="en-US" sz="1200" dirty="0"/>
          </a:p>
        </p:txBody>
      </p:sp>
      <p:sp>
        <p:nvSpPr>
          <p:cNvPr id="14" name="Text 6"/>
          <p:cNvSpPr txBox="1"/>
          <p:nvPr/>
        </p:nvSpPr>
        <p:spPr>
          <a:xfrm>
            <a:off x="6363900" y="1657300"/>
            <a:ext cx="2518500" cy="11187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Instruments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Instrument, piano, guitar, drum, and violin are key words for this topic. They make it easy to name what produces the sound in a performance.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08875" y="1906823"/>
            <a:ext cx="4865100" cy="1652703"/>
          </a:xfrm>
          <a:prstGeom prst="rect">
            <a:avLst/>
          </a:prstGeom>
        </p:spPr>
      </p:pic>
      <p:sp>
        <p:nvSpPr>
          <p:cNvPr id="4" name="Text 0"/>
          <p:cNvSpPr txBox="1"/>
          <p:nvPr/>
        </p:nvSpPr>
        <p:spPr>
          <a:xfrm>
            <a:off x="261600" y="52895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Art forms, materials, and simple English examples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6" name="Text 2"/>
          <p:cNvSpPr txBox="1"/>
          <p:nvPr/>
        </p:nvSpPr>
        <p:spPr>
          <a:xfrm>
            <a:off x="261600" y="1435375"/>
            <a:ext cx="34650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This table shows how each art form uses different tools and creates different results in English.
</a:t>
            </a:r>
            <a:endParaRPr lang="en-US" sz="1022" dirty="0"/>
          </a:p>
        </p:txBody>
      </p:sp>
      <p:sp>
        <p:nvSpPr>
          <p:cNvPr id="7" name="Text 3"/>
          <p:cNvSpPr txBox="1"/>
          <p:nvPr/>
        </p:nvSpPr>
        <p:spPr>
          <a:xfrm>
            <a:off x="261600" y="2806675"/>
            <a:ext cx="34650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Each art form has its own tools and its own way of being understood, which helps students choose accurate vocabulary.
</a:t>
            </a:r>
            <a:endParaRPr lang="en-US" sz="1022" dirty="0"/>
          </a:p>
        </p:txBody>
      </p:sp>
      <p:sp>
        <p:nvSpPr>
          <p:cNvPr id="8" name="Text 4"/>
          <p:cNvSpPr txBox="1"/>
          <p:nvPr/>
        </p:nvSpPr>
        <p:spPr>
          <a:xfrm>
            <a:off x="4008875" y="4396800"/>
            <a:ext cx="4865100" cy="215700"/>
          </a:xfrm>
          <a:prstGeom prst="rect">
            <a:avLst/>
          </a:prstGeom>
          <a:noFill/>
          <a:ln/>
        </p:spPr>
        <p:txBody>
          <a:bodyPr wrap="square" lIns="0" tIns="0" rIns="0" bIns="0" rtlCol="0" anchor="t"/>
          <a:lstStyle/>
          <a:p>
            <a:pPr algn="l" indent="0" marL="0">
              <a:lnSpc>
                <a:spcPct val="115000"/>
              </a:lnSpc>
              <a:buNone/>
            </a:pPr>
            <a:r>
              <a:rPr lang="en-US" sz="822" dirty="0">
                <a:solidFill>
                  <a:srgbClr val="FFFFFF"/>
                </a:solidFill>
                <a:latin typeface="Arial" pitchFamily="34" charset="0"/>
                <a:ea typeface="Arial" pitchFamily="34" charset="-122"/>
                <a:cs typeface="Arial" pitchFamily="34" charset="-120"/>
              </a:rPr>
              <a:t>Обобщение по материалам урока
</a:t>
            </a:r>
            <a:endParaRPr lang="en-US" sz="82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10" name="Text 1"/>
          <p:cNvSpPr txBox="1"/>
          <p:nvPr/>
        </p:nvSpPr>
        <p:spPr>
          <a:xfrm>
            <a:off x="261600" y="258900"/>
            <a:ext cx="8620800" cy="6060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Literature in English: words that create images
</a:t>
            </a:r>
            <a:endParaRPr lang="en-US" sz="2212" dirty="0"/>
          </a:p>
        </p:txBody>
      </p:sp>
      <p:sp>
        <p:nvSpPr>
          <p:cNvPr id="11" name="Text 2"/>
          <p:cNvSpPr txBox="1"/>
          <p:nvPr/>
        </p:nvSpPr>
        <p:spPr>
          <a:xfrm>
            <a:off x="334361" y="2068448"/>
            <a:ext cx="1485900" cy="1738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Words make pictures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Literature uses words to tell stories, show feelings, and create images in the reader's mind. This is why it is useful for building imagination and vocabulary together.
</a:t>
            </a:r>
            <a:endParaRPr lang="en-US" sz="1100" dirty="0"/>
          </a:p>
        </p:txBody>
      </p:sp>
      <p:sp>
        <p:nvSpPr>
          <p:cNvPr id="12" name="Text 3"/>
          <p:cNvSpPr txBox="1"/>
          <p:nvPr/>
        </p:nvSpPr>
        <p:spPr>
          <a:xfrm>
            <a:off x="2075218" y="2068448"/>
            <a:ext cx="1485900" cy="1738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Main genres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Story, fairy tale, poem, novel, fable, and comic are the key genres for this level. They help students identify different kinds of texts in class and at home.
</a:t>
            </a:r>
            <a:endParaRPr lang="en-US" sz="1100" dirty="0"/>
          </a:p>
        </p:txBody>
      </p:sp>
      <p:sp>
        <p:nvSpPr>
          <p:cNvPr id="13" name="Text 4"/>
          <p:cNvSpPr txBox="1"/>
          <p:nvPr/>
        </p:nvSpPr>
        <p:spPr>
          <a:xfrm>
            <a:off x="3816097" y="2068448"/>
            <a:ext cx="1485900" cy="1738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Important literary terms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Character, plot, setting, dialogue, rhyme, and theme are basic words for talking about literature. They support short answers about what a text is about and how it works.
</a:t>
            </a:r>
            <a:endParaRPr lang="en-US" sz="1100" dirty="0"/>
          </a:p>
        </p:txBody>
      </p:sp>
      <p:sp>
        <p:nvSpPr>
          <p:cNvPr id="14" name="Text 5"/>
          <p:cNvSpPr txBox="1"/>
          <p:nvPr/>
        </p:nvSpPr>
        <p:spPr>
          <a:xfrm>
            <a:off x="5556985" y="2068448"/>
            <a:ext cx="1485900" cy="1738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Simple classroom language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Phrases such as «The story is about…» and «The main character is…» help students answer quickly. They are useful for reading tasks, speaking practice, and summaries.
</a:t>
            </a:r>
            <a:endParaRPr lang="en-US" sz="1100" dirty="0"/>
          </a:p>
        </p:txBody>
      </p:sp>
      <p:sp>
        <p:nvSpPr>
          <p:cNvPr id="15" name="Text 6"/>
          <p:cNvSpPr txBox="1"/>
          <p:nvPr/>
        </p:nvSpPr>
        <p:spPr>
          <a:xfrm>
            <a:off x="7297874" y="2068448"/>
            <a:ext cx="1485900" cy="1738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Reading with purpose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Literature is not only for enjoyment; it also trains attention and interpretation. Students learn to notice details, understand meaning, and speak about texts more clearly.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446"/>
            <a:ext cx="8612400" cy="3143907"/>
          </a:xfrm>
          <a:prstGeom prst="rect">
            <a:avLst/>
          </a:prstGeom>
        </p:spPr>
      </p:pic>
      <p:sp>
        <p:nvSpPr>
          <p:cNvPr id="4" name="Text 0"/>
          <p:cNvSpPr txBox="1"/>
          <p:nvPr/>
        </p:nvSpPr>
        <p:spPr>
          <a:xfrm>
            <a:off x="261600" y="52895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How a creative work is made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6" name="Text 2"/>
          <p:cNvSpPr txBox="1"/>
          <p:nvPr/>
        </p:nvSpPr>
        <p:spPr>
          <a:xfrm>
            <a:off x="261600" y="980525"/>
            <a:ext cx="8612400" cy="323100"/>
          </a:xfrm>
          <a:prstGeom prst="rect">
            <a:avLst/>
          </a:prstGeom>
          <a:noFill/>
          <a:ln/>
        </p:spPr>
        <p:txBody>
          <a:bodyPr wrap="square" lIns="0" tIns="0" rIns="0" bIns="0" rtlCol="0" anchor="t"/>
          <a:lstStyle/>
          <a:p>
            <a:pPr algn="l" indent="0" marL="0">
              <a:lnSpc>
                <a:spcPct val="80000"/>
              </a:lnSpc>
              <a:buNone/>
            </a:pPr>
            <a:r>
              <a:rPr lang="en-US" sz="1112" b="1" dirty="0">
                <a:solidFill>
                  <a:srgbClr val="FFFFFF"/>
                </a:solidFill>
                <a:latin typeface="Arial" pitchFamily="34" charset="0"/>
                <a:ea typeface="Arial" pitchFamily="34" charset="-122"/>
                <a:cs typeface="Arial" pitchFamily="34" charset="-120"/>
              </a:rPr>
              <a:t>Common sequence used in art, writing, film, and dance tasks
</a:t>
            </a:r>
            <a:endParaRPr lang="en-US" sz="111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070" y="62"/>
            <a:ext cx="3651684"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171200" y="258900"/>
            <a:ext cx="4711200" cy="7311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Театр: живое действие и диалог
</a:t>
            </a:r>
            <a:endParaRPr lang="en-US" sz="2012" dirty="0"/>
          </a:p>
        </p:txBody>
      </p:sp>
      <p:sp>
        <p:nvSpPr>
          <p:cNvPr id="11"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
        <p:nvSpPr>
          <p:cNvPr id="12" name="Text 2"/>
          <p:cNvSpPr txBox="1"/>
          <p:nvPr/>
        </p:nvSpPr>
        <p:spPr>
          <a:xfrm>
            <a:off x="4171200" y="990000"/>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Сцена и зрители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Театр происходит здесь и сейчас: актёры играют на сцене, а зрители следят за действием. Такое живое общение помогает запоминать слова audience, stage, performance и play.
</a:t>
            </a:r>
            <a:endParaRPr lang="en-US" sz="1268" dirty="0"/>
          </a:p>
        </p:txBody>
      </p:sp>
      <p:sp>
        <p:nvSpPr>
          <p:cNvPr id="13" name="Text 3"/>
          <p:cNvSpPr txBox="1"/>
          <p:nvPr/>
        </p:nvSpPr>
        <p:spPr>
          <a:xfrm>
            <a:off x="4171225" y="1785347"/>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Что входит в постановку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В спектакле важны script, acting, costumes, scenery, lighting и music. Эти слова показывают, что театр объединяет текст, движение, голос и оформление в одно целое.
</a:t>
            </a:r>
            <a:endParaRPr lang="en-US" sz="1268" dirty="0"/>
          </a:p>
        </p:txBody>
      </p:sp>
      <p:sp>
        <p:nvSpPr>
          <p:cNvPr id="14" name="Text 4"/>
          <p:cNvSpPr txBox="1"/>
          <p:nvPr/>
        </p:nvSpPr>
        <p:spPr>
          <a:xfrm>
            <a:off x="4171200" y="2580694"/>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Виды спектаклей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Для 7 класса полезно знать жанры drama, comedy, fairy tale и musical. Они помогают описать, о чём постановка, и подобрать простую оценку: funny, serious, exciting.
</a:t>
            </a:r>
            <a:endParaRPr lang="en-US" sz="1268" dirty="0"/>
          </a:p>
        </p:txBody>
      </p:sp>
      <p:sp>
        <p:nvSpPr>
          <p:cNvPr id="15" name="Text 5"/>
          <p:cNvSpPr txBox="1"/>
          <p:nvPr/>
        </p:nvSpPr>
        <p:spPr>
          <a:xfrm>
            <a:off x="4171200" y="3376045"/>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Полезные фразы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Короткие модели вроде «The actors are on the stage» и «The audience watches the performance» подходят для устных ответов. Они учат строить простые, но точные предложения.
</a:t>
            </a:r>
            <a:endParaRPr lang="en-US" sz="1268" dirty="0"/>
          </a:p>
        </p:txBody>
      </p:sp>
      <p:sp>
        <p:nvSpPr>
          <p:cNvPr id="16" name="Text 6"/>
          <p:cNvSpPr txBox="1"/>
          <p:nvPr/>
        </p:nvSpPr>
        <p:spPr>
          <a:xfrm>
            <a:off x="4171225" y="4171400"/>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Навыки для урока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Театр особенно полезен для speaking and listening, потому что ученики слышат живую речь, интонацию и эмоции. Это делает новые слова понятнее и ближе к реальному общению.
</a:t>
            </a:r>
            <a:endParaRPr lang="en-US" sz="126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900124"/>
            <a:ext cx="9144000" cy="22413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9" name="Text 1"/>
          <p:cNvSpPr txBox="1"/>
          <p:nvPr/>
        </p:nvSpPr>
        <p:spPr>
          <a:xfrm>
            <a:off x="261600" y="258900"/>
            <a:ext cx="8620800" cy="5874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Танец и движение в искусстве
</a:t>
            </a:r>
            <a:endParaRPr lang="en-US" sz="2012" dirty="0"/>
          </a:p>
        </p:txBody>
      </p:sp>
      <p:sp>
        <p:nvSpPr>
          <p:cNvPr id="10" name="Text 2"/>
          <p:cNvSpPr txBox="1"/>
          <p:nvPr/>
        </p:nvSpPr>
        <p:spPr>
          <a:xfrm>
            <a:off x="261600" y="990000"/>
            <a:ext cx="2108700" cy="14037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Язык движения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Танец передаёт мысли и чувства через movement, rhythm и body language. Даже без слов зритель понимает настроение, энергию и характер выступления.
</a:t>
            </a:r>
            <a:endParaRPr lang="en-US" sz="1200" dirty="0"/>
          </a:p>
        </p:txBody>
      </p:sp>
      <p:sp>
        <p:nvSpPr>
          <p:cNvPr id="11" name="Text 3"/>
          <p:cNvSpPr txBox="1"/>
          <p:nvPr/>
        </p:nvSpPr>
        <p:spPr>
          <a:xfrm>
            <a:off x="2432312" y="990000"/>
            <a:ext cx="2108700" cy="14037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Ключевая лексика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Для описания танца нужны слова dancer, choreography, step, pose, fast, slow, graceful и energetic. Они помогают говорить о движении кратко и понятно, без сложных объяснений.
</a:t>
            </a:r>
            <a:endParaRPr lang="en-US" sz="1200" dirty="0"/>
          </a:p>
        </p:txBody>
      </p:sp>
      <p:sp>
        <p:nvSpPr>
          <p:cNvPr id="12" name="Text 4"/>
          <p:cNvSpPr txBox="1"/>
          <p:nvPr/>
        </p:nvSpPr>
        <p:spPr>
          <a:xfrm>
            <a:off x="4603023" y="990000"/>
            <a:ext cx="2108700" cy="14037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Виды танца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Ученикам стоит различать folk dance, classical dance, modern dance и sport dance. Эти названия показывают, что танец бывает традиционным, сценическим, современным и соревновательным.
</a:t>
            </a:r>
            <a:endParaRPr lang="en-US" sz="1200" dirty="0"/>
          </a:p>
        </p:txBody>
      </p:sp>
      <p:sp>
        <p:nvSpPr>
          <p:cNvPr id="13" name="Text 5"/>
          <p:cNvSpPr txBox="1"/>
          <p:nvPr/>
        </p:nvSpPr>
        <p:spPr>
          <a:xfrm>
            <a:off x="6773750" y="990000"/>
            <a:ext cx="2108700" cy="14037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Связь с музыкой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Танец почти всегда связан с музыкой и ритмом, поэтому слова dance, beat и music часто встречаются вместе. Такой контекст удобен для коротких описаний на английском.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36331" y="75"/>
            <a:ext cx="4405126"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61600" y="258900"/>
            <a:ext cx="3908400" cy="7677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Кино и фотография: изображения, которые рассказывают истории
</a:t>
            </a:r>
            <a:endParaRPr lang="en-US" sz="2012" dirty="0"/>
          </a:p>
        </p:txBody>
      </p:sp>
      <p:sp>
        <p:nvSpPr>
          <p:cNvPr id="11"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12" name="Text 2"/>
          <p:cNvSpPr txBox="1"/>
          <p:nvPr/>
        </p:nvSpPr>
        <p:spPr>
          <a:xfrm>
            <a:off x="673394" y="1079026"/>
            <a:ext cx="3397200" cy="681600"/>
          </a:xfrm>
          <a:prstGeom prst="rect">
            <a:avLst/>
          </a:prstGeom>
          <a:noFill/>
          <a:ln/>
        </p:spPr>
        <p:txBody>
          <a:bodyPr wrap="square" lIns="0" tIns="0" rIns="0" bIns="0" rtlCol="0" anchor="t"/>
          <a:lstStyle/>
          <a:p>
            <a:pPr algn="l" indent="0" marL="0">
              <a:lnSpc>
                <a:spcPct val="115000"/>
              </a:lnSpc>
              <a:buNone/>
            </a:pPr>
            <a:r>
              <a:rPr lang="en-US" sz="1114" b="1" dirty="0">
                <a:solidFill>
                  <a:srgbClr val="FFFFFF"/>
                </a:solidFill>
                <a:latin typeface="Arial" pitchFamily="34" charset="0"/>
                <a:ea typeface="Arial" pitchFamily="34" charset="-122"/>
                <a:cs typeface="Arial" pitchFamily="34" charset="-120"/>
              </a:rPr>
              <a:t>Кино как история в движении
</a:t>
            </a:r>
            <a:pPr algn="l" indent="0" marL="0">
              <a:lnSpc>
                <a:spcPct val="115000"/>
              </a:lnSpc>
              <a:buNone/>
            </a:pPr>
            <a:r>
              <a:rPr lang="en-US" sz="27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9" dirty="0">
                <a:solidFill>
                  <a:srgbClr val="FFFFFF"/>
                </a:solidFill>
                <a:latin typeface="Arial" pitchFamily="34" charset="0"/>
                <a:ea typeface="Arial" pitchFamily="34" charset="-122"/>
                <a:cs typeface="Arial" pitchFamily="34" charset="-120"/>
              </a:rPr>
              <a:t>Film tells a long story with moving images, sound, acting and editing. Слова scene, shot, camera и director помогают назвать основные части киноязыка и описать фильм по-английски.
</a:t>
            </a:r>
            <a:endParaRPr lang="en-US" sz="1114" dirty="0"/>
          </a:p>
        </p:txBody>
      </p:sp>
      <p:sp>
        <p:nvSpPr>
          <p:cNvPr id="13" name="Text 3"/>
          <p:cNvSpPr txBox="1"/>
          <p:nvPr/>
        </p:nvSpPr>
        <p:spPr>
          <a:xfrm>
            <a:off x="673394" y="2092633"/>
            <a:ext cx="3397200" cy="681600"/>
          </a:xfrm>
          <a:prstGeom prst="rect">
            <a:avLst/>
          </a:prstGeom>
          <a:noFill/>
          <a:ln/>
        </p:spPr>
        <p:txBody>
          <a:bodyPr wrap="square" lIns="0" tIns="0" rIns="0" bIns="0" rtlCol="0" anchor="t"/>
          <a:lstStyle/>
          <a:p>
            <a:pPr algn="l" indent="0" marL="0">
              <a:lnSpc>
                <a:spcPct val="115000"/>
              </a:lnSpc>
              <a:buNone/>
            </a:pPr>
            <a:r>
              <a:rPr lang="en-US" sz="1194" b="1" dirty="0">
                <a:solidFill>
                  <a:srgbClr val="FFFFFF"/>
                </a:solidFill>
                <a:latin typeface="Arial" pitchFamily="34" charset="0"/>
                <a:ea typeface="Arial" pitchFamily="34" charset="-122"/>
                <a:cs typeface="Arial" pitchFamily="34" charset="-120"/>
              </a:rPr>
              <a:t>Фотография и один момент
</a:t>
            </a:r>
            <a:pPr algn="l" indent="0" marL="0">
              <a:lnSpc>
                <a:spcPct val="115000"/>
              </a:lnSpc>
              <a:buNone/>
            </a:pPr>
            <a:r>
              <a:rPr lang="en-US" sz="2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5" dirty="0">
                <a:solidFill>
                  <a:srgbClr val="FFFFFF"/>
                </a:solidFill>
                <a:latin typeface="Arial" pitchFamily="34" charset="0"/>
                <a:ea typeface="Arial" pitchFamily="34" charset="-122"/>
                <a:cs typeface="Arial" pitchFamily="34" charset="-120"/>
              </a:rPr>
              <a:t>Photo captures one moment with light, focus, composition and angle. В отличие от фильма, фотография показывает короткий фрагмент жизни и учит замечать детали кадра.
</a:t>
            </a:r>
            <a:endParaRPr lang="en-US" sz="1194" dirty="0"/>
          </a:p>
        </p:txBody>
      </p:sp>
      <p:sp>
        <p:nvSpPr>
          <p:cNvPr id="14" name="Text 4"/>
          <p:cNvSpPr txBox="1"/>
          <p:nvPr/>
        </p:nvSpPr>
        <p:spPr>
          <a:xfrm>
            <a:off x="673394" y="3106225"/>
            <a:ext cx="3397200" cy="6816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Общее у двух форм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 film and a photo both use pictures and light, but they work differently. Это удобная основа для сравнения: one moves, the other stays still.
</a:t>
            </a:r>
            <a:endParaRPr lang="en-US" sz="1200" dirty="0"/>
          </a:p>
        </p:txBody>
      </p:sp>
      <p:sp>
        <p:nvSpPr>
          <p:cNvPr id="15" name="Text 5"/>
          <p:cNvSpPr txBox="1"/>
          <p:nvPr/>
        </p:nvSpPr>
        <p:spPr>
          <a:xfrm>
            <a:off x="673394" y="4119812"/>
            <a:ext cx="3397200" cy="6816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Простые сравнения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Для 7 класса подходят фразы «A film tells a long story», «A photo shows one moment» и «Both use pictures and light». Они помогают говорить точно и коротко.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975" y="1238150"/>
            <a:ext cx="312600" cy="312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66375" y="1252370"/>
            <a:ext cx="355200" cy="28416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95437" y="3001300"/>
            <a:ext cx="351675" cy="3126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68137" y="3001300"/>
            <a:ext cx="351675" cy="312600"/>
          </a:xfrm>
          <a:prstGeom prst="rect">
            <a:avLst/>
          </a:prstGeom>
        </p:spPr>
      </p:pic>
      <p:sp>
        <p:nvSpPr>
          <p:cNvPr id="11"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12" name="Text 1"/>
          <p:cNvSpPr txBox="1"/>
          <p:nvPr/>
        </p:nvSpPr>
        <p:spPr>
          <a:xfrm>
            <a:off x="925275" y="1238150"/>
            <a:ext cx="3452100" cy="1365600"/>
          </a:xfrm>
          <a:prstGeom prst="rect">
            <a:avLst/>
          </a:prstGeom>
          <a:noFill/>
          <a:ln/>
        </p:spPr>
        <p:txBody>
          <a:bodyPr wrap="square" lIns="0" tIns="0" rIns="0" bIns="0" rtlCol="0" anchor="t"/>
          <a:lstStyle/>
          <a:p>
            <a:pPr algn="l" indent="0" marL="0">
              <a:lnSpc>
                <a:spcPct val="115000"/>
              </a:lnSpc>
              <a:buNone/>
            </a:pPr>
            <a:r>
              <a:rPr lang="en-US" sz="1337" b="1" dirty="0">
                <a:solidFill>
                  <a:srgbClr val="FFFFFF"/>
                </a:solidFill>
                <a:latin typeface="Arial" pitchFamily="34" charset="0"/>
                <a:ea typeface="Arial" pitchFamily="34" charset="-122"/>
                <a:cs typeface="Arial" pitchFamily="34" charset="-120"/>
              </a:rPr>
              <a:t>Росписные предметы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Decorative art часто встречается на тарелках, чашках и других вещах для дома. Орнамент, pattern и color делают предметы яркими и узнаваемыми, а также связывают их с традицией.
</a:t>
            </a:r>
            <a:endParaRPr lang="en-US" sz="1337" dirty="0"/>
          </a:p>
        </p:txBody>
      </p:sp>
      <p:sp>
        <p:nvSpPr>
          <p:cNvPr id="13" name="Text 2"/>
          <p:cNvSpPr txBox="1"/>
          <p:nvPr/>
        </p:nvSpPr>
        <p:spPr>
          <a:xfrm>
            <a:off x="5297875" y="1238150"/>
            <a:ext cx="3452100" cy="1365600"/>
          </a:xfrm>
          <a:prstGeom prst="rect">
            <a:avLst/>
          </a:prstGeom>
          <a:noFill/>
          <a:ln/>
        </p:spPr>
        <p:txBody>
          <a:bodyPr wrap="square" lIns="0" tIns="0" rIns="0" bIns="0" rtlCol="0" anchor="t"/>
          <a:lstStyle/>
          <a:p>
            <a:pPr algn="l" indent="0" marL="0">
              <a:lnSpc>
                <a:spcPct val="115000"/>
              </a:lnSpc>
              <a:buNone/>
            </a:pPr>
            <a:r>
              <a:rPr lang="en-US" sz="1337" b="1" dirty="0">
                <a:solidFill>
                  <a:srgbClr val="FFFFFF"/>
                </a:solidFill>
                <a:latin typeface="Arial" pitchFamily="34" charset="0"/>
                <a:ea typeface="Arial" pitchFamily="34" charset="-122"/>
                <a:cs typeface="Arial" pitchFamily="34" charset="-120"/>
              </a:rPr>
              <a:t>Ткани и одежда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Folk art виден в одежде, вышивке и woven cloth. Слова traditional, handmade и regional помогают описать вещи, созданные вручную и связанные с культурой определённого места.
</a:t>
            </a:r>
            <a:endParaRPr lang="en-US" sz="1337" dirty="0"/>
          </a:p>
        </p:txBody>
      </p:sp>
      <p:sp>
        <p:nvSpPr>
          <p:cNvPr id="14" name="Text 3"/>
          <p:cNvSpPr txBox="1"/>
          <p:nvPr/>
        </p:nvSpPr>
        <p:spPr>
          <a:xfrm>
            <a:off x="925275" y="3001294"/>
            <a:ext cx="3452100" cy="1365600"/>
          </a:xfrm>
          <a:prstGeom prst="rect">
            <a:avLst/>
          </a:prstGeom>
          <a:noFill/>
          <a:ln/>
        </p:spPr>
        <p:txBody>
          <a:bodyPr wrap="square" lIns="0" tIns="0" rIns="0" bIns="0" rtlCol="0" anchor="t"/>
          <a:lstStyle/>
          <a:p>
            <a:pPr algn="l" indent="0" marL="0">
              <a:lnSpc>
                <a:spcPct val="115000"/>
              </a:lnSpc>
              <a:buNone/>
            </a:pPr>
            <a:r>
              <a:rPr lang="en-US" sz="1337" b="1" dirty="0">
                <a:solidFill>
                  <a:srgbClr val="FFFFFF"/>
                </a:solidFill>
                <a:latin typeface="Arial" pitchFamily="34" charset="0"/>
                <a:ea typeface="Arial" pitchFamily="34" charset="-122"/>
                <a:cs typeface="Arial" pitchFamily="34" charset="-120"/>
              </a:rPr>
              <a:t>Игрушки и crafts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Handmade toys и другие craft-изделия показывают, как искусство входит в игру и быт. Такие предметы обычно имеют simple shapes, bright colors и характерный ornament.
</a:t>
            </a:r>
            <a:endParaRPr lang="en-US" sz="1337" dirty="0"/>
          </a:p>
        </p:txBody>
      </p:sp>
      <p:sp>
        <p:nvSpPr>
          <p:cNvPr id="15" name="Text 4"/>
          <p:cNvSpPr txBox="1"/>
          <p:nvPr/>
        </p:nvSpPr>
        <p:spPr>
          <a:xfrm>
            <a:off x="5297875" y="3001297"/>
            <a:ext cx="3452100" cy="1365600"/>
          </a:xfrm>
          <a:prstGeom prst="rect">
            <a:avLst/>
          </a:prstGeom>
          <a:noFill/>
          <a:ln/>
        </p:spPr>
        <p:txBody>
          <a:bodyPr wrap="square" lIns="0" tIns="0" rIns="0" bIns="0" rtlCol="0" anchor="t"/>
          <a:lstStyle/>
          <a:p>
            <a:pPr algn="l" indent="0" marL="0">
              <a:lnSpc>
                <a:spcPct val="115000"/>
              </a:lnSpc>
              <a:buNone/>
            </a:pPr>
            <a:r>
              <a:rPr lang="en-US" sz="1337" b="1" dirty="0">
                <a:solidFill>
                  <a:srgbClr val="FFFFFF"/>
                </a:solidFill>
                <a:latin typeface="Arial" pitchFamily="34" charset="0"/>
                <a:ea typeface="Arial" pitchFamily="34" charset="-122"/>
                <a:cs typeface="Arial" pitchFamily="34" charset="-120"/>
              </a:rPr>
              <a:t>Музей и интерьер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Декоративные items можно увидеть в музеях и дома: на стенах, полках, мебели и в украшениях комнаты. Они создают уют и сохраняют память о традициях.
</a:t>
            </a:r>
            <a:endParaRPr lang="en-US" sz="1337" dirty="0"/>
          </a:p>
        </p:txBody>
      </p:sp>
      <p:sp>
        <p:nvSpPr>
          <p:cNvPr id="16" name="Text 5"/>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Народное и декоративное искусство в повседневной жизни
</a:t>
            </a:r>
            <a:endParaRPr lang="en-US" sz="201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78516" y="1258100"/>
            <a:ext cx="4403775" cy="2816700"/>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Сколько языков объединяют разные формы искусства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6" name="Text 2"/>
          <p:cNvSpPr txBox="1"/>
          <p:nvPr/>
        </p:nvSpPr>
        <p:spPr>
          <a:xfrm>
            <a:off x="265825" y="1487550"/>
            <a:ext cx="35892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Некоторые современные формы искусства особенно наглядно соединяют несколько средств выражения. Это помогает ученикам видеть, что одно произведение может одновременно использовать текст, звук, движение и изображение.
</a:t>
            </a:r>
            <a:endParaRPr lang="en-US" sz="1022" dirty="0"/>
          </a:p>
        </p:txBody>
      </p:sp>
      <p:sp>
        <p:nvSpPr>
          <p:cNvPr id="7" name="Text 3"/>
          <p:cNvSpPr txBox="1"/>
          <p:nvPr/>
        </p:nvSpPr>
        <p:spPr>
          <a:xfrm>
            <a:off x="265825" y="2858837"/>
            <a:ext cx="35892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Театр выделяется самым сложным сочетанием, а кино, опера, балет и видеоигры тоже строятся на нескольких языках искусства сразу.
</a:t>
            </a:r>
            <a:endParaRPr lang="en-US" sz="1022" dirty="0"/>
          </a:p>
        </p:txBody>
      </p:sp>
      <p:sp>
        <p:nvSpPr>
          <p:cNvPr id="8" name="Text 4"/>
          <p:cNvSpPr txBox="1"/>
          <p:nvPr/>
        </p:nvSpPr>
        <p:spPr>
          <a:xfrm>
            <a:off x="4277815" y="4159049"/>
            <a:ext cx="4405200" cy="215700"/>
          </a:xfrm>
          <a:prstGeom prst="rect">
            <a:avLst/>
          </a:prstGeom>
          <a:noFill/>
          <a:ln/>
        </p:spPr>
        <p:txBody>
          <a:bodyPr wrap="square" lIns="0" tIns="0" rIns="0" bIns="0" rtlCol="0" anchor="t"/>
          <a:lstStyle/>
          <a:p>
            <a:pPr algn="l" indent="0" marL="0">
              <a:lnSpc>
                <a:spcPct val="115000"/>
              </a:lnSpc>
              <a:buNone/>
            </a:pPr>
            <a:r>
              <a:rPr lang="en-US" sz="822" dirty="0">
                <a:solidFill>
                  <a:srgbClr val="FFFFFF"/>
                </a:solidFill>
                <a:latin typeface="Arial" pitchFamily="34" charset="0"/>
                <a:ea typeface="Arial" pitchFamily="34" charset="-122"/>
                <a:cs typeface="Arial" pitchFamily="34" charset="-120"/>
              </a:rPr>
              <a:t>Составлено по содержанию презентации
</a:t>
            </a:r>
            <a:endParaRPr lang="en-US" sz="82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5" y="3246728"/>
            <a:ext cx="9144000" cy="189309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261600" y="258900"/>
            <a:ext cx="8620800" cy="587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Цифровое искусство и современные инструменты
</a:t>
            </a:r>
            <a:endParaRPr lang="en-US" sz="2212" dirty="0"/>
          </a:p>
        </p:txBody>
      </p:sp>
      <p:sp>
        <p:nvSpPr>
          <p:cNvPr id="12"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13" name="Text 2"/>
          <p:cNvSpPr txBox="1"/>
          <p:nvPr/>
        </p:nvSpPr>
        <p:spPr>
          <a:xfrm>
            <a:off x="334386" y="1290725"/>
            <a:ext cx="1485900" cy="12819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Что такое digital art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Digital art создаётся на computer, tablet, smartphone или в special software. Это удобный способ рисовать, редактировать и экспериментировать, не ограничиваясь бумагой и красками.
</a:t>
            </a:r>
            <a:endParaRPr lang="en-US" sz="1100" dirty="0"/>
          </a:p>
        </p:txBody>
      </p:sp>
      <p:sp>
        <p:nvSpPr>
          <p:cNvPr id="14" name="Text 3"/>
          <p:cNvSpPr txBox="1"/>
          <p:nvPr/>
        </p:nvSpPr>
        <p:spPr>
          <a:xfrm>
            <a:off x="2075268" y="1290725"/>
            <a:ext cx="1485900" cy="12819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Основные формы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 цифровому искусству относятся digital drawing, animation, 3D design, game art и online illustration. Эти виды хорошо знакомы школьникам благодаря приложениям, экранам и интерактивным форматам.
</a:t>
            </a:r>
            <a:endParaRPr lang="en-US" sz="1100" dirty="0"/>
          </a:p>
        </p:txBody>
      </p:sp>
      <p:sp>
        <p:nvSpPr>
          <p:cNvPr id="15" name="Text 4"/>
          <p:cNvSpPr txBox="1"/>
          <p:nvPr/>
        </p:nvSpPr>
        <p:spPr>
          <a:xfrm>
            <a:off x="3816147" y="1290725"/>
            <a:ext cx="1485900" cy="12819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Полезные слова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описания работы нужны слова screen, pixel, app, tool, layer, animation и interactive. Они помогают говорить о процессе создания и о том, как устроено цифровое изображение.
</a:t>
            </a:r>
            <a:endParaRPr lang="en-US" sz="1100" dirty="0"/>
          </a:p>
        </p:txBody>
      </p:sp>
      <p:sp>
        <p:nvSpPr>
          <p:cNvPr id="16" name="Text 5"/>
          <p:cNvSpPr txBox="1"/>
          <p:nvPr/>
        </p:nvSpPr>
        <p:spPr>
          <a:xfrm>
            <a:off x="5557035" y="1290725"/>
            <a:ext cx="1485900" cy="1281900"/>
          </a:xfrm>
          <a:prstGeom prst="rect">
            <a:avLst/>
          </a:prstGeom>
          <a:noFill/>
          <a:ln/>
        </p:spPr>
        <p:txBody>
          <a:bodyPr wrap="square" lIns="0" tIns="0" rIns="0" bIns="0" rtlCol="0" anchor="t"/>
          <a:lstStyle/>
          <a:p>
            <a:pPr algn="l" indent="0" marL="0">
              <a:lnSpc>
                <a:spcPct val="115000"/>
              </a:lnSpc>
              <a:buNone/>
            </a:pPr>
            <a:r>
              <a:rPr lang="en-US" sz="1041" b="1" dirty="0">
                <a:solidFill>
                  <a:srgbClr val="FFFFFF"/>
                </a:solidFill>
                <a:latin typeface="Arial" pitchFamily="34" charset="0"/>
                <a:ea typeface="Arial" pitchFamily="34" charset="-122"/>
                <a:cs typeface="Arial" pitchFamily="34" charset="-120"/>
              </a:rPr>
              <a:t>Связь с повседневностью
</a:t>
            </a:r>
            <a:pPr algn="l" indent="0" marL="0">
              <a:lnSpc>
                <a:spcPct val="115000"/>
              </a:lnSpc>
              <a:buNone/>
            </a:pPr>
            <a:r>
              <a:rPr lang="en-US" sz="18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2" dirty="0">
                <a:solidFill>
                  <a:srgbClr val="FFFFFF"/>
                </a:solidFill>
                <a:latin typeface="Arial" pitchFamily="34" charset="0"/>
                <a:ea typeface="Arial" pitchFamily="34" charset="-122"/>
                <a:cs typeface="Arial" pitchFamily="34" charset="-120"/>
              </a:rPr>
              <a:t>Подростки часто видят digital art в drawing apps, video editing и animated pictures. Поэтому новая лексика быстро становится понятной, потому что связана с привычными технологиями.
</a:t>
            </a:r>
            <a:endParaRPr lang="en-US" sz="1041" dirty="0"/>
          </a:p>
        </p:txBody>
      </p:sp>
      <p:sp>
        <p:nvSpPr>
          <p:cNvPr id="17" name="Text 6"/>
          <p:cNvSpPr txBox="1"/>
          <p:nvPr/>
        </p:nvSpPr>
        <p:spPr>
          <a:xfrm>
            <a:off x="7297924" y="1290725"/>
            <a:ext cx="1485900" cy="1281900"/>
          </a:xfrm>
          <a:prstGeom prst="rect">
            <a:avLst/>
          </a:prstGeom>
          <a:noFill/>
          <a:ln/>
        </p:spPr>
        <p:txBody>
          <a:bodyPr wrap="square" lIns="0" tIns="0" rIns="0" bIns="0" rtlCol="0" anchor="t"/>
          <a:lstStyle/>
          <a:p>
            <a:pPr algn="l" indent="0" marL="0">
              <a:lnSpc>
                <a:spcPct val="115000"/>
              </a:lnSpc>
              <a:buNone/>
            </a:pPr>
            <a:r>
              <a:rPr lang="en-US" sz="1040" b="1" dirty="0">
                <a:solidFill>
                  <a:srgbClr val="FFFFFF"/>
                </a:solidFill>
                <a:latin typeface="Arial" pitchFamily="34" charset="0"/>
                <a:ea typeface="Arial" pitchFamily="34" charset="-122"/>
                <a:cs typeface="Arial" pitchFamily="34" charset="-120"/>
              </a:rPr>
              <a:t>Почему это важно
</a:t>
            </a:r>
            <a:pPr algn="l" indent="0" marL="0">
              <a:lnSpc>
                <a:spcPct val="115000"/>
              </a:lnSpc>
              <a:buNone/>
            </a:pPr>
            <a:r>
              <a:rPr lang="en-US" sz="18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Цифровое искусство расширяет привычное представление об art, потому что позволяет создавать и показывать работы онлайн. Для урока это удобный мост между английским языком и цифровой средой.
</a:t>
            </a:r>
            <a:endParaRPr lang="en-US" sz="10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1104" y="1918214"/>
            <a:ext cx="4405200" cy="1496472"/>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197" b="1" dirty="0">
                <a:solidFill>
                  <a:srgbClr val="FFFFFF"/>
                </a:solidFill>
                <a:latin typeface="Arial" pitchFamily="34" charset="0"/>
                <a:ea typeface="Arial" pitchFamily="34" charset="-122"/>
                <a:cs typeface="Arial" pitchFamily="34" charset="-120"/>
              </a:rPr>
              <a:t>Ключевая лексика для разговора об искусстве на английском
</a:t>
            </a:r>
            <a:endParaRPr lang="en-US" sz="2197"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6" name="Text 2"/>
          <p:cNvSpPr txBox="1"/>
          <p:nvPr/>
        </p:nvSpPr>
        <p:spPr>
          <a:xfrm>
            <a:off x="5315525" y="1507000"/>
            <a:ext cx="3562800" cy="12243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Таблица помогает быстро повторить слова, которые нужны для описания людей, материалов, качеств и действий в теме искусства.
</a:t>
            </a:r>
            <a:endParaRPr lang="en-US" sz="1022" dirty="0"/>
          </a:p>
        </p:txBody>
      </p:sp>
      <p:sp>
        <p:nvSpPr>
          <p:cNvPr id="7" name="Text 3"/>
          <p:cNvSpPr txBox="1"/>
          <p:nvPr/>
        </p:nvSpPr>
        <p:spPr>
          <a:xfrm>
            <a:off x="5315525" y="2878300"/>
            <a:ext cx="3562800" cy="12243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Слова из четырёх групп позволяют строить короткие и правильные предложения об искусстве без длинных объяснений.
</a:t>
            </a:r>
            <a:endParaRPr lang="en-US" sz="1022" dirty="0"/>
          </a:p>
        </p:txBody>
      </p:sp>
      <p:sp>
        <p:nvSpPr>
          <p:cNvPr id="8" name="Text 4"/>
          <p:cNvSpPr txBox="1"/>
          <p:nvPr/>
        </p:nvSpPr>
        <p:spPr>
          <a:xfrm>
            <a:off x="461115" y="4159049"/>
            <a:ext cx="4405200" cy="215700"/>
          </a:xfrm>
          <a:prstGeom prst="rect">
            <a:avLst/>
          </a:prstGeom>
          <a:noFill/>
          <a:ln/>
        </p:spPr>
        <p:txBody>
          <a:bodyPr wrap="square" lIns="0" tIns="0" rIns="0" bIns="0" rtlCol="0" anchor="t"/>
          <a:lstStyle/>
          <a:p>
            <a:pPr algn="l" indent="0" marL="0">
              <a:lnSpc>
                <a:spcPct val="115000"/>
              </a:lnSpc>
              <a:buNone/>
            </a:pPr>
            <a:r>
              <a:rPr lang="en-US" sz="822" dirty="0">
                <a:solidFill>
                  <a:srgbClr val="FFFFFF"/>
                </a:solidFill>
                <a:latin typeface="Arial" pitchFamily="34" charset="0"/>
                <a:ea typeface="Arial" pitchFamily="34" charset="-122"/>
                <a:cs typeface="Arial" pitchFamily="34" charset="-120"/>
              </a:rPr>
              <a:t>Составлено по материалам презентации
</a:t>
            </a:r>
            <a:endParaRPr lang="en-US" sz="82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1625" y="258900"/>
            <a:ext cx="8620800" cy="587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Зачем людям нужны разные виды искусства
</a:t>
            </a:r>
            <a:endParaRPr lang="en-US" sz="22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10" name="Text 2"/>
          <p:cNvSpPr txBox="1"/>
          <p:nvPr/>
        </p:nvSpPr>
        <p:spPr>
          <a:xfrm>
            <a:off x="261600" y="990650"/>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Выражение чувств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Разные art forms помогают людям говорить о радости, грусти, мечтах и страхах. Иногда музыка или картина передают настроение точнее, чем длинное объяснение словами.
</a:t>
            </a:r>
            <a:endParaRPr lang="en-US" sz="1268" dirty="0"/>
          </a:p>
        </p:txBody>
      </p:sp>
      <p:sp>
        <p:nvSpPr>
          <p:cNvPr id="11" name="Text 3"/>
          <p:cNvSpPr txBox="1"/>
          <p:nvPr/>
        </p:nvSpPr>
        <p:spPr>
          <a:xfrm>
            <a:off x="261625" y="1785854"/>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Память о культуре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Искусство сохраняет traditions, историю и особенности разных стран. Через книги, здания, песни и изображения можно узнать, как жили и думали люди раньше.
</a:t>
            </a:r>
            <a:endParaRPr lang="en-US" sz="1268" dirty="0"/>
          </a:p>
        </p:txBody>
      </p:sp>
      <p:sp>
        <p:nvSpPr>
          <p:cNvPr id="12" name="Text 4"/>
          <p:cNvSpPr txBox="1"/>
          <p:nvPr/>
        </p:nvSpPr>
        <p:spPr>
          <a:xfrm>
            <a:off x="261600" y="2581059"/>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Развитие мышления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Работа с искусством тренирует imagination, attention, memory и personal taste. Ученик учится замечать детали, сравнивать произведения и объяснять своё мнение спокойно и точно.
</a:t>
            </a:r>
            <a:endParaRPr lang="en-US" sz="1268" dirty="0"/>
          </a:p>
        </p:txBody>
      </p:sp>
      <p:sp>
        <p:nvSpPr>
          <p:cNvPr id="13" name="Text 5"/>
          <p:cNvSpPr txBox="1"/>
          <p:nvPr/>
        </p:nvSpPr>
        <p:spPr>
          <a:xfrm>
            <a:off x="261600" y="3376258"/>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Часть повседневной жизни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Подростки встречают art books, songs, films, school events, city buildings, posters and social media images. Поэтому тема легко соединяется с реальными примерами и знакомой лексикой.
</a:t>
            </a:r>
            <a:endParaRPr lang="en-US" sz="1268" dirty="0"/>
          </a:p>
        </p:txBody>
      </p:sp>
      <p:sp>
        <p:nvSpPr>
          <p:cNvPr id="14" name="Text 6"/>
          <p:cNvSpPr txBox="1"/>
          <p:nvPr/>
        </p:nvSpPr>
        <p:spPr>
          <a:xfrm>
            <a:off x="261600" y="4171437"/>
            <a:ext cx="4711200" cy="713100"/>
          </a:xfrm>
          <a:prstGeom prst="rect">
            <a:avLst/>
          </a:prstGeom>
          <a:noFill/>
          <a:ln/>
        </p:spPr>
        <p:txBody>
          <a:bodyPr wrap="square" lIns="0" tIns="0" rIns="0" bIns="0" rtlCol="0" anchor="ctr"/>
          <a:lstStyle/>
          <a:p>
            <a:pPr algn="l" indent="0" marL="0">
              <a:lnSpc>
                <a:spcPct val="115000"/>
              </a:lnSpc>
              <a:buNone/>
            </a:pPr>
            <a:r>
              <a:rPr lang="en-US" sz="1268" b="1" dirty="0">
                <a:solidFill>
                  <a:srgbClr val="FFFFFF"/>
                </a:solidFill>
                <a:latin typeface="Arial" pitchFamily="34" charset="0"/>
                <a:ea typeface="Arial" pitchFamily="34" charset="-122"/>
                <a:cs typeface="Arial" pitchFamily="34" charset="-120"/>
              </a:rPr>
              <a:t>Связь с языком
</a:t>
            </a:r>
            <a:pPr algn="l" indent="0" marL="0">
              <a:lnSpc>
                <a:spcPct val="115000"/>
              </a:lnSpc>
              <a:buNone/>
            </a:pPr>
            <a:r>
              <a:rPr lang="en-US" sz="3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3" dirty="0">
                <a:solidFill>
                  <a:srgbClr val="FFFFFF"/>
                </a:solidFill>
                <a:latin typeface="Arial" pitchFamily="34" charset="0"/>
                <a:ea typeface="Arial" pitchFamily="34" charset="-122"/>
                <a:cs typeface="Arial" pitchFamily="34" charset="-120"/>
              </a:rPr>
              <a:t>Когда учащиеся описывают искусство по-английски, они одновременно расширяют словарь и учатся говорить о знакомых вещах. Это делает урок практичным и полезным.
</a:t>
            </a:r>
            <a:endParaRPr lang="en-US" sz="126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01160" y="1097437"/>
            <a:ext cx="4981200" cy="1186927"/>
          </a:xfrm>
          <a:prstGeom prst="rect">
            <a:avLst/>
          </a:prstGeom>
        </p:spPr>
      </p:pic>
      <p:pic>
        <p:nvPicPr>
          <p:cNvPr id="4" name="Image 2" descr="preencoded.png">    </p:cNvPr>
          <p:cNvPicPr>
            <a:picLocks noChangeAspect="1"/>
          </p:cNvPicPr>
          <p:nvPr/>
        </p:nvPicPr>
        <p:blipFill>
          <a:blip r:embed="rId3"/>
          <a:stretch>
            <a:fillRect/>
          </a:stretch>
        </p:blipFill>
        <p:spPr>
          <a:xfrm>
            <a:off x="3901198" y="2396601"/>
            <a:ext cx="4981200" cy="1186927"/>
          </a:xfrm>
          <a:prstGeom prst="rect">
            <a:avLst/>
          </a:prstGeom>
        </p:spPr>
      </p:pic>
      <p:pic>
        <p:nvPicPr>
          <p:cNvPr id="5" name="Image 3" descr="preencoded.png">    </p:cNvPr>
          <p:cNvPicPr>
            <a:picLocks noChangeAspect="1"/>
          </p:cNvPicPr>
          <p:nvPr/>
        </p:nvPicPr>
        <p:blipFill>
          <a:blip r:embed="rId4"/>
          <a:stretch>
            <a:fillRect/>
          </a:stretch>
        </p:blipFill>
        <p:spPr>
          <a:xfrm>
            <a:off x="3901173" y="3695752"/>
            <a:ext cx="4981200" cy="1186927"/>
          </a:xfrm>
          <a:prstGeom prst="rect">
            <a:avLst/>
          </a:prstGeom>
        </p:spPr>
      </p:pic>
      <p:sp>
        <p:nvSpPr>
          <p:cNvPr id="6" name="Text 0"/>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Как распознать вид искусства в заданиях по английскому
</a:t>
            </a:r>
            <a:endParaRPr lang="en-US" sz="2012"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8" name="Text 2"/>
          <p:cNvSpPr txBox="1"/>
          <p:nvPr/>
        </p:nvSpPr>
        <p:spPr>
          <a:xfrm>
            <a:off x="261600" y="1095400"/>
            <a:ext cx="3493200" cy="1191000"/>
          </a:xfrm>
          <a:prstGeom prst="rect">
            <a:avLst/>
          </a:prstGeom>
          <a:noFill/>
          <a:ln/>
        </p:spPr>
        <p:txBody>
          <a:bodyPr wrap="square" lIns="0" tIns="0" rIns="0" bIns="0" rtlCol="0" anchor="ctr"/>
          <a:lstStyle/>
          <a:p>
            <a:pPr algn="l" indent="0" marL="0">
              <a:lnSpc>
                <a:spcPct val="115000"/>
              </a:lnSpc>
              <a:buNone/>
            </a:pPr>
            <a:r>
              <a:rPr lang="en-US" sz="1202" b="1" dirty="0">
                <a:solidFill>
                  <a:srgbClr val="FFFFFF"/>
                </a:solidFill>
                <a:latin typeface="Arial" pitchFamily="34" charset="0"/>
                <a:ea typeface="Arial" pitchFamily="34" charset="-122"/>
                <a:cs typeface="Arial" pitchFamily="34" charset="-120"/>
              </a:rPr>
              <a:t>Подсказки в картине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Если в задании есть colors, shapes и materials, скорее всего, речь идёт о painting, sculpture или photography. Такие признаки сразу направляют внимание на визуальные детали, а не на текст или звук.
</a:t>
            </a:r>
            <a:endParaRPr lang="en-US" sz="1202" dirty="0"/>
          </a:p>
        </p:txBody>
      </p:sp>
      <p:sp>
        <p:nvSpPr>
          <p:cNvPr id="9" name="Text 3"/>
          <p:cNvSpPr txBox="1"/>
          <p:nvPr/>
        </p:nvSpPr>
        <p:spPr>
          <a:xfrm>
            <a:off x="261638" y="2394564"/>
            <a:ext cx="3493200" cy="1191000"/>
          </a:xfrm>
          <a:prstGeom prst="rect">
            <a:avLst/>
          </a:prstGeom>
          <a:noFill/>
          <a:ln/>
        </p:spPr>
        <p:txBody>
          <a:bodyPr wrap="square" lIns="0" tIns="0" rIns="0" bIns="0" rtlCol="0" anchor="ctr"/>
          <a:lstStyle/>
          <a:p>
            <a:pPr algn="l" indent="0" marL="0">
              <a:lnSpc>
                <a:spcPct val="115000"/>
              </a:lnSpc>
              <a:buNone/>
            </a:pPr>
            <a:r>
              <a:rPr lang="en-US" sz="1202" b="1" dirty="0">
                <a:solidFill>
                  <a:srgbClr val="FFFFFF"/>
                </a:solidFill>
                <a:latin typeface="Arial" pitchFamily="34" charset="0"/>
                <a:ea typeface="Arial" pitchFamily="34" charset="-122"/>
                <a:cs typeface="Arial" pitchFamily="34" charset="-120"/>
              </a:rPr>
              <a:t>Слова, которые ведут к ответу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Когда встречаются song, poem, play или film, важно искать типичные признаки каждого жанра. Words and sentences указывают на literature, а sound and instruments — на музыку или кино.
</a:t>
            </a:r>
            <a:endParaRPr lang="en-US" sz="1202" dirty="0"/>
          </a:p>
        </p:txBody>
      </p:sp>
      <p:sp>
        <p:nvSpPr>
          <p:cNvPr id="10" name="Text 4"/>
          <p:cNvSpPr txBox="1"/>
          <p:nvPr/>
        </p:nvSpPr>
        <p:spPr>
          <a:xfrm>
            <a:off x="261613" y="3693715"/>
            <a:ext cx="3493200" cy="1191000"/>
          </a:xfrm>
          <a:prstGeom prst="rect">
            <a:avLst/>
          </a:prstGeom>
          <a:noFill/>
          <a:ln/>
        </p:spPr>
        <p:txBody>
          <a:bodyPr wrap="square" lIns="0" tIns="0" rIns="0" bIns="0" rtlCol="0" anchor="ctr"/>
          <a:lstStyle/>
          <a:p>
            <a:pPr algn="l" indent="0" marL="0">
              <a:lnSpc>
                <a:spcPct val="115000"/>
              </a:lnSpc>
              <a:buNone/>
            </a:pPr>
            <a:r>
              <a:rPr lang="en-US" sz="1202" b="1" dirty="0">
                <a:solidFill>
                  <a:srgbClr val="FFFFFF"/>
                </a:solidFill>
                <a:latin typeface="Arial" pitchFamily="34" charset="0"/>
                <a:ea typeface="Arial" pitchFamily="34" charset="-122"/>
                <a:cs typeface="Arial" pitchFamily="34" charset="-120"/>
              </a:rPr>
              <a:t>Как не ошибиться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Сначала проверьте, что именно делает произведение: shows movement, tells a story or uses dialogue. Потом сопоставьте признаки с ключевыми словами: dance, sculpture, photo, stage, book, song.
</a:t>
            </a:r>
            <a:endParaRPr lang="en-US" sz="120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1100350"/>
            <a:ext cx="6155400" cy="1298400"/>
          </a:xfrm>
          <a:prstGeom prst="rect">
            <a:avLst/>
          </a:prstGeom>
          <a:noFill/>
          <a:ln/>
        </p:spPr>
        <p:txBody>
          <a:bodyPr wrap="square" lIns="0" tIns="0" rIns="0" bIns="0" rtlCol="0" anchor="b"/>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Итог: словарь об искусстве для 7 класса
</a:t>
            </a:r>
            <a:endParaRPr lang="en-US" sz="2412" dirty="0"/>
          </a:p>
        </p:txBody>
      </p:sp>
      <p:sp>
        <p:nvSpPr>
          <p:cNvPr id="4" name="Text 1"/>
          <p:cNvSpPr txBox="1"/>
          <p:nvPr/>
        </p:nvSpPr>
        <p:spPr>
          <a:xfrm>
            <a:off x="261600" y="2615925"/>
            <a:ext cx="4551300" cy="1188300"/>
          </a:xfrm>
          <a:prstGeom prst="rect">
            <a:avLst/>
          </a:prstGeom>
          <a:noFill/>
          <a:ln/>
        </p:spPr>
        <p:txBody>
          <a:bodyPr wrap="square" lIns="0" tIns="0" rIns="0" bIns="0" rtlCol="0" anchor="t"/>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Тема объединяет десять видов искусства и полезную английскую лексику для их описания. Ученики могут называть art forms, materials и actions, а затем строить простые фразы о картинах, песнях, книгах, фильмах и спектаклях.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2026-05-30T20:35:53Z</dcterms:created>
  <dcterms:modified xsi:type="dcterms:W3CDTF">2026-05-30T20:35:53Z</dcterms:modified>
</cp:coreProperties>
</file>