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image" Target="../media/image-7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image" Target="../media/image-11-8.png"/><Relationship Id="rId9" Type="http://schemas.openxmlformats.org/officeDocument/2006/relationships/image" Target="../media/image-11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jpeg"/><Relationship Id="rId5" Type="http://schemas.openxmlformats.org/officeDocument/2006/relationships/image" Target="../media/image-14-5.jpeg"/><Relationship Id="rId6" Type="http://schemas.openxmlformats.org/officeDocument/2006/relationships/image" Target="../media/image-14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025" y="1958022"/>
            <a:ext cx="4347000" cy="273385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0000" y="450000"/>
            <a:ext cx="8244000" cy="10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Повесть о Петре и Февронии Муромских
</a:t>
            </a:r>
            <a:endParaRPr lang="en-US" sz="3212" dirty="0"/>
          </a:p>
        </p:txBody>
      </p:sp>
      <p:sp>
        <p:nvSpPr>
          <p:cNvPr id="5" name="Text 1"/>
          <p:cNvSpPr txBox="1"/>
          <p:nvPr/>
        </p:nvSpPr>
        <p:spPr>
          <a:xfrm>
            <a:off x="5217550" y="4500900"/>
            <a:ext cx="26286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6" name="Text 2"/>
          <p:cNvSpPr txBox="1"/>
          <p:nvPr/>
        </p:nvSpPr>
        <p:spPr>
          <a:xfrm>
            <a:off x="5217550" y="3501125"/>
            <a:ext cx="3476400" cy="80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Древнерусская повесть о любви, чести, верности слову и смирении. Герои выбирают семью и добро.
</a:t>
            </a:r>
            <a:endParaRPr lang="en-US" sz="98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19527" y="0"/>
            <a:ext cx="3927946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0000" y="2605175"/>
            <a:ext cx="3931800" cy="884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Исторический и литературный контекст произведения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450000" y="3771600"/>
            <a:ext cx="4060200" cy="921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Повесть создана в XVI веке и связана с Муромом, где Петра и Февронию почитают как святых. Обычно автором называют Ермолая-Еразма. Текст соединяет черты жития, легенды и нравоучительной истории.
</a:t>
            </a:r>
            <a:endParaRPr lang="en-US" sz="1086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50000" y="450000"/>
            <a:ext cx="8244000" cy="6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Князь Пётр и начало испытания
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450000" y="2694400"/>
            <a:ext cx="4060200" cy="9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Тело Петра покрывают язвы, а лечение у врачей не даёт результата. Так внешнее поражение превращается во внутреннее испытание, требующее терпения и честного признания своей слабости.
</a:t>
            </a:r>
            <a:endParaRPr lang="en-US" sz="1086" dirty="0"/>
          </a:p>
        </p:txBody>
      </p:sp>
      <p:sp>
        <p:nvSpPr>
          <p:cNvPr id="5" name="Text 2"/>
          <p:cNvSpPr txBox="1"/>
          <p:nvPr/>
        </p:nvSpPr>
        <p:spPr>
          <a:xfrm>
            <a:off x="450000" y="3771600"/>
            <a:ext cx="4060200" cy="9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Герою приходится смириться и принять помощь человека, который стоит ниже его по происхождению. Повесть показывает: сила правителя проверяется не оружием, а способностью принять урок смирения.
</a:t>
            </a:r>
            <a:endParaRPr lang="en-US" sz="1086" dirty="0"/>
          </a:p>
        </p:txBody>
      </p:sp>
      <p:sp>
        <p:nvSpPr>
          <p:cNvPr id="6" name="Text 3"/>
          <p:cNvSpPr txBox="1"/>
          <p:nvPr/>
        </p:nvSpPr>
        <p:spPr>
          <a:xfrm>
            <a:off x="450000" y="1617200"/>
            <a:ext cx="4060200" cy="9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Пётр — муромский князь, который прославляется храбростью в борьбе со змеем. Победа приносит не облегчение, а беду: вскоре он тяжело заболевает, и болезнь не проходит.
</a:t>
            </a:r>
            <a:endParaRPr lang="en-US" sz="1086" dirty="0"/>
          </a:p>
        </p:txBody>
      </p:sp>
      <p:sp>
        <p:nvSpPr>
          <p:cNvPr id="7" name="Text 4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19527" y="0"/>
            <a:ext cx="3927946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0000" y="752725"/>
            <a:ext cx="3931800" cy="884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Феврония: мудрость, доброта и сила характера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810900" y="2259825"/>
            <a:ext cx="3570900" cy="106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такая Феврония
</a:t>
            </a:r>
            <a:pPr algn="l" indent="0" marL="0">
              <a:lnSpc>
                <a:spcPct val="115000"/>
              </a:lnSpc>
              <a:buNone/>
            </a:pPr>
            <a:r>
              <a:rPr lang="en-US" sz="5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Феврония предстает как крестьянская девушка из Рязанской земли. В её образе соединяются наблюдательность, ум и умение лечить, но важнее всего — способность сохранять внутреннее достоинство даже в трудных обстоятельствах.
</a:t>
            </a:r>
            <a:endParaRPr lang="en-US" sz="1086" dirty="0"/>
          </a:p>
        </p:txBody>
      </p:sp>
      <p:sp>
        <p:nvSpPr>
          <p:cNvPr id="7" name="Text 3"/>
          <p:cNvSpPr txBox="1"/>
          <p:nvPr/>
        </p:nvSpPr>
        <p:spPr>
          <a:xfrm>
            <a:off x="810900" y="3632100"/>
            <a:ext cx="3570900" cy="106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Нравственный стержень героини
</a:t>
            </a:r>
            <a:pPr algn="l" indent="0" marL="0">
              <a:lnSpc>
                <a:spcPct val="115000"/>
              </a:lnSpc>
              <a:buNone/>
            </a:pPr>
            <a:r>
              <a:rPr lang="en-US" sz="5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не просто целительница: Феврония умеет держать слово и знает цену своим решениям. Помощь она даёт не без условий, подчёркивая уважение к человеку и требуя честного ответа за обещание.
</a:t>
            </a:r>
            <a:endParaRPr lang="en-US" sz="1086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000" y="2073251"/>
            <a:ext cx="8244000" cy="261789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5" name="Text 1"/>
          <p:cNvSpPr txBox="1"/>
          <p:nvPr/>
        </p:nvSpPr>
        <p:spPr>
          <a:xfrm>
            <a:off x="450000" y="450000"/>
            <a:ext cx="8244000" cy="4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от гордости к смирению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450025" y="990000"/>
            <a:ext cx="82440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событий в сюжете повести
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0000" y="450000"/>
            <a:ext cx="8244000" cy="6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Испытание данным словом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449975" y="2063000"/>
            <a:ext cx="2577600" cy="173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исцеления Пётр не спешит выполнить обещание жениться на Февронии. Болезнь возвращается, и герой снова сталкивается с последствиями собственной непоследовательности.
</a:t>
            </a:r>
            <a:endParaRPr lang="en-US" sz="1186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3283187" y="2063000"/>
            <a:ext cx="2577600" cy="173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Эпизод показывает: слово, данное другому человеку, ценнее сиюминутной выгоды. В повести нравственные законы действуют не «по настроению», а последовательно.
</a:t>
            </a:r>
            <a:endParaRPr lang="en-US" sz="1186" dirty="0"/>
          </a:p>
        </p:txBody>
      </p:sp>
      <p:sp>
        <p:nvSpPr>
          <p:cNvPr id="8" name="Text 4"/>
          <p:cNvSpPr txBox="1"/>
          <p:nvPr/>
        </p:nvSpPr>
        <p:spPr>
          <a:xfrm>
            <a:off x="6116425" y="2063000"/>
            <a:ext cx="2577600" cy="173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Наказание связано не с жестокостью, а с нарушением честности. Только признание ошибки и искреннее исправление приводят к настоящему выздоровлению и укрепляют верность.
</a:t>
            </a:r>
            <a:endParaRPr lang="en-US" sz="1186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96675" y="1607275"/>
            <a:ext cx="527700" cy="5277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096663" y="2643270"/>
            <a:ext cx="527700" cy="42216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149125" y="3555725"/>
            <a:ext cx="422775" cy="5637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450000" y="450000"/>
            <a:ext cx="8244000" cy="6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Брак как союз по духу, а не по богатству
</a:t>
            </a:r>
            <a:endParaRPr lang="en-US" sz="2400" dirty="0"/>
          </a:p>
        </p:txBody>
      </p:sp>
      <p:sp>
        <p:nvSpPr>
          <p:cNvPr id="12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13" name="Text 2"/>
          <p:cNvSpPr txBox="1"/>
          <p:nvPr/>
        </p:nvSpPr>
        <p:spPr>
          <a:xfrm>
            <a:off x="3055400" y="1523850"/>
            <a:ext cx="4092300" cy="6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Любовь и доверие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Семья Петра и Февронии строится на доверии и верности. Их общий взгляд на жизнь помогает не спорить ради власти, а поддерживать друг друга в испытаниях.
</a:t>
            </a:r>
            <a:endParaRPr lang="en-US" sz="900" dirty="0"/>
          </a:p>
        </p:txBody>
      </p:sp>
      <p:sp>
        <p:nvSpPr>
          <p:cNvPr id="14" name="Text 3"/>
          <p:cNvSpPr txBox="1"/>
          <p:nvPr/>
        </p:nvSpPr>
        <p:spPr>
          <a:xfrm>
            <a:off x="3055388" y="2507075"/>
            <a:ext cx="4092300" cy="6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Равенство душевных качеств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повести подчёркивается, что происхождение и титул сами по себе не делают человека лучше. Решают доброта, мудрость и умение уважать другого, даже когда он «не как все». 
</a:t>
            </a:r>
            <a:endParaRPr lang="en-US" sz="900" dirty="0"/>
          </a:p>
        </p:txBody>
      </p:sp>
      <p:sp>
        <p:nvSpPr>
          <p:cNvPr id="15" name="Text 4"/>
          <p:cNvSpPr txBox="1"/>
          <p:nvPr/>
        </p:nvSpPr>
        <p:spPr>
          <a:xfrm>
            <a:off x="3055388" y="3490300"/>
            <a:ext cx="4092300" cy="6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Общая вера и ответственность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второго исцеления Пётр женится на Февронии окончательно. Их союз становится примером совместной духовной работы: жить честно, держать слово и беречь семейный мир.
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00" y="2892484"/>
            <a:ext cx="9144000" cy="225028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21025" y="1449000"/>
            <a:ext cx="3660900" cy="89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Бояре не принимают Февронию из-за её происхождения и требуют, чтобы Пётр отказался от жены. Князю предлагают «удобное» решение, но оно разрушит самое главное — верность и семью.
</a:t>
            </a:r>
            <a:endParaRPr lang="en-US" sz="1086" dirty="0"/>
          </a:p>
        </p:txBody>
      </p:sp>
      <p:sp>
        <p:nvSpPr>
          <p:cNvPr id="7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5033100" y="1449000"/>
            <a:ext cx="3660900" cy="89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Пётр выбирает не власть, а любовь и ответственность перед супругой. Вместе с Февронией он покидает Муром, и после их ухода в городе усиливаются беспорядки и борьба за управление.
</a:t>
            </a:r>
            <a:endParaRPr lang="en-US" sz="1086" dirty="0"/>
          </a:p>
        </p:txBody>
      </p:sp>
      <p:sp>
        <p:nvSpPr>
          <p:cNvPr id="9" name="Text 3"/>
          <p:cNvSpPr txBox="1"/>
          <p:nvPr/>
        </p:nvSpPr>
        <p:spPr>
          <a:xfrm>
            <a:off x="450000" y="450000"/>
            <a:ext cx="8244000" cy="6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Изгнание из Мурома и выбор Петра
</a:t>
            </a:r>
            <a:endParaRPr lang="en-US" sz="2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50000" y="450000"/>
            <a:ext cx="8244000" cy="6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Возвращение Петра и Февронии в Муром
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450000" y="2306245"/>
            <a:ext cx="4060200" cy="71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Мудрость и справедливость оказываются важнее предрассудков. Повесть прямо учит смотреть на человека по нравственным качествам, а не по тому, «кто кем считается» в обществе.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450000" y="3142140"/>
            <a:ext cx="4060200" cy="71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Возвращение княжеской четы восстанавливает мир в городе. Соперничество стихает, потому что рядом снова оказываются правитель и супруга, чья жизнь подтверждает их право на уважение.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450000" y="1470350"/>
            <a:ext cx="4060200" cy="71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Жители Мурома осознают ошибку и просят Петра и Февронию вернуться. Их просьба показывает: справедливость в глазах народа связана не с красивыми слухами, а с реальными поступками.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8" name="Text 5"/>
          <p:cNvSpPr txBox="1"/>
          <p:nvPr/>
        </p:nvSpPr>
        <p:spPr>
          <a:xfrm>
            <a:off x="450000" y="3978036"/>
            <a:ext cx="4060200" cy="71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Эпизод подтверждает и главный смысл: народ признаёт Петра и Февронию законными правителями, а значит — победа добра возможна даже после ошибок и долгого сомнения.
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79763" y="1162275"/>
            <a:ext cx="5784474" cy="1939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49988" y="450000"/>
            <a:ext cx="8244000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герои и их качества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450000" y="4035225"/>
            <a:ext cx="3897000" cy="65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движет сюжетом и какие качества определяют судьбу каждого персонажа.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4797000" y="4035300"/>
            <a:ext cx="3897000" cy="65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Нравственная ценность человека важнее знатности и богатства: именно характер и честность определяют истинную правду в обществе.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450000" y="3251288"/>
            <a:ext cx="41220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Повесть о Петре и Февронии Муромских (по её сюжетным линиям)
</a:t>
            </a:r>
            <a:endParaRPr lang="en-US" sz="7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8153" y="1861625"/>
            <a:ext cx="397500" cy="31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96376" y="1808825"/>
            <a:ext cx="370650" cy="4236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817652" y="1808825"/>
            <a:ext cx="317700" cy="4236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872552" y="1861625"/>
            <a:ext cx="397500" cy="3180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12" name="Text 1"/>
          <p:cNvSpPr txBox="1"/>
          <p:nvPr/>
        </p:nvSpPr>
        <p:spPr>
          <a:xfrm>
            <a:off x="450000" y="450000"/>
            <a:ext cx="8244000" cy="6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Чудеса и символы в повести
</a:t>
            </a:r>
            <a:endParaRPr lang="en-US" sz="2400" dirty="0"/>
          </a:p>
        </p:txBody>
      </p:sp>
      <p:sp>
        <p:nvSpPr>
          <p:cNvPr id="13" name="Text 2"/>
          <p:cNvSpPr txBox="1"/>
          <p:nvPr/>
        </p:nvSpPr>
        <p:spPr>
          <a:xfrm>
            <a:off x="588134" y="2582525"/>
            <a:ext cx="1821600" cy="120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Змей как образ зла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Змей в повести связан с опасностью, которую нельзя победить силой одной лишь руки. Он становится испытанием для Петра: пройти путь до конца и понять, что добро требует внутренней перемены.
</a:t>
            </a:r>
            <a:endParaRPr lang="en-US" sz="800" dirty="0"/>
          </a:p>
        </p:txBody>
      </p:sp>
      <p:sp>
        <p:nvSpPr>
          <p:cNvPr id="14" name="Text 3"/>
          <p:cNvSpPr txBox="1"/>
          <p:nvPr/>
        </p:nvSpPr>
        <p:spPr>
          <a:xfrm>
            <a:off x="2682943" y="2582525"/>
            <a:ext cx="1821600" cy="120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Болезнь как внутреннее испытание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Болезнь Петра — не только страдание тела. Она показывает, что герой должен смириться и признать слабость. Только тогда он способен услышать другого человека и изменить себя.
</a:t>
            </a:r>
            <a:endParaRPr lang="en-US" sz="800" dirty="0"/>
          </a:p>
        </p:txBody>
      </p:sp>
      <p:sp>
        <p:nvSpPr>
          <p:cNvPr id="15" name="Text 4"/>
          <p:cNvSpPr txBox="1"/>
          <p:nvPr/>
        </p:nvSpPr>
        <p:spPr>
          <a:xfrm>
            <a:off x="4777735" y="2582525"/>
            <a:ext cx="1821600" cy="120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Исцеление через Божью помощь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Феврония помогает, исцеление понимается как действие свыше. Повесть связывает чудо с праведным выбором и честным отношением к жизни: правильный путь начинается с сердца, а не с выгоды.
</a:t>
            </a:r>
            <a:endParaRPr lang="en-US" sz="800" dirty="0"/>
          </a:p>
        </p:txBody>
      </p:sp>
      <p:sp>
        <p:nvSpPr>
          <p:cNvPr id="16" name="Text 5"/>
          <p:cNvSpPr txBox="1"/>
          <p:nvPr/>
        </p:nvSpPr>
        <p:spPr>
          <a:xfrm>
            <a:off x="6872538" y="2582525"/>
            <a:ext cx="1821600" cy="120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Добро рождается из верности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Чудесные эпизоды нужны не ради одной сказочности. Они подтверждают главный вывод: добро проявляется через верность слову, чистоту намерений и готовность исправить ошибку, даже если стыдно.
</a:t>
            </a:r>
            <a:endParaRPr lang="en-US" sz="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38" y="1697995"/>
            <a:ext cx="4122000" cy="202526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72025" y="450000"/>
            <a:ext cx="4122000" cy="85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ценности повести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450002" y="1697350"/>
            <a:ext cx="3153300" cy="94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круге перечислены ценности, вокруг которых строится сюжет: поступки героев проверяются верностью слову, кротостью и разумом, а результатом становится семейная гармония и спокойствие в городе.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450000" y="2776197"/>
            <a:ext cx="3153300" cy="94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показывают баланс духовных качеств: ни власть, ни происхождение не решают судьбу. В повести побеждают верность, смирение и мудрость, которые скрепляют семью и порядок.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4572013" y="4525712"/>
            <a:ext cx="41220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594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«Повести о Петре и Февронии Муромских»; схема ценностей (условные доли без количественных измерений).
</a:t>
            </a:r>
            <a:endParaRPr lang="en-US" sz="594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0000" y="450000"/>
            <a:ext cx="8244000" cy="6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и особенности древнерусского текста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450000" y="1810175"/>
            <a:ext cx="2577600" cy="158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Торжественный книжный стиль помогает автору говорить «как поучение»: повторения и ритмичные формулы усиливают важные мысли. Читатель словно слышит вывод прямо в середине событий.
</a:t>
            </a:r>
            <a:endParaRPr lang="en-US" sz="1286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3283203" y="1810175"/>
            <a:ext cx="2577600" cy="158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тексте заметны черты жития: внимание к чудесам, благочестию, нравственной чистоте и духовному смыслу испытаний. Через это показано, как герой становится достойным человеком.
</a:t>
            </a:r>
            <a:endParaRPr lang="en-US" sz="1286" dirty="0"/>
          </a:p>
        </p:txBody>
      </p:sp>
      <p:sp>
        <p:nvSpPr>
          <p:cNvPr id="8" name="Text 4"/>
          <p:cNvSpPr txBox="1"/>
          <p:nvPr/>
        </p:nvSpPr>
        <p:spPr>
          <a:xfrm>
            <a:off x="450000" y="3680468"/>
            <a:ext cx="5410800" cy="101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Одновременно повесть читается как рассказ с ярким сюжетом: у героев есть понятные характеры, а концовка подводит к моральному итогу. Поэтому произведение соединяет книжность и занимательность.
</a:t>
            </a:r>
            <a:endParaRPr lang="en-US" sz="1286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0000" y="2701245"/>
            <a:ext cx="2747700" cy="199100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97793" y="2701137"/>
            <a:ext cx="2748000" cy="199122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45896" y="2701137"/>
            <a:ext cx="2748000" cy="1991227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50000" y="450000"/>
            <a:ext cx="8244000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Муром как место действия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596200" y="1350000"/>
            <a:ext cx="2455500" cy="90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Стены города и сила правления
</a:t>
            </a:r>
            <a:pPr algn="l" indent="0" marL="0">
              <a:lnSpc>
                <a:spcPct val="115000"/>
              </a:lnSpc>
              <a:buNone/>
            </a:pPr>
            <a:r>
              <a:rPr lang="en-US" sz="29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повести Муром ощущается как живой город, где власть видна каждому. Когда супругов пытаются отвергнуть, начинаются разногласия и борьба за влияние. Так город показывает цену нравственного выбора правителя.
</a:t>
            </a:r>
            <a:endParaRPr lang="en-US" sz="883" dirty="0"/>
          </a:p>
        </p:txBody>
      </p:sp>
      <p:sp>
        <p:nvSpPr>
          <p:cNvPr id="11" name="Text 3"/>
          <p:cNvSpPr txBox="1"/>
          <p:nvPr/>
        </p:nvSpPr>
        <p:spPr>
          <a:xfrm>
            <a:off x="3344393" y="1350000"/>
            <a:ext cx="2455500" cy="90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Монастырская тишина и разговор с Богом
</a:t>
            </a:r>
            <a:pPr algn="l" indent="0" marL="0">
              <a:lnSpc>
                <a:spcPct val="115000"/>
              </a:lnSpc>
              <a:buNone/>
            </a:pPr>
            <a:r>
              <a:rPr lang="en-US" sz="28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Рядом с княжескими событиями звучит монастырская среда: там особенно заметны смирение, вера и готовность к духовной жизни. Именно она делает финал осмысленным, ведь святость в повести — не только подвиг, но и внутренний мир.
</a:t>
            </a:r>
            <a:endParaRPr lang="en-US" sz="840" dirty="0"/>
          </a:p>
        </p:txBody>
      </p:sp>
      <p:sp>
        <p:nvSpPr>
          <p:cNvPr id="12" name="Text 4"/>
          <p:cNvSpPr txBox="1"/>
          <p:nvPr/>
        </p:nvSpPr>
        <p:spPr>
          <a:xfrm>
            <a:off x="6092496" y="1350000"/>
            <a:ext cx="2455500" cy="90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Река Ока и память средневековой Руси
</a:t>
            </a:r>
            <a:pPr algn="l" indent="0" marL="0">
              <a:lnSpc>
                <a:spcPct val="115000"/>
              </a:lnSpc>
              <a:buNone/>
            </a:pPr>
            <a:r>
              <a:rPr lang="en-US" sz="28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Река Ока усиливает ощущение пространства и времени: события разворачиваются «в своей земле», среди привычных дорог и мест. Историческая атмосфера средневековой Руси помогает понять, почему единство семьи так важно для спокойствия горожан.
</a:t>
            </a:r>
            <a:endParaRPr lang="en-US" sz="84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000" y="2073251"/>
            <a:ext cx="8244000" cy="261789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5" name="Text 1"/>
          <p:cNvSpPr txBox="1"/>
          <p:nvPr/>
        </p:nvSpPr>
        <p:spPr>
          <a:xfrm>
            <a:off x="450000" y="450000"/>
            <a:ext cx="8244000" cy="4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к святости Петра и Февронии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450025" y="990000"/>
            <a:ext cx="82440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развития сюжета: от исцеления к единству в вере и церковному почитанию.
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50000" y="1085000"/>
            <a:ext cx="8244000" cy="6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Финал повести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450000" y="1903290"/>
            <a:ext cx="2157600" cy="1206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смертью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Пётр и Феврония принимают монашество, готовясь к вечности. Этот шаг соответствует христианскому пониманию духовной подготовки и завершает их земной путь как согласное служение добру.
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3364400" y="1903290"/>
            <a:ext cx="2157600" cy="1206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Просьба о совместных похоронах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Супруги просят похоронить их вместе, подчёркивая неразделимость их союза. В повести это знак того, что верность сохраняется не только в жизни, но и после смерти.
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6278800" y="1903290"/>
            <a:ext cx="2157600" cy="1206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Смерть в один день и почитание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умирают в один день — как подтверждение духовного единства. Память о них закрепляется церковным почитанием как о святых, достойных подражания.
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025" y="2128696"/>
            <a:ext cx="4122000" cy="116385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0000" y="450000"/>
            <a:ext cx="4122000" cy="85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повести в культуре и литературе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5540727" y="1697375"/>
            <a:ext cx="3153300" cy="94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Повесть ценна тем, что соединяет литературную традицию, представления о власти и духовные уроки. Поэтому она остаётся актуальной и сегодня для разговора о семье и ответственности.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5540725" y="2776222"/>
            <a:ext cx="3153300" cy="94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Повесть работает сразу в нескольких плоскостях: как текст и как нравственный ориентир. Баланс культурного, духовного и современного смысла делает её устойчиво значимой.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450000" y="4525712"/>
            <a:ext cx="41220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тексту и школьной программе изучения произведения.
</a:t>
            </a:r>
            <a:endParaRPr lang="en-US" sz="7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0000" y="450000"/>
            <a:ext cx="8244000" cy="6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повесть понятна и важна сегодня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450000" y="1512663"/>
            <a:ext cx="2929200" cy="14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истории много знакомого школьникам: герой ошибается, получает испытание и понимает, что поступок имеет последствия. Это помогает обсуждать ответственность, не уходя в сложные исторические детали.
</a:t>
            </a:r>
            <a:endParaRPr lang="en-US" sz="1086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3640851" y="1512675"/>
            <a:ext cx="2929200" cy="14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Повесть подчёркивает, что уважение и честность важнее положения и богатства. Пётр учится держать слово, а Феврония сохраняет достоинство, показывая, что ценность человека — в душе и поступках.
</a:t>
            </a:r>
            <a:endParaRPr lang="en-US" sz="1086" dirty="0"/>
          </a:p>
        </p:txBody>
      </p:sp>
      <p:sp>
        <p:nvSpPr>
          <p:cNvPr id="8" name="Text 4"/>
          <p:cNvSpPr txBox="1"/>
          <p:nvPr/>
        </p:nvSpPr>
        <p:spPr>
          <a:xfrm>
            <a:off x="450000" y="3244500"/>
            <a:ext cx="2929200" cy="14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одна причина актуальности — разговор о доверии между близкими. Сюжет показывает: любовь растёт там, где есть верность и готовность исправить ошибку, а не там, где пытаются скрыть её любой ценой.
</a:t>
            </a:r>
            <a:endParaRPr lang="en-US" sz="1086" dirty="0"/>
          </a:p>
        </p:txBody>
      </p:sp>
      <p:sp>
        <p:nvSpPr>
          <p:cNvPr id="9" name="Text 5"/>
          <p:cNvSpPr txBox="1"/>
          <p:nvPr/>
        </p:nvSpPr>
        <p:spPr>
          <a:xfrm>
            <a:off x="3640851" y="3244500"/>
            <a:ext cx="2929200" cy="14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Древняя литература в этой повести говорит о вечных вопросах простыми средствами: испытание, выбор и моральный итог. Поэтому повесть становится поводом задуматься о семье, честности и умении уважать другого человека.
</a:t>
            </a:r>
            <a:endParaRPr lang="en-US" sz="1086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38" y="1697995"/>
            <a:ext cx="4122000" cy="202526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72025" y="450000"/>
            <a:ext cx="4122000" cy="85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настроения героев по сюжету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450002" y="1697350"/>
            <a:ext cx="3153300" cy="94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Линия настроения подчёркивает, что внешние события всегда связаны с нравственным выбором. Напряжение растёт там, где нарушается честность и слово, и снижается при внутреннем согласии.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450000" y="2776197"/>
            <a:ext cx="3153300" cy="94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 показывает закономерность: эмоциональные пики совпадают с проверкой верности и смирения. Спокойствие в конце достигается не случайно, а через исправление ошибок и единство супругов.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4572013" y="4525712"/>
            <a:ext cx="41220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событиям повести; условная шкала напряжения (оценка автора схемы, без измерений).
</a:t>
            </a:r>
            <a:endParaRPr lang="en-US" sz="7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50000" y="450000"/>
            <a:ext cx="8244000" cy="233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43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смысл повести о Петре и Февронии
</a:t>
            </a:r>
            <a:endParaRPr lang="en-US" sz="4312" dirty="0"/>
          </a:p>
        </p:txBody>
      </p:sp>
      <p:sp>
        <p:nvSpPr>
          <p:cNvPr id="4" name="Text 1"/>
          <p:cNvSpPr txBox="1"/>
          <p:nvPr/>
        </p:nvSpPr>
        <p:spPr>
          <a:xfrm>
            <a:off x="450000" y="3707950"/>
            <a:ext cx="4122000" cy="98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Повесть соединяет легенду, историческую память и нравственный урок: любовь держится на верности, уважении и умении выполнять обещания. Сила человека здесь — в смирении, мудрости и сохранении добра даже в трудностях.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2026-05-15T05:44:52Z</dcterms:created>
  <dcterms:modified xsi:type="dcterms:W3CDTF">2026-05-15T05:44:52Z</dcterms:modified>
</cp:coreProperties>
</file>