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jpeg"/><Relationship Id="rId3" Type="http://schemas.openxmlformats.org/officeDocument/2006/relationships/image" Target="../media/image-6-3.jpe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9675" y="271314"/>
            <a:ext cx="8603700" cy="459592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40000" y="3591125"/>
            <a:ext cx="4427700" cy="19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40000" y="2154203"/>
            <a:ext cx="44277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Изучаем пространство жизни между землёй и воздухом: организмы, среда, экология.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540000" y="965700"/>
            <a:ext cx="54894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и ключевые темы: наземно-воздушная среда
</a:t>
            </a:r>
            <a:endParaRPr lang="en-US" sz="3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18329" y="142875"/>
            <a:ext cx="4053193" cy="4900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540000" y="1255775"/>
            <a:ext cx="4032000" cy="263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наземно-воздушная среда и зачем она нужна?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среда — уникальное сочетание воздуха, почвы и света, создающее условия для жизни множества организмов. Она формирует экосистемы и влияет на климат Земли, обеспечивая разнообразие жизни и ресурсы для человека.
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0958" y="4175"/>
            <a:ext cx="457088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6900" y="2056147"/>
            <a:ext cx="400590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 атмосферного воздуха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Воздух состоит преимущественно из азота (78%) и кислорода (21%), с небольшими количествами других газов. Этот состав жизненно необходим для дыхания и других процессов у организмов наземной среды.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266900" y="273325"/>
            <a:ext cx="40059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физические характеристики среды: воздух и температура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266900" y="3491247"/>
            <a:ext cx="400590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Температурные колебания и их значение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Температура меняется от экстремального холода в Арктике до жары в пустынях. Суточные и сезонные изменения влияют на активность и адаптацию растений и животных в разных регионах.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900" y="2911410"/>
            <a:ext cx="2681400" cy="196653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31985" y="2898285"/>
            <a:ext cx="2681400" cy="196653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95979" y="2898289"/>
            <a:ext cx="2681400" cy="196653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6900" y="273325"/>
            <a:ext cx="8610600" cy="119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факторы наземно-воздушной среды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269000" y="1902294"/>
            <a:ext cx="2679000" cy="8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Солнечный свет — энергия жизни
</a:t>
            </a:r>
            <a:pPr algn="l" indent="0" marL="0">
              <a:lnSpc>
                <a:spcPct val="100000"/>
              </a:lnSpc>
              <a:buNone/>
            </a:pPr>
            <a:r>
              <a:rPr lang="en-US" sz="11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 обеспечивает растения фотосинтезом, запускает суточные ритмы и влияет на поведение живых существ. Его интенсивность и длительность изменяются с сезонами и климатом.
</a:t>
            </a:r>
            <a:endParaRPr lang="en-US" sz="1143" dirty="0"/>
          </a:p>
        </p:txBody>
      </p:sp>
      <p:sp>
        <p:nvSpPr>
          <p:cNvPr id="10" name="Text 3"/>
          <p:cNvSpPr txBox="1"/>
          <p:nvPr/>
        </p:nvSpPr>
        <p:spPr>
          <a:xfrm>
            <a:off x="3233082" y="1902275"/>
            <a:ext cx="2679000" cy="8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воды в экосистемах
</a:t>
            </a:r>
            <a:pPr algn="l" indent="0" marL="0">
              <a:lnSpc>
                <a:spcPct val="100000"/>
              </a:lnSpc>
              <a:buNone/>
            </a:pPr>
            <a:r>
              <a:rPr lang="en-US" sz="11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поступает в виде осадков и регулирует влажность воздуха и почвы. Она необходима для растений и животных, влияя на распределение видов и типы экосистем.
</a:t>
            </a:r>
            <a:endParaRPr lang="en-US" sz="1143" dirty="0"/>
          </a:p>
        </p:txBody>
      </p:sp>
      <p:sp>
        <p:nvSpPr>
          <p:cNvPr id="11" name="Text 4"/>
          <p:cNvSpPr txBox="1"/>
          <p:nvPr/>
        </p:nvSpPr>
        <p:spPr>
          <a:xfrm>
            <a:off x="6197075" y="1902281"/>
            <a:ext cx="2679000" cy="8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Влажность — жизненно важный параметр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Уровень влажности колеблется в зависимости от региона и времени суток. При недостатке влаги многие организмы адаптируются или перемещаются в более благоприятные условия.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57900" y="1705034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Почва содержит необходимые для жизни растения минералы и органические вещества, обеспечивая их питание и влагу.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66900" y="273325"/>
            <a:ext cx="8599800" cy="89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Важность почвы для наземно-воздушной среды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549033" y="2872072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Множество мелких животных и микроорганизмов обитают в почве, участвуя в разложении и круговороте веществ.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559830" y="4039134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состава и структуры почв формирует уникальные биологические сообщества в разных экосистемах.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0550" y="1165097"/>
            <a:ext cx="2868000" cy="234985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48450" y="1165097"/>
            <a:ext cx="2868000" cy="234985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16350" y="1164647"/>
            <a:ext cx="2868000" cy="234985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64700" y="3695825"/>
            <a:ext cx="2218800" cy="10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укрепляют почву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Корни растений связывают частицы почвы, предотвращая эрозию. Листья регулируют газообмен, влияя на состав атмосферы вокруг них.
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3321200" y="3695825"/>
            <a:ext cx="2218800" cy="10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создают убежища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Кроты и мыши копают норы — защита от температурных колебаний и хищников. Это влияет на структуру почвы и экосистемы в целом.
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6196050" y="3687375"/>
            <a:ext cx="2218800" cy="10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используют природные материалы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строят гнёзда из веток и листьев на деревьях и кустах, создавая безопасные места для размножения и воспитания потомства.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540800" y="464025"/>
            <a:ext cx="8062200" cy="52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Взаимодействие организмов с окружающей средой
</a:t>
            </a:r>
            <a:endParaRPr lang="en-US" sz="2400" dirty="0"/>
          </a:p>
        </p:txBody>
      </p:sp>
      <p:sp>
        <p:nvSpPr>
          <p:cNvPr id="12" name="Text 4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50" y="1606682"/>
            <a:ext cx="520200" cy="520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050" y="2453340"/>
            <a:ext cx="520200" cy="520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0050" y="3328897"/>
            <a:ext cx="520200" cy="462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4035" y="4146655"/>
            <a:ext cx="520200" cy="520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66900" y="273325"/>
            <a:ext cx="8599800" cy="89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группы организмов наземно-воздушной среды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073273" y="1592301"/>
            <a:ext cx="7183200" cy="53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Млекопитающие
</a:t>
            </a:r>
            <a:pPr algn="l" indent="0" marL="0">
              <a:lnSpc>
                <a:spcPct val="100000"/>
              </a:lnSpc>
              <a:buNone/>
            </a:pPr>
            <a:r>
              <a:rPr lang="en-US" sz="128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Зайцы, белки и ежи — активные обитатели, приспособленные к наземным условиям с разнообразной тактикой выживания.
</a:t>
            </a:r>
            <a:endParaRPr lang="en-US" sz="1285" dirty="0"/>
          </a:p>
        </p:txBody>
      </p:sp>
      <p:sp>
        <p:nvSpPr>
          <p:cNvPr id="11" name="Text 3"/>
          <p:cNvSpPr txBox="1"/>
          <p:nvPr/>
        </p:nvSpPr>
        <p:spPr>
          <a:xfrm>
            <a:off x="1073273" y="2438960"/>
            <a:ext cx="7183200" cy="53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Рептилии
</a:t>
            </a:r>
            <a:pPr algn="l" indent="0" marL="0">
              <a:lnSpc>
                <a:spcPct val="100000"/>
              </a:lnSpc>
              <a:buNone/>
            </a:pPr>
            <a:r>
              <a:rPr lang="en-US" sz="128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Ужи и ящерицы живут в тёплых регионах, обладают приспособлениями для регуляции температуры и маскировки.
</a:t>
            </a:r>
            <a:endParaRPr lang="en-US" sz="1285" dirty="0"/>
          </a:p>
        </p:txBody>
      </p:sp>
      <p:sp>
        <p:nvSpPr>
          <p:cNvPr id="12" name="Text 4"/>
          <p:cNvSpPr txBox="1"/>
          <p:nvPr/>
        </p:nvSpPr>
        <p:spPr>
          <a:xfrm>
            <a:off x="1073273" y="3285618"/>
            <a:ext cx="7183200" cy="53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Земноводные
</a:t>
            </a:r>
            <a:pPr algn="l" indent="0" marL="0">
              <a:lnSpc>
                <a:spcPct val="100000"/>
              </a:lnSpc>
              <a:buNone/>
            </a:pPr>
            <a:r>
              <a:rPr lang="en-US" sz="128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Жабы и лягушки часто живут у воды и на суше, поддерживая баланс влажности и условий жизни.
</a:t>
            </a:r>
            <a:endParaRPr lang="en-US" sz="1285" dirty="0"/>
          </a:p>
        </p:txBody>
      </p:sp>
      <p:sp>
        <p:nvSpPr>
          <p:cNvPr id="13" name="Text 5"/>
          <p:cNvSpPr txBox="1"/>
          <p:nvPr/>
        </p:nvSpPr>
        <p:spPr>
          <a:xfrm>
            <a:off x="1078007" y="4132276"/>
            <a:ext cx="7183200" cy="53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и микроорганизмы
</a:t>
            </a:r>
            <a:pPr algn="l" indent="0" marL="0">
              <a:lnSpc>
                <a:spcPct val="100000"/>
              </a:lnSpc>
              <a:buNone/>
            </a:pPr>
            <a:r>
              <a:rPr lang="en-US" sz="128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Берёза, сосна и одуванчик — важные продуценты. Микроорганизмы участвуют в разложении и питании почвы.
</a:t>
            </a:r>
            <a:endParaRPr lang="en-US" sz="1285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39750" y="2070575"/>
            <a:ext cx="37329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Изобилие солнечного света обеспечивает мощный источник энергии для фотосинтеза и тепла.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66900" y="273325"/>
            <a:ext cx="8593500" cy="89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Преимущества и вызовы наземно-воздушной среды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539800" y="3391862"/>
            <a:ext cx="37329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Наземная среда предлагает разнообразные места обитания и питания для множества видов.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5140800" y="2070562"/>
            <a:ext cx="37329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Обилие кислорода облегчает дыхание большинства живых организмов и поддерживает активную жизнь.
</a:t>
            </a:r>
            <a:endParaRPr lang="en-US" sz="1000" dirty="0"/>
          </a:p>
        </p:txBody>
      </p:sp>
      <p:sp>
        <p:nvSpPr>
          <p:cNvPr id="10" name="Text 5"/>
          <p:cNvSpPr txBox="1"/>
          <p:nvPr/>
        </p:nvSpPr>
        <p:spPr>
          <a:xfrm>
            <a:off x="5140800" y="3388000"/>
            <a:ext cx="37329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Одновременно резкие изменения температуры и влажности создают стрессовые условия, требующие особых адаптаций.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9818" y="1962925"/>
            <a:ext cx="3610563" cy="2762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0000" y="513300"/>
            <a:ext cx="8034600" cy="10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Динамика температуры в течение суток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571900" y="2123650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ночное время температура существенно ниже, а влажность воздуха, как правило, повышается, создавая комфортные условия для ночной активности.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571900" y="2965125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Понижение температуры ночью и увеличение влажности регулируют поведение животных и физиологические процессы растений.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571900" y="4652825"/>
            <a:ext cx="3759300" cy="1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Метеорологическая служба, 2023
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7575" y="1965212"/>
            <a:ext cx="8320800" cy="27704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7575" y="513300"/>
            <a:ext cx="83208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Пищевая цепочка наземно-воздушной среды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417601" y="1291200"/>
            <a:ext cx="8320800" cy="2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уровни питания и передачи энергии между организмами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5381" y="2609482"/>
            <a:ext cx="3287100" cy="154203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0000" y="513300"/>
            <a:ext cx="8034600" cy="10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Сравнение: наземно-воздушная, водная и почвенная среды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571900" y="2123650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демонстрирует основные особенности трёх сред обитания: изменчивость температуры, освещённость, уровень кислорода и разнообразие живых организмов.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571900" y="2965125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Наземно-воздушная среда характеризуется самой высокой динамичностью условий по сравнению с водной и почвенной, что требует от организмов разнообразных адаптаций.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571900" y="4652825"/>
            <a:ext cx="3759300" cy="1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по экологии, 2020
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0000" y="513300"/>
            <a:ext cx="8034600" cy="7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человека на наземно-воздушную среду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662954" y="2176225"/>
            <a:ext cx="1926600" cy="88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Разрушение естественных местообитаний
</a:t>
            </a:r>
            <a:pPr algn="l" indent="0" marL="0">
              <a:lnSpc>
                <a:spcPct val="100000"/>
              </a:lnSpc>
              <a:buNone/>
            </a:pPr>
            <a:r>
              <a:rPr lang="en-US" sz="10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Активное использование земель под сельское хозяйство и строительство сокращает площади лесов и природных экосистем, ухудшая условия для живых организмов.
</a:t>
            </a:r>
            <a:endParaRPr lang="en-US" sz="1082" dirty="0"/>
          </a:p>
        </p:txBody>
      </p:sp>
      <p:sp>
        <p:nvSpPr>
          <p:cNvPr id="10" name="Text 3"/>
          <p:cNvSpPr txBox="1"/>
          <p:nvPr/>
        </p:nvSpPr>
        <p:spPr>
          <a:xfrm>
            <a:off x="2641529" y="3279650"/>
            <a:ext cx="1926600" cy="88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атмосферы
</a:t>
            </a:r>
            <a:pPr algn="l" indent="0" marL="0">
              <a:lnSpc>
                <a:spcPct val="100000"/>
              </a:lnSpc>
              <a:buNone/>
            </a:pPr>
            <a:r>
              <a:rPr lang="en-US" sz="123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Выбросы от промышленности и транспорта ухудшают качество воздуха, вызывают кислотные дожди, нанося вред растениям и животным.
</a:t>
            </a:r>
            <a:endParaRPr lang="en-US" sz="1231" dirty="0"/>
          </a:p>
        </p:txBody>
      </p:sp>
      <p:sp>
        <p:nvSpPr>
          <p:cNvPr id="11" name="Text 4"/>
          <p:cNvSpPr txBox="1"/>
          <p:nvPr/>
        </p:nvSpPr>
        <p:spPr>
          <a:xfrm>
            <a:off x="4618154" y="2176225"/>
            <a:ext cx="1926600" cy="88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Вырубка лесов
</a:t>
            </a:r>
            <a:pPr algn="l" indent="0" marL="0">
              <a:lnSpc>
                <a:spcPct val="100000"/>
              </a:lnSpc>
              <a:buNone/>
            </a:pPr>
            <a:r>
              <a:rPr lang="en-US" sz="128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Массовая вырубка для промышленности и жилья приводит к утрате биоразнообразия и растущему эрозионному процессу почв.
</a:t>
            </a:r>
            <a:endParaRPr lang="en-US" sz="1281" dirty="0"/>
          </a:p>
        </p:txBody>
      </p:sp>
      <p:sp>
        <p:nvSpPr>
          <p:cNvPr id="12" name="Text 5"/>
          <p:cNvSpPr txBox="1"/>
          <p:nvPr/>
        </p:nvSpPr>
        <p:spPr>
          <a:xfrm>
            <a:off x="6598679" y="3279650"/>
            <a:ext cx="1926600" cy="88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Сокращение видового разнообразия
</a:t>
            </a:r>
            <a:pPr algn="l" indent="0" marL="0">
              <a:lnSpc>
                <a:spcPct val="100000"/>
              </a:lnSpc>
              <a:buNone/>
            </a:pPr>
            <a:r>
              <a:rPr lang="en-US" sz="1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Изменения среды вызывают исчезновение некоторых видов, снижая устойчивость экосистем и разрушая природные связи.
</a:t>
            </a:r>
            <a:endParaRPr lang="en-US" sz="121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0958" y="4175"/>
            <a:ext cx="457088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7000" y="2346900"/>
            <a:ext cx="4005900" cy="98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Наземные животные обладают развитыми лёгкими для эффективного дыхания в воздухе. Их конечности приспособлены к различным способам передвижения: кроты имеют мощные лапы для рытья, белки — когти для лазания.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266900" y="273325"/>
            <a:ext cx="40059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Приспособления животных к условиям среды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267000" y="3606425"/>
            <a:ext cx="4005900" cy="98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Шерсть и пух служат утеплением, защищая от холодов, а окраска помогает слиться с окружающей средой. Например, заяц-беляк приобретает белую окраску зимой для маскировки на снегу.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00" y="3063541"/>
            <a:ext cx="9144000" cy="208061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6900" y="273325"/>
            <a:ext cx="8610600" cy="119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строения растений наземно-воздушной среды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0050" y="1990993"/>
            <a:ext cx="40059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от испарения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Листья растений покрыты плотной кожицей и восковым налётом, что уменьшает потерю влаги в жару и сухой сезон. Такие структуры важны для выживания в нестабильных условиях.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842000" y="2004893"/>
            <a:ext cx="4005900" cy="80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Адаптация корневой системы
</a:t>
            </a:r>
            <a:pPr algn="l" indent="0" marL="0">
              <a:lnSpc>
                <a:spcPct val="100000"/>
              </a:lnSpc>
              <a:buNone/>
            </a:pPr>
            <a:r>
              <a:rPr lang="en-US" sz="12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Глубокие и разветвлённые корни позволяют растениям добывать воду из разных почвенных слоёв. Например, кактус хранит влагу благодаря мелким листьям, а полынь имеет маленькие листья для экономии влаги.
</a:t>
            </a:r>
            <a:endParaRPr lang="en-US" sz="1295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66900" y="273325"/>
            <a:ext cx="8599800" cy="89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Изменения среды и жизни организмов по сезонам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270375" y="3726475"/>
            <a:ext cx="1834800" cy="11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Деревья сбрасывают листья, чтобы снизить потерю воды, а животные запасают еду или собираются в группы для защиты от холода.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235825" y="3726475"/>
            <a:ext cx="1834800" cy="11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Зима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животные впадают в спячку или отращивают густую шерсть, чтобы сохранять тепло и экономить энергию в суровых условиях.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185425" y="3726475"/>
            <a:ext cx="1834800" cy="11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Весна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Начинается активный рост растений, появляются молодые животные, усиливается обмен веществ, возврат тепла и света стимулирует жизнь.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135025" y="3726475"/>
            <a:ext cx="1834800" cy="11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Пик активности живых организмов, максимальное использование ресурсов для размножения и накопления энергии.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1750" y="1712975"/>
            <a:ext cx="1863900" cy="254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Среда обеспечивает кислород, необходимый для дыхания большинства живых существ, поддерживая жизнедеятельность животных и микроорганизмов.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266900" y="273325"/>
            <a:ext cx="8599800" cy="89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Экологическая функция наземно-воздушной среды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3773850" y="1715782"/>
            <a:ext cx="1863900" cy="254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используют углекислый газ для фотосинтеза, создавая основу пищевых цепей и влияя на атмосферные процессы.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7005950" y="1712975"/>
            <a:ext cx="1863900" cy="254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Почва служит средой для роста растений и крупномасштабного обмена веществ, обеспечивая биогеохимические циклы и устойчивость экосистем.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50" y="3060000"/>
            <a:ext cx="4427700" cy="151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населения Земли живёт в наземно-воздушной среде, что подчёркивает важность её сохранения и устойчивого использования.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5220000" y="3060000"/>
            <a:ext cx="36537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часть жителей планеты зависит от наземно-воздушной среды для питания, дыхания и ресурсов, необходимых для повседневной жизни.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270050" y="270000"/>
            <a:ext cx="8603700" cy="219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80%
</a:t>
            </a:r>
            <a:endParaRPr lang="en-US" sz="10000" dirty="0"/>
          </a:p>
        </p:txBody>
      </p:sp>
      <p:sp>
        <p:nvSpPr>
          <p:cNvPr id="7" name="Text 3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270050" y="4653075"/>
            <a:ext cx="4427700" cy="1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ООН, доклад о состоянии окружающей среды, 2022
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2135" y="105275"/>
            <a:ext cx="3998430" cy="4962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571900" y="563550"/>
            <a:ext cx="4002600" cy="96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экологические проблемы среды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4941881" y="1789307"/>
            <a:ext cx="3632700" cy="96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атмосферы вредными выбросами ухудшает качество воздуха и способствует формированию кислотных дождей, что наносит ущерб растениям и животным.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4941881" y="3049307"/>
            <a:ext cx="3632700" cy="96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Вырубка лесов и эрозия почв уменьшают природные местообитания, вызывая снижение биоразнообразия и нарушение баланса экосистем.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057452" y="1808970"/>
            <a:ext cx="3511200" cy="132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Национальные парки и заповедники сохраняют природные экосистемы, способствуя защите редких растений и животных от исчезновения.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513300"/>
            <a:ext cx="8034600" cy="8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и охрана наземно-воздушной среды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737327" y="1793320"/>
            <a:ext cx="3511200" cy="132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Озеленение городов и создание парков повышают качество воздуха и обеспечивают среду обитания для многих видов живых организмов.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737327" y="3409720"/>
            <a:ext cx="3511200" cy="132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экологически чистых технологий и раздельный сбор отходов уменьшают загрязнение и сохраняют природные ресурсы для будущих поколений.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142000" y="1345900"/>
            <a:ext cx="4860000" cy="22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знаний о наземно-воздушной среде для устойчивого будущего
</a:t>
            </a:r>
            <a:pPr algn="ctr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особенностей наземно-воздушной среды помогает беречь природу, поддерживать здоровье и эффективно использовать ресурсы, формируя ответственное отношение к окружающему миру и обеспечивая будущее человечества.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2026-05-08T09:47:15Z</dcterms:created>
  <dcterms:modified xsi:type="dcterms:W3CDTF">2026-05-08T09:47:15Z</dcterms:modified>
</cp:coreProperties>
</file>