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jpe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image" Target="../media/image-8-11.png"/><Relationship Id="rId12" Type="http://schemas.openxmlformats.org/officeDocument/2006/relationships/image" Target="../media/image-8-12.png"/><Relationship Id="rId13" Type="http://schemas.openxmlformats.org/officeDocument/2006/relationships/slideLayout" Target="../slideLayouts/slideLayout1.xml"/><Relationship Id="rId1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jpeg"/><Relationship Id="rId5" Type="http://schemas.openxmlformats.org/officeDocument/2006/relationships/image" Target="../media/image-10-5.png"/><Relationship Id="rId6" Type="http://schemas.openxmlformats.org/officeDocument/2006/relationships/image" Target="../media/image-10-6.jpe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jpe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jpe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491683" y="1537200"/>
            <a:ext cx="7278900" cy="1593900"/>
          </a:xfrm>
          <a:prstGeom prst="rect">
            <a:avLst/>
          </a:prstGeom>
          <a:noFill/>
          <a:ln/>
        </p:spPr>
        <p:txBody>
          <a:bodyPr wrap="square" lIns="0" tIns="0" rIns="0" bIns="0" rtlCol="0" anchor="ctr"/>
          <a:lstStyle/>
          <a:p>
            <a:pPr algn="l" indent="0" marL="0">
              <a:lnSpc>
                <a:spcPct val="90000"/>
              </a:lnSpc>
              <a:buNone/>
            </a:pPr>
            <a:r>
              <a:rPr lang="en-US" sz="3500" b="1" dirty="0">
                <a:solidFill>
                  <a:srgbClr val="0A2463"/>
                </a:solidFill>
                <a:latin typeface="Arial" pitchFamily="34" charset="0"/>
                <a:ea typeface="Arial" pitchFamily="34" charset="-122"/>
                <a:cs typeface="Arial" pitchFamily="34" charset="-120"/>
              </a:rPr>
              <a:t>Что такое экология: наш общий дом
</a:t>
            </a:r>
            <a:endParaRPr lang="en-US" sz="3500" dirty="0"/>
          </a:p>
        </p:txBody>
      </p:sp>
      <p:sp>
        <p:nvSpPr>
          <p:cNvPr id="5" name="Text 1"/>
          <p:cNvSpPr txBox="1"/>
          <p:nvPr/>
        </p:nvSpPr>
        <p:spPr>
          <a:xfrm>
            <a:off x="1491675" y="3451625"/>
            <a:ext cx="4125600" cy="11238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Экология учит беречь наш общий дом — Землю.
</a:t>
            </a:r>
            <a:endParaRPr lang="en-US" sz="1600" dirty="0"/>
          </a:p>
        </p:txBody>
      </p:sp>
      <p:sp>
        <p:nvSpPr>
          <p:cNvPr id="6" name="Text 2"/>
          <p:cNvSpPr txBox="1"/>
          <p:nvPr/>
        </p:nvSpPr>
        <p:spPr>
          <a:xfrm>
            <a:off x="4658400" y="373500"/>
            <a:ext cx="4125600" cy="465900"/>
          </a:xfrm>
          <a:prstGeom prst="rect">
            <a:avLst/>
          </a:prstGeom>
          <a:noFill/>
          <a:ln/>
        </p:spPr>
        <p:txBody>
          <a:bodyPr wrap="square" lIns="0" tIns="0" rIns="0" bIns="0" rtlCol="0" anchor="t"/>
          <a:lstStyle/>
          <a:p>
            <a:pPr algn="r" indent="0" marL="0">
              <a:lnSpc>
                <a:spcPct val="100000"/>
              </a:lnSpc>
              <a:buNone/>
            </a:pPr>
            <a:r>
              <a:rPr lang="en-US" sz="1600" dirty="0">
                <a:solidFill>
                  <a:srgbClr val="0A2463"/>
                </a:solidFill>
                <a:latin typeface="Arial" pitchFamily="34" charset="0"/>
                <a:ea typeface="Arial" pitchFamily="34" charset="-122"/>
                <a:cs typeface="Arial" pitchFamily="34" charset="-120"/>
              </a:rPr>
              <a:t>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539061"/>
            <a:ext cx="4170600" cy="2838778"/>
          </a:xfrm>
          <a:prstGeom prst="rect">
            <a:avLst/>
          </a:prstGeom>
        </p:spPr>
      </p:pic>
      <p:sp>
        <p:nvSpPr>
          <p:cNvPr id="6" name="Text 0"/>
          <p:cNvSpPr txBox="1"/>
          <p:nvPr/>
        </p:nvSpPr>
        <p:spPr>
          <a:xfrm>
            <a:off x="360000" y="373500"/>
            <a:ext cx="8424000" cy="9717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Зачем люди изучают экологию
</a:t>
            </a:r>
            <a:endParaRPr lang="en-US" sz="3200" dirty="0"/>
          </a:p>
        </p:txBody>
      </p:sp>
      <p:sp>
        <p:nvSpPr>
          <p:cNvPr id="7" name="Text 1"/>
          <p:cNvSpPr txBox="1"/>
          <p:nvPr/>
        </p:nvSpPr>
        <p:spPr>
          <a:xfrm>
            <a:off x="4806000" y="1798800"/>
            <a:ext cx="3785400" cy="23403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Экологию стали изучать, чтобы лучше понимать природу и защищать жизнь на Земле. Сегодня это особенно важно: мусор, дым, вырубка лесов и грязная вода вредят людям, животным и растениям.
</a:t>
            </a:r>
            <a:endParaRPr lang="en-US" sz="1400" dirty="0"/>
          </a:p>
        </p:txBody>
      </p:sp>
      <p:sp>
        <p:nvSpPr>
          <p:cNvPr id="8" name="Text 2"/>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73500"/>
            <a:ext cx="8424000" cy="709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Что изучает экология
</a:t>
            </a:r>
            <a:endParaRPr lang="en-US" sz="3200" dirty="0"/>
          </a:p>
        </p:txBody>
      </p:sp>
      <p:sp>
        <p:nvSpPr>
          <p:cNvPr id="9"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10" name="Text 2"/>
          <p:cNvSpPr txBox="1"/>
          <p:nvPr/>
        </p:nvSpPr>
        <p:spPr>
          <a:xfrm>
            <a:off x="470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Экология объясняет, как живые существа связаны между собой. Каждый организм зависит от других: от еды, укрытия, воды и условий, в которых он может жить.
</a:t>
            </a:r>
            <a:endParaRPr lang="en-US" sz="1100" dirty="0"/>
          </a:p>
        </p:txBody>
      </p:sp>
      <p:sp>
        <p:nvSpPr>
          <p:cNvPr id="11" name="Text 3"/>
          <p:cNvSpPr txBox="1"/>
          <p:nvPr/>
        </p:nvSpPr>
        <p:spPr>
          <a:xfrm>
            <a:off x="477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Связи в природе
</a:t>
            </a:r>
            <a:endParaRPr lang="en-US" sz="1300" dirty="0"/>
          </a:p>
        </p:txBody>
      </p:sp>
      <p:sp>
        <p:nvSpPr>
          <p:cNvPr id="12" name="Text 4"/>
          <p:cNvSpPr txBox="1"/>
          <p:nvPr/>
        </p:nvSpPr>
        <p:spPr>
          <a:xfrm>
            <a:off x="2594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Лес, луг, река и даже школьный двор — это разные места, где свои правила. В каждом из них растения и животные живут по-своему.
</a:t>
            </a:r>
            <a:endParaRPr lang="en-US" sz="1100" dirty="0"/>
          </a:p>
        </p:txBody>
      </p:sp>
      <p:sp>
        <p:nvSpPr>
          <p:cNvPr id="13" name="Text 5"/>
          <p:cNvSpPr txBox="1"/>
          <p:nvPr/>
        </p:nvSpPr>
        <p:spPr>
          <a:xfrm>
            <a:off x="2601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Разные места жизни
</a:t>
            </a:r>
            <a:endParaRPr lang="en-US" sz="1300" dirty="0"/>
          </a:p>
        </p:txBody>
      </p:sp>
      <p:sp>
        <p:nvSpPr>
          <p:cNvPr id="14" name="Text 6"/>
          <p:cNvSpPr txBox="1"/>
          <p:nvPr/>
        </p:nvSpPr>
        <p:spPr>
          <a:xfrm>
            <a:off x="4718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в природе что-то нарушается, последствия чувствуют многие. Загрязнение воды, исчезновение деревьев или слишком много шума мешают жить и зверям, и людям.
</a:t>
            </a:r>
            <a:endParaRPr lang="en-US" sz="1100" dirty="0"/>
          </a:p>
        </p:txBody>
      </p:sp>
      <p:sp>
        <p:nvSpPr>
          <p:cNvPr id="15" name="Text 7"/>
          <p:cNvSpPr txBox="1"/>
          <p:nvPr/>
        </p:nvSpPr>
        <p:spPr>
          <a:xfrm>
            <a:off x="4725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Влияние изменений
</a:t>
            </a:r>
            <a:endParaRPr lang="en-US" sz="1300" dirty="0"/>
          </a:p>
        </p:txBody>
      </p:sp>
      <p:sp>
        <p:nvSpPr>
          <p:cNvPr id="16" name="Text 8"/>
          <p:cNvSpPr txBox="1"/>
          <p:nvPr/>
        </p:nvSpPr>
        <p:spPr>
          <a:xfrm>
            <a:off x="6842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Экология помогает заметить проблемы и понять, как их исправить. Она учит смотреть на природу внимательнее и относиться к ней бережно каждый день.
</a:t>
            </a:r>
            <a:endParaRPr lang="en-US" sz="1100" dirty="0"/>
          </a:p>
        </p:txBody>
      </p:sp>
      <p:sp>
        <p:nvSpPr>
          <p:cNvPr id="17" name="Text 9"/>
          <p:cNvSpPr txBox="1"/>
          <p:nvPr/>
        </p:nvSpPr>
        <p:spPr>
          <a:xfrm>
            <a:off x="6849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Забота и наблюдение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3400" y="1441237"/>
            <a:ext cx="4170600" cy="2936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9717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Природа — большой общий дом
</a:t>
            </a:r>
            <a:endParaRPr lang="en-US" sz="3200" dirty="0"/>
          </a:p>
        </p:txBody>
      </p:sp>
      <p:sp>
        <p:nvSpPr>
          <p:cNvPr id="8"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9" name="Text 2"/>
          <p:cNvSpPr txBox="1"/>
          <p:nvPr/>
        </p:nvSpPr>
        <p:spPr>
          <a:xfrm>
            <a:off x="360000" y="1712765"/>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Деревья дают тень, очищают воздух и служат домом для многих птиц и насекомых. Без них природе было бы гораздо труднее сохранять равновесие.
</a:t>
            </a:r>
            <a:endParaRPr lang="en-US" sz="800" dirty="0"/>
          </a:p>
        </p:txBody>
      </p:sp>
      <p:sp>
        <p:nvSpPr>
          <p:cNvPr id="10" name="Text 3"/>
          <p:cNvSpPr txBox="1"/>
          <p:nvPr/>
        </p:nvSpPr>
        <p:spPr>
          <a:xfrm>
            <a:off x="360000" y="1512278"/>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Деревья помогают всем
</a:t>
            </a:r>
            <a:endParaRPr lang="en-US" sz="1000" dirty="0"/>
          </a:p>
        </p:txBody>
      </p:sp>
      <p:sp>
        <p:nvSpPr>
          <p:cNvPr id="11" name="Text 4"/>
          <p:cNvSpPr txBox="1"/>
          <p:nvPr/>
        </p:nvSpPr>
        <p:spPr>
          <a:xfrm>
            <a:off x="360000" y="2444608"/>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Пчёлы помогают цветам появляться снова и снова, перенося пыльцу. Благодаря этому вырастают плоды, семена и новые растения, а значит, природа продолжает жить.
</a:t>
            </a:r>
            <a:endParaRPr lang="en-US" sz="800" dirty="0"/>
          </a:p>
        </p:txBody>
      </p:sp>
      <p:sp>
        <p:nvSpPr>
          <p:cNvPr id="12" name="Text 5"/>
          <p:cNvSpPr txBox="1"/>
          <p:nvPr/>
        </p:nvSpPr>
        <p:spPr>
          <a:xfrm>
            <a:off x="360000" y="2244121"/>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Пчёлы и цветы
</a:t>
            </a:r>
            <a:endParaRPr lang="en-US" sz="1000" dirty="0"/>
          </a:p>
        </p:txBody>
      </p:sp>
      <p:sp>
        <p:nvSpPr>
          <p:cNvPr id="13" name="Text 6"/>
          <p:cNvSpPr txBox="1"/>
          <p:nvPr/>
        </p:nvSpPr>
        <p:spPr>
          <a:xfrm>
            <a:off x="360000" y="3176451"/>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Птицы не только поют, но и помогают растениям расселяться. Они разносят семена по разным местам, и там могут вырасти новые деревья и кусты.
</a:t>
            </a:r>
            <a:endParaRPr lang="en-US" sz="800" dirty="0"/>
          </a:p>
        </p:txBody>
      </p:sp>
      <p:sp>
        <p:nvSpPr>
          <p:cNvPr id="14" name="Text 7"/>
          <p:cNvSpPr txBox="1"/>
          <p:nvPr/>
        </p:nvSpPr>
        <p:spPr>
          <a:xfrm>
            <a:off x="360000" y="2975964"/>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Птицы разносят семена
</a:t>
            </a:r>
            <a:endParaRPr lang="en-US" sz="1000" dirty="0"/>
          </a:p>
        </p:txBody>
      </p:sp>
      <p:sp>
        <p:nvSpPr>
          <p:cNvPr id="15" name="Text 8"/>
          <p:cNvSpPr txBox="1"/>
          <p:nvPr/>
        </p:nvSpPr>
        <p:spPr>
          <a:xfrm>
            <a:off x="360000" y="3908294"/>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 большом природном доме у каждого есть своё место и роль. Когда всё в порядке, Земля остаётся красивой, живой и удобной для жизни.
</a:t>
            </a:r>
            <a:endParaRPr lang="en-US" sz="800" dirty="0"/>
          </a:p>
        </p:txBody>
      </p:sp>
      <p:sp>
        <p:nvSpPr>
          <p:cNvPr id="16" name="Text 9"/>
          <p:cNvSpPr txBox="1"/>
          <p:nvPr/>
        </p:nvSpPr>
        <p:spPr>
          <a:xfrm>
            <a:off x="360000" y="3707807"/>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Порядок нужен всем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075900" y="373500"/>
            <a:ext cx="6708000" cy="571200"/>
          </a:xfrm>
          <a:prstGeom prst="rect">
            <a:avLst/>
          </a:prstGeom>
          <a:noFill/>
          <a:ln/>
        </p:spPr>
        <p:txBody>
          <a:bodyPr wrap="square" lIns="0" tIns="0" rIns="0" bIns="0" rtlCol="0" anchor="t"/>
          <a:lstStyle/>
          <a:p>
            <a:pPr algn="l" indent="0" marL="0">
              <a:lnSpc>
                <a:spcPct val="90000"/>
              </a:lnSpc>
              <a:buNone/>
            </a:pPr>
            <a:r>
              <a:rPr lang="en-US" sz="2497" b="1" dirty="0">
                <a:solidFill>
                  <a:srgbClr val="000000"/>
                </a:solidFill>
                <a:latin typeface="Arial" pitchFamily="34" charset="0"/>
                <a:ea typeface="Arial" pitchFamily="34" charset="-122"/>
                <a:cs typeface="Arial" pitchFamily="34" charset="-120"/>
              </a:rPr>
              <a:t>Воздух, вода и почва — главные помощники жизни
</a:t>
            </a:r>
            <a:endParaRPr lang="en-US" sz="2497"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5</a:t>
            </a:r>
            <a:endParaRPr lang="en-US" sz="1400" dirty="0"/>
          </a:p>
        </p:txBody>
      </p:sp>
      <p:sp>
        <p:nvSpPr>
          <p:cNvPr id="11" name="Text 2"/>
          <p:cNvSpPr txBox="1"/>
          <p:nvPr/>
        </p:nvSpPr>
        <p:spPr>
          <a:xfrm>
            <a:off x="2075900" y="1189177"/>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Чистый воздух
</a:t>
            </a:r>
            <a:endParaRPr lang="en-US" sz="1200" dirty="0"/>
          </a:p>
        </p:txBody>
      </p:sp>
      <p:sp>
        <p:nvSpPr>
          <p:cNvPr id="12" name="Text 3"/>
          <p:cNvSpPr txBox="1"/>
          <p:nvPr/>
        </p:nvSpPr>
        <p:spPr>
          <a:xfrm>
            <a:off x="2075900" y="1453615"/>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Воздух нужен каждому живому существу. Если он загрязнён дымом и пылью, дышать становится труднее, а людям и животным — сложнее сохранять здоровье и силы.
</a:t>
            </a:r>
            <a:endParaRPr lang="en-US" sz="1000" dirty="0"/>
          </a:p>
        </p:txBody>
      </p:sp>
      <p:sp>
        <p:nvSpPr>
          <p:cNvPr id="13" name="Text 4"/>
          <p:cNvSpPr txBox="1"/>
          <p:nvPr/>
        </p:nvSpPr>
        <p:spPr>
          <a:xfrm>
            <a:off x="2075900" y="3814127"/>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Общая забота
</a:t>
            </a:r>
            <a:endParaRPr lang="en-US" sz="1200" dirty="0"/>
          </a:p>
        </p:txBody>
      </p:sp>
      <p:sp>
        <p:nvSpPr>
          <p:cNvPr id="14" name="Text 5"/>
          <p:cNvSpPr txBox="1"/>
          <p:nvPr/>
        </p:nvSpPr>
        <p:spPr>
          <a:xfrm>
            <a:off x="2075900" y="4078565"/>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Когда воздух, вода и почва чистые, природа становится крепче. Тогда легче жить птицам, зверям, насекомым и, конечно, людям.
</a:t>
            </a:r>
            <a:endParaRPr lang="en-US" sz="1000" dirty="0"/>
          </a:p>
        </p:txBody>
      </p:sp>
      <p:sp>
        <p:nvSpPr>
          <p:cNvPr id="15" name="Text 6"/>
          <p:cNvSpPr txBox="1"/>
          <p:nvPr/>
        </p:nvSpPr>
        <p:spPr>
          <a:xfrm>
            <a:off x="2075900" y="2939144"/>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Почва для растений
</a:t>
            </a:r>
            <a:endParaRPr lang="en-US" sz="1200" dirty="0"/>
          </a:p>
        </p:txBody>
      </p:sp>
      <p:sp>
        <p:nvSpPr>
          <p:cNvPr id="16" name="Text 7"/>
          <p:cNvSpPr txBox="1"/>
          <p:nvPr/>
        </p:nvSpPr>
        <p:spPr>
          <a:xfrm>
            <a:off x="2075900" y="3203582"/>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Почва помогает растениям укореняться, получать питание и расти. Если землю засорять, растениям труднее развиваться, а значит, страдают и другие жители природы.
</a:t>
            </a:r>
            <a:endParaRPr lang="en-US" sz="1000" dirty="0"/>
          </a:p>
        </p:txBody>
      </p:sp>
      <p:sp>
        <p:nvSpPr>
          <p:cNvPr id="17" name="Text 8"/>
          <p:cNvSpPr txBox="1"/>
          <p:nvPr/>
        </p:nvSpPr>
        <p:spPr>
          <a:xfrm>
            <a:off x="2075900" y="2064160"/>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Чистая вода
</a:t>
            </a:r>
            <a:endParaRPr lang="en-US" sz="1200" dirty="0"/>
          </a:p>
        </p:txBody>
      </p:sp>
      <p:sp>
        <p:nvSpPr>
          <p:cNvPr id="18" name="Text 9"/>
          <p:cNvSpPr txBox="1"/>
          <p:nvPr/>
        </p:nvSpPr>
        <p:spPr>
          <a:xfrm>
            <a:off x="2075900" y="2328599"/>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Вода нужна для питья, роста растений и жизни животных. Мутная или грязная вода может навредить природе и сделать многие места непригодными для жизни.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6</a:t>
            </a:r>
            <a:endParaRPr lang="en-US" sz="1400" dirty="0"/>
          </a:p>
        </p:txBody>
      </p:sp>
      <p:sp>
        <p:nvSpPr>
          <p:cNvPr id="5" name="Text 1"/>
          <p:cNvSpPr txBox="1"/>
          <p:nvPr/>
        </p:nvSpPr>
        <p:spPr>
          <a:xfrm>
            <a:off x="5017425" y="1472550"/>
            <a:ext cx="3766500" cy="2403000"/>
          </a:xfrm>
          <a:prstGeom prst="rect">
            <a:avLst/>
          </a:prstGeom>
          <a:noFill/>
          <a:ln/>
        </p:spPr>
        <p:txBody>
          <a:bodyPr wrap="square" lIns="0" tIns="0" rIns="0" bIns="0" rtlCol="0" anchor="ctr"/>
          <a:lstStyle/>
          <a:p>
            <a:pPr algn="l" indent="0" marL="0">
              <a:lnSpc>
                <a:spcPct val="100000"/>
              </a:lnSpc>
              <a:buNone/>
            </a:pPr>
            <a:r>
              <a:rPr lang="en-US" sz="1700" b="1" dirty="0">
                <a:solidFill>
                  <a:srgbClr val="000000"/>
                </a:solidFill>
                <a:latin typeface="Arial" pitchFamily="34" charset="0"/>
                <a:ea typeface="Arial" pitchFamily="34" charset="-122"/>
                <a:cs typeface="Arial" pitchFamily="34" charset="-120"/>
              </a:rPr>
              <a:t>Пластиковые отходы остаются в природе очень долго, поэтому важно не оставлять их после себя и сдавать на переработку.
</a:t>
            </a:r>
            <a:endParaRPr lang="en-US" sz="1700" dirty="0"/>
          </a:p>
        </p:txBody>
      </p:sp>
      <p:sp>
        <p:nvSpPr>
          <p:cNvPr id="6" name="Text 2"/>
          <p:cNvSpPr txBox="1"/>
          <p:nvPr/>
        </p:nvSpPr>
        <p:spPr>
          <a:xfrm>
            <a:off x="1020400" y="1406350"/>
            <a:ext cx="3226500" cy="910500"/>
          </a:xfrm>
          <a:prstGeom prst="rect">
            <a:avLst/>
          </a:prstGeom>
          <a:noFill/>
          <a:ln/>
        </p:spPr>
        <p:txBody>
          <a:bodyPr wrap="square" lIns="0" tIns="0" rIns="0" bIns="0" rtlCol="0" anchor="ctr"/>
          <a:lstStyle/>
          <a:p>
            <a:pPr algn="ctr" indent="0" marL="0">
              <a:lnSpc>
                <a:spcPct val="100000"/>
              </a:lnSpc>
              <a:buNone/>
            </a:pPr>
            <a:r>
              <a:rPr lang="en-US" sz="4700" b="1" dirty="0">
                <a:solidFill>
                  <a:srgbClr val="FFFFFF"/>
                </a:solidFill>
                <a:latin typeface="Arial" pitchFamily="34" charset="0"/>
                <a:ea typeface="Arial" pitchFamily="34" charset="-122"/>
                <a:cs typeface="Arial" pitchFamily="34" charset="-120"/>
              </a:rPr>
              <a:t>до 400 лет
</a:t>
            </a:r>
            <a:endParaRPr lang="en-US" sz="4700" dirty="0"/>
          </a:p>
        </p:txBody>
      </p:sp>
      <p:sp>
        <p:nvSpPr>
          <p:cNvPr id="7" name="Text 3"/>
          <p:cNvSpPr txBox="1"/>
          <p:nvPr/>
        </p:nvSpPr>
        <p:spPr>
          <a:xfrm>
            <a:off x="1020400" y="2470900"/>
            <a:ext cx="3226500" cy="10224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может разлагаться пластик, если его выбросить и оставить в природе
</a:t>
            </a:r>
            <a:endParaRPr lang="en-US" sz="1400" dirty="0"/>
          </a:p>
        </p:txBody>
      </p:sp>
      <p:sp>
        <p:nvSpPr>
          <p:cNvPr id="8" name="Text 4"/>
          <p:cNvSpPr txBox="1"/>
          <p:nvPr/>
        </p:nvSpPr>
        <p:spPr>
          <a:xfrm>
            <a:off x="1020400" y="3647500"/>
            <a:ext cx="3226500" cy="284400"/>
          </a:xfrm>
          <a:prstGeom prst="rect">
            <a:avLst/>
          </a:prstGeom>
          <a:noFill/>
          <a:ln/>
        </p:spPr>
        <p:txBody>
          <a:bodyPr wrap="square" lIns="0" tIns="0" rIns="0" bIns="0" rtlCol="0" anchor="b"/>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Всемирный фонд дикой природы (WWF)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Как человек помогает природе
</a:t>
            </a:r>
            <a:endParaRPr lang="en-US" sz="3200"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7</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637" dirty="0">
                <a:solidFill>
                  <a:srgbClr val="000000"/>
                </a:solidFill>
                <a:latin typeface="Arial" pitchFamily="34" charset="0"/>
                <a:ea typeface="Arial" pitchFamily="34" charset="-122"/>
                <a:cs typeface="Arial" pitchFamily="34" charset="-120"/>
              </a:rPr>
              <a:t>Пять простых шагов показывают, как каждый день делать природу чище и безопаснее.
</a:t>
            </a:r>
            <a:endParaRPr lang="en-US" sz="1637"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49600" y="1294104"/>
            <a:ext cx="337500" cy="450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212325" y="1294104"/>
            <a:ext cx="281250" cy="45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310650" y="1294104"/>
            <a:ext cx="450000" cy="4500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1943525" y="3084118"/>
            <a:ext cx="337500" cy="4500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4704575" y="3109118"/>
            <a:ext cx="450000" cy="400000"/>
          </a:xfrm>
          <a:prstGeom prst="rect">
            <a:avLst/>
          </a:prstGeom>
        </p:spPr>
      </p:pic>
      <p:sp>
        <p:nvSpPr>
          <p:cNvPr id="14"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Экологические привычки дома
</a:t>
            </a:r>
            <a:endParaRPr lang="en-US" sz="3200" dirty="0"/>
          </a:p>
        </p:txBody>
      </p:sp>
      <p:sp>
        <p:nvSpPr>
          <p:cNvPr id="15"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8</a:t>
            </a:r>
            <a:endParaRPr lang="en-US" sz="1400" dirty="0"/>
          </a:p>
        </p:txBody>
      </p:sp>
      <p:sp>
        <p:nvSpPr>
          <p:cNvPr id="16" name="Text 2"/>
          <p:cNvSpPr txBox="1"/>
          <p:nvPr/>
        </p:nvSpPr>
        <p:spPr>
          <a:xfrm>
            <a:off x="493350" y="1823625"/>
            <a:ext cx="2545800" cy="958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Когда свет в комнате не нужен, его лучше выключить. Так семья экономит электричество, а планете не приходится тратить лишние ресурсы на его производство.
</a:t>
            </a:r>
            <a:endParaRPr lang="en-US" sz="1200" dirty="0"/>
          </a:p>
        </p:txBody>
      </p:sp>
      <p:sp>
        <p:nvSpPr>
          <p:cNvPr id="17" name="Text 3"/>
          <p:cNvSpPr txBox="1"/>
          <p:nvPr/>
        </p:nvSpPr>
        <p:spPr>
          <a:xfrm>
            <a:off x="1001700" y="1294250"/>
            <a:ext cx="20376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Выключать свет
</a:t>
            </a:r>
            <a:endParaRPr lang="en-US" sz="1200" dirty="0"/>
          </a:p>
        </p:txBody>
      </p:sp>
      <p:sp>
        <p:nvSpPr>
          <p:cNvPr id="18" name="Text 4"/>
          <p:cNvSpPr txBox="1"/>
          <p:nvPr/>
        </p:nvSpPr>
        <p:spPr>
          <a:xfrm>
            <a:off x="6127950" y="1823625"/>
            <a:ext cx="2545800" cy="958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Многоразовая бутылка помогает не покупать лишний пластик. Её можно использовать каждый день, и мусора становится меньше, а это уже хорошая новость для природы.
</a:t>
            </a:r>
            <a:endParaRPr lang="en-US" sz="1200" dirty="0"/>
          </a:p>
        </p:txBody>
      </p:sp>
      <p:sp>
        <p:nvSpPr>
          <p:cNvPr id="19" name="Text 5"/>
          <p:cNvSpPr txBox="1"/>
          <p:nvPr/>
        </p:nvSpPr>
        <p:spPr>
          <a:xfrm>
            <a:off x="6636300" y="1294250"/>
            <a:ext cx="20376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Многоразовая бутылка
</a:t>
            </a:r>
            <a:endParaRPr lang="en-US" sz="1200" dirty="0"/>
          </a:p>
        </p:txBody>
      </p:sp>
      <p:sp>
        <p:nvSpPr>
          <p:cNvPr id="20" name="Text 6"/>
          <p:cNvSpPr txBox="1"/>
          <p:nvPr/>
        </p:nvSpPr>
        <p:spPr>
          <a:xfrm>
            <a:off x="3310650" y="1823625"/>
            <a:ext cx="2545800" cy="958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Открытый кран может зря расходовать много воды. Если закрывать его вовремя, воды хватит и для дома, и для природы, и для будущих дел.
</a:t>
            </a:r>
            <a:endParaRPr lang="en-US" sz="1200" dirty="0"/>
          </a:p>
        </p:txBody>
      </p:sp>
      <p:sp>
        <p:nvSpPr>
          <p:cNvPr id="21" name="Text 7"/>
          <p:cNvSpPr txBox="1"/>
          <p:nvPr/>
        </p:nvSpPr>
        <p:spPr>
          <a:xfrm>
            <a:off x="3819000" y="1294250"/>
            <a:ext cx="20376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Закрывать кран
</a:t>
            </a:r>
            <a:endParaRPr lang="en-US" sz="1200" dirty="0"/>
          </a:p>
        </p:txBody>
      </p:sp>
      <p:sp>
        <p:nvSpPr>
          <p:cNvPr id="22" name="Text 8"/>
          <p:cNvSpPr txBox="1"/>
          <p:nvPr/>
        </p:nvSpPr>
        <p:spPr>
          <a:xfrm>
            <a:off x="1887275" y="3613640"/>
            <a:ext cx="2545800" cy="958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Листы бумаги можно писать с двух сторон, если место ещё осталось. Так меньше деревьев уходит на производство новой бумаги, а отходов становится меньше.
</a:t>
            </a:r>
            <a:endParaRPr lang="en-US" sz="1200" dirty="0"/>
          </a:p>
        </p:txBody>
      </p:sp>
      <p:sp>
        <p:nvSpPr>
          <p:cNvPr id="23" name="Text 9"/>
          <p:cNvSpPr txBox="1"/>
          <p:nvPr/>
        </p:nvSpPr>
        <p:spPr>
          <a:xfrm>
            <a:off x="2395625" y="3084265"/>
            <a:ext cx="20376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Использовать бумагу бережно
</a:t>
            </a:r>
            <a:endParaRPr lang="en-US" sz="1200" dirty="0"/>
          </a:p>
        </p:txBody>
      </p:sp>
      <p:sp>
        <p:nvSpPr>
          <p:cNvPr id="24" name="Text 10"/>
          <p:cNvSpPr txBox="1"/>
          <p:nvPr/>
        </p:nvSpPr>
        <p:spPr>
          <a:xfrm>
            <a:off x="4704575" y="3613640"/>
            <a:ext cx="2545800" cy="958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Батарейки нельзя бросать в обычную урну вместе с другим мусором. Их собирают отдельно, чтобы они не вредили земле, воде и живым существам.
</a:t>
            </a:r>
            <a:endParaRPr lang="en-US" sz="1200" dirty="0"/>
          </a:p>
        </p:txBody>
      </p:sp>
      <p:sp>
        <p:nvSpPr>
          <p:cNvPr id="25" name="Text 11"/>
          <p:cNvSpPr txBox="1"/>
          <p:nvPr/>
        </p:nvSpPr>
        <p:spPr>
          <a:xfrm>
            <a:off x="5212925" y="3084265"/>
            <a:ext cx="20376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Сдавать батарейки отдельно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Экология в школе и во дворе
</a:t>
            </a:r>
            <a:endParaRPr lang="en-US" sz="3200"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9</a:t>
            </a:r>
            <a:endParaRPr lang="en-US" sz="1400" dirty="0"/>
          </a:p>
        </p:txBody>
      </p:sp>
      <p:sp>
        <p:nvSpPr>
          <p:cNvPr id="11" name="Text 2"/>
          <p:cNvSpPr txBox="1"/>
          <p:nvPr/>
        </p:nvSpPr>
        <p:spPr>
          <a:xfrm>
            <a:off x="2299349" y="3564050"/>
            <a:ext cx="2771700" cy="901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Дежурные следят за чистотой, а ученики учатся не бросать мусор мимо урны. Это простое дело воспитывает ответственность и внимательность.
</a:t>
            </a:r>
            <a:endParaRPr lang="en-US" sz="1200" dirty="0"/>
          </a:p>
        </p:txBody>
      </p:sp>
      <p:sp>
        <p:nvSpPr>
          <p:cNvPr id="12" name="Text 3"/>
          <p:cNvSpPr txBox="1"/>
          <p:nvPr/>
        </p:nvSpPr>
        <p:spPr>
          <a:xfrm>
            <a:off x="2299349" y="322037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Дежурство и забота
</a:t>
            </a:r>
            <a:endParaRPr lang="en-US" sz="1200" dirty="0"/>
          </a:p>
        </p:txBody>
      </p:sp>
      <p:sp>
        <p:nvSpPr>
          <p:cNvPr id="13" name="Text 4"/>
          <p:cNvSpPr txBox="1"/>
          <p:nvPr/>
        </p:nvSpPr>
        <p:spPr>
          <a:xfrm>
            <a:off x="883074" y="1617600"/>
            <a:ext cx="2771700" cy="901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Во дворе появляются урны, клумбы и аккуратные дорожки. Чистая территория сразу выглядит уютнее и помогает поддерживать порядок каждый день.
</a:t>
            </a:r>
            <a:endParaRPr lang="en-US" sz="1200" dirty="0"/>
          </a:p>
        </p:txBody>
      </p:sp>
      <p:sp>
        <p:nvSpPr>
          <p:cNvPr id="14" name="Text 5"/>
          <p:cNvSpPr txBox="1"/>
          <p:nvPr/>
        </p:nvSpPr>
        <p:spPr>
          <a:xfrm>
            <a:off x="883074" y="127392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Порядок на территории
</a:t>
            </a:r>
            <a:endParaRPr lang="en-US" sz="1200" dirty="0"/>
          </a:p>
        </p:txBody>
      </p:sp>
      <p:sp>
        <p:nvSpPr>
          <p:cNvPr id="15" name="Text 6"/>
          <p:cNvSpPr txBox="1"/>
          <p:nvPr/>
        </p:nvSpPr>
        <p:spPr>
          <a:xfrm>
            <a:off x="4110851" y="1617600"/>
            <a:ext cx="2771700" cy="901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Когда школа собирает бумагу отдельно, меньше отходов отправляется на свалку. А из использованной бумаги можно сделать новые полезные вещи.
</a:t>
            </a:r>
            <a:endParaRPr lang="en-US" sz="1200" dirty="0"/>
          </a:p>
        </p:txBody>
      </p:sp>
      <p:sp>
        <p:nvSpPr>
          <p:cNvPr id="16" name="Text 7"/>
          <p:cNvSpPr txBox="1"/>
          <p:nvPr/>
        </p:nvSpPr>
        <p:spPr>
          <a:xfrm>
            <a:off x="4110851" y="127392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Сбор макулатуры
</a:t>
            </a:r>
            <a:endParaRPr lang="en-US" sz="1200" dirty="0"/>
          </a:p>
        </p:txBody>
      </p:sp>
      <p:sp>
        <p:nvSpPr>
          <p:cNvPr id="17" name="Text 8"/>
          <p:cNvSpPr txBox="1"/>
          <p:nvPr/>
        </p:nvSpPr>
        <p:spPr>
          <a:xfrm>
            <a:off x="5525800" y="3564050"/>
            <a:ext cx="2771700" cy="901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Полив, прополка и бережное отношение к деревьям делают двор зелёным и красивым. В таком месте приятно учиться, играть и отдыхать.
</a:t>
            </a:r>
            <a:endParaRPr lang="en-US" sz="1200" dirty="0"/>
          </a:p>
        </p:txBody>
      </p:sp>
      <p:sp>
        <p:nvSpPr>
          <p:cNvPr id="18" name="Text 9"/>
          <p:cNvSpPr txBox="1"/>
          <p:nvPr/>
        </p:nvSpPr>
        <p:spPr>
          <a:xfrm>
            <a:off x="5525800" y="322037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Уход за растениями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965374"/>
            <a:ext cx="4145700" cy="165180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638300" y="965374"/>
            <a:ext cx="4145700" cy="165180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26800"/>
          </a:xfrm>
          <a:prstGeom prst="rect">
            <a:avLst/>
          </a:prstGeom>
          <a:noFill/>
          <a:ln/>
        </p:spPr>
        <p:txBody>
          <a:bodyPr wrap="square" lIns="0" tIns="0" rIns="0" bIns="0" rtlCol="0" anchor="t"/>
          <a:lstStyle/>
          <a:p>
            <a:pPr algn="l" indent="0" marL="0">
              <a:lnSpc>
                <a:spcPct val="90000"/>
              </a:lnSpc>
              <a:buNone/>
            </a:pPr>
            <a:r>
              <a:rPr lang="en-US" sz="2938" b="1" dirty="0">
                <a:solidFill>
                  <a:srgbClr val="000000"/>
                </a:solidFill>
                <a:latin typeface="Arial" pitchFamily="34" charset="0"/>
                <a:ea typeface="Arial" pitchFamily="34" charset="-122"/>
                <a:cs typeface="Arial" pitchFamily="34" charset="-120"/>
              </a:rPr>
              <a:t>Истории о том, как растения помогают жизни
</a:t>
            </a:r>
            <a:endParaRPr lang="en-US" sz="2938"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10</a:t>
            </a:r>
            <a:endParaRPr lang="en-US" sz="1400" dirty="0"/>
          </a:p>
        </p:txBody>
      </p:sp>
      <p:sp>
        <p:nvSpPr>
          <p:cNvPr id="11" name="Text 2"/>
          <p:cNvSpPr txBox="1"/>
          <p:nvPr/>
        </p:nvSpPr>
        <p:spPr>
          <a:xfrm>
            <a:off x="496650" y="2730300"/>
            <a:ext cx="3843300" cy="16896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Большое дерево во дворе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Под раскидистым деревом детям приятно играть даже в жаркий день: там есть тень и прохлада. Птицы садятся на ветки, а корни крепко держат землю, чтобы её не смывал дождь. Такое дерево будто тихий сторож двора.
</a:t>
            </a:r>
            <a:endParaRPr lang="en-US" sz="1400" dirty="0"/>
          </a:p>
        </p:txBody>
      </p:sp>
      <p:sp>
        <p:nvSpPr>
          <p:cNvPr id="12" name="Text 3"/>
          <p:cNvSpPr txBox="1"/>
          <p:nvPr/>
        </p:nvSpPr>
        <p:spPr>
          <a:xfrm>
            <a:off x="4774950" y="2730300"/>
            <a:ext cx="3843300" cy="16896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Зелёный помощник у дороги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Небольшие кусты и деревья вдоль дорожки делают воздух свежее и мягче. Они задерживают пыль, сохраняют влажность и украшают улицу. А если рядом слышен детский смех и птичий щебет, значит, природе здесь живётся немного спокойнее.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73500"/>
            <a:ext cx="8424000" cy="709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Животные — часть природы
</a:t>
            </a:r>
            <a:endParaRPr lang="en-US" sz="3200" dirty="0"/>
          </a:p>
        </p:txBody>
      </p:sp>
      <p:sp>
        <p:nvSpPr>
          <p:cNvPr id="9"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11</a:t>
            </a:r>
            <a:endParaRPr lang="en-US" sz="1400" dirty="0"/>
          </a:p>
        </p:txBody>
      </p:sp>
      <p:sp>
        <p:nvSpPr>
          <p:cNvPr id="10" name="Text 2"/>
          <p:cNvSpPr txBox="1"/>
          <p:nvPr/>
        </p:nvSpPr>
        <p:spPr>
          <a:xfrm>
            <a:off x="470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Пчёлы переносят пыльцу с цветка на цветок и помогают растениям образовывать семена и плоды. Без них многим деревьям и цветам было бы гораздо труднее размножаться.
</a:t>
            </a:r>
            <a:endParaRPr lang="en-US" sz="1100" dirty="0"/>
          </a:p>
        </p:txBody>
      </p:sp>
      <p:sp>
        <p:nvSpPr>
          <p:cNvPr id="11" name="Text 3"/>
          <p:cNvSpPr txBox="1"/>
          <p:nvPr/>
        </p:nvSpPr>
        <p:spPr>
          <a:xfrm>
            <a:off x="477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Пчёлы и цветы
</a:t>
            </a:r>
            <a:endParaRPr lang="en-US" sz="1300" dirty="0"/>
          </a:p>
        </p:txBody>
      </p:sp>
      <p:sp>
        <p:nvSpPr>
          <p:cNvPr id="12" name="Text 4"/>
          <p:cNvSpPr txBox="1"/>
          <p:nvPr/>
        </p:nvSpPr>
        <p:spPr>
          <a:xfrm>
            <a:off x="2594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Многие птицы ловят вредных насекомых и тем самым защищают растения. Они словно маленькие помощники садов и лесов, которые следят, чтобы в природе сохранялся порядок.
</a:t>
            </a:r>
            <a:endParaRPr lang="en-US" sz="1100" dirty="0"/>
          </a:p>
        </p:txBody>
      </p:sp>
      <p:sp>
        <p:nvSpPr>
          <p:cNvPr id="13" name="Text 5"/>
          <p:cNvSpPr txBox="1"/>
          <p:nvPr/>
        </p:nvSpPr>
        <p:spPr>
          <a:xfrm>
            <a:off x="2601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Птицы и насекомые
</a:t>
            </a:r>
            <a:endParaRPr lang="en-US" sz="1300" dirty="0"/>
          </a:p>
        </p:txBody>
      </p:sp>
      <p:sp>
        <p:nvSpPr>
          <p:cNvPr id="14" name="Text 6"/>
          <p:cNvSpPr txBox="1"/>
          <p:nvPr/>
        </p:nvSpPr>
        <p:spPr>
          <a:xfrm>
            <a:off x="4718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Дождевые черви рыхлят землю, делают её воздушной и помогают воде проходить глубже. Благодаря им почва становится плодороднее, а растениям легче расти и крепнуть.
</a:t>
            </a:r>
            <a:endParaRPr lang="en-US" sz="1100" dirty="0"/>
          </a:p>
        </p:txBody>
      </p:sp>
      <p:sp>
        <p:nvSpPr>
          <p:cNvPr id="15" name="Text 7"/>
          <p:cNvSpPr txBox="1"/>
          <p:nvPr/>
        </p:nvSpPr>
        <p:spPr>
          <a:xfrm>
            <a:off x="4725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Черви в почве
</a:t>
            </a:r>
            <a:endParaRPr lang="en-US" sz="1300" dirty="0"/>
          </a:p>
        </p:txBody>
      </p:sp>
      <p:sp>
        <p:nvSpPr>
          <p:cNvPr id="16" name="Text 8"/>
          <p:cNvSpPr txBox="1"/>
          <p:nvPr/>
        </p:nvSpPr>
        <p:spPr>
          <a:xfrm>
            <a:off x="6842850" y="2561537"/>
            <a:ext cx="1830300" cy="14307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исчезает один вид, могут измениться условия для других животных и растений. В природе всё связано, поэтому важно беречь каждого её жителя, даже самого маленького.
</a:t>
            </a:r>
            <a:endParaRPr lang="en-US" sz="1100" dirty="0"/>
          </a:p>
        </p:txBody>
      </p:sp>
      <p:sp>
        <p:nvSpPr>
          <p:cNvPr id="17" name="Text 9"/>
          <p:cNvSpPr txBox="1"/>
          <p:nvPr/>
        </p:nvSpPr>
        <p:spPr>
          <a:xfrm>
            <a:off x="6849900" y="1899098"/>
            <a:ext cx="1816200" cy="4464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Равновесие видов
</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Что такое экосистема
</a:t>
            </a:r>
            <a:endParaRPr lang="en-US" sz="3200" dirty="0"/>
          </a:p>
        </p:txBody>
      </p:sp>
      <p:sp>
        <p:nvSpPr>
          <p:cNvPr id="10"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12</a:t>
            </a:r>
            <a:endParaRPr lang="en-US" sz="1400" dirty="0"/>
          </a:p>
        </p:txBody>
      </p:sp>
      <p:sp>
        <p:nvSpPr>
          <p:cNvPr id="11" name="Text 2"/>
          <p:cNvSpPr txBox="1"/>
          <p:nvPr/>
        </p:nvSpPr>
        <p:spPr>
          <a:xfrm>
            <a:off x="565388" y="1702038"/>
            <a:ext cx="2433300" cy="9858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Сначала нужно понять, какое место мы рассматриваем: лес, пруд, луг или школьный двор. У каждой экосистемы есть свои жители, условия и привычный порядок жизни.
</a:t>
            </a:r>
            <a:endParaRPr lang="en-US" sz="1000" dirty="0"/>
          </a:p>
        </p:txBody>
      </p:sp>
      <p:sp>
        <p:nvSpPr>
          <p:cNvPr id="12" name="Text 3"/>
          <p:cNvSpPr txBox="1"/>
          <p:nvPr/>
        </p:nvSpPr>
        <p:spPr>
          <a:xfrm>
            <a:off x="565400" y="1204950"/>
            <a:ext cx="2433300" cy="39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Найти границы
</a:t>
            </a:r>
            <a:endParaRPr lang="en-US" sz="1200" dirty="0"/>
          </a:p>
        </p:txBody>
      </p:sp>
      <p:sp>
        <p:nvSpPr>
          <p:cNvPr id="13" name="Text 4"/>
          <p:cNvSpPr txBox="1"/>
          <p:nvPr/>
        </p:nvSpPr>
        <p:spPr>
          <a:xfrm>
            <a:off x="6350688" y="1702038"/>
            <a:ext cx="2433300" cy="9858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 экосистеме важны солнце, вода, воздух, тепло и почва. Без этих частей живым существам было бы трудно дышать, расти и находить подходящее место для жизни.
</a:t>
            </a:r>
            <a:endParaRPr lang="en-US" sz="1000" dirty="0"/>
          </a:p>
        </p:txBody>
      </p:sp>
      <p:sp>
        <p:nvSpPr>
          <p:cNvPr id="14" name="Text 5"/>
          <p:cNvSpPr txBox="1"/>
          <p:nvPr/>
        </p:nvSpPr>
        <p:spPr>
          <a:xfrm>
            <a:off x="6350700" y="1204950"/>
            <a:ext cx="2433300" cy="39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Учесть неживое
</a:t>
            </a:r>
            <a:endParaRPr lang="en-US" sz="1200" dirty="0"/>
          </a:p>
        </p:txBody>
      </p:sp>
      <p:sp>
        <p:nvSpPr>
          <p:cNvPr id="15" name="Text 6"/>
          <p:cNvSpPr txBox="1"/>
          <p:nvPr/>
        </p:nvSpPr>
        <p:spPr>
          <a:xfrm>
            <a:off x="3458038" y="1702038"/>
            <a:ext cx="2433300" cy="9858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Затем перечисляют живые части: растения, животные, грибы и микроорганизмы. Все они связаны между собой: кто-то даёт пищу, кто-то помогает размножаться, а кто-то разлагает остатки.
</a:t>
            </a:r>
            <a:endParaRPr lang="en-US" sz="1000" dirty="0"/>
          </a:p>
        </p:txBody>
      </p:sp>
      <p:sp>
        <p:nvSpPr>
          <p:cNvPr id="16" name="Text 7"/>
          <p:cNvSpPr txBox="1"/>
          <p:nvPr/>
        </p:nvSpPr>
        <p:spPr>
          <a:xfrm>
            <a:off x="3458050" y="1204950"/>
            <a:ext cx="2433300" cy="39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Назвать живое
</a:t>
            </a:r>
            <a:endParaRPr lang="en-US" sz="1200" dirty="0"/>
          </a:p>
        </p:txBody>
      </p:sp>
      <p:sp>
        <p:nvSpPr>
          <p:cNvPr id="17" name="Text 8"/>
          <p:cNvSpPr txBox="1"/>
          <p:nvPr/>
        </p:nvSpPr>
        <p:spPr>
          <a:xfrm>
            <a:off x="4917063" y="3435888"/>
            <a:ext cx="2433300" cy="9858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Экосистема остаётся здоровой, когда в ней есть равновесие. Люди могут помочь, если не мусорят, берегут растения и не нарушают места обитания животных.
</a:t>
            </a:r>
            <a:endParaRPr lang="en-US" sz="1000" dirty="0"/>
          </a:p>
        </p:txBody>
      </p:sp>
      <p:sp>
        <p:nvSpPr>
          <p:cNvPr id="18" name="Text 9"/>
          <p:cNvSpPr txBox="1"/>
          <p:nvPr/>
        </p:nvSpPr>
        <p:spPr>
          <a:xfrm>
            <a:off x="4917075" y="2938800"/>
            <a:ext cx="2433300" cy="39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Сохранить порядок
</a:t>
            </a:r>
            <a:endParaRPr lang="en-US" sz="1200" dirty="0"/>
          </a:p>
        </p:txBody>
      </p:sp>
      <p:sp>
        <p:nvSpPr>
          <p:cNvPr id="19" name="Text 10"/>
          <p:cNvSpPr txBox="1"/>
          <p:nvPr/>
        </p:nvSpPr>
        <p:spPr>
          <a:xfrm>
            <a:off x="2024413" y="3435888"/>
            <a:ext cx="2433300" cy="9858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Каждый житель экосистемы зависит от других. Если меняется один элемент, например исчезают растения или загрязняется вода, последствия чувствуются сразу у многих организмов.
</a:t>
            </a:r>
            <a:endParaRPr lang="en-US" sz="1000" dirty="0"/>
          </a:p>
        </p:txBody>
      </p:sp>
      <p:sp>
        <p:nvSpPr>
          <p:cNvPr id="20" name="Text 11"/>
          <p:cNvSpPr txBox="1"/>
          <p:nvPr/>
        </p:nvSpPr>
        <p:spPr>
          <a:xfrm>
            <a:off x="2024425" y="2938800"/>
            <a:ext cx="2433300" cy="39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Понять связи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Как появляется экологическая проблема
</a:t>
            </a:r>
            <a:endParaRPr lang="en-US" sz="3200"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13</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582" dirty="0">
                <a:solidFill>
                  <a:srgbClr val="000000"/>
                </a:solidFill>
                <a:latin typeface="Arial" pitchFamily="34" charset="0"/>
                <a:ea typeface="Arial" pitchFamily="34" charset="-122"/>
                <a:cs typeface="Arial" pitchFamily="34" charset="-120"/>
              </a:rPr>
              <a:t>Схема показывает, как одно неосторожное действие запускает цепочку изменений в природе.
</a:t>
            </a:r>
            <a:endParaRPr lang="en-US" sz="158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970308" y="1294104"/>
            <a:ext cx="393750" cy="450000"/>
          </a:xfrm>
          <a:prstGeom prst="rect">
            <a:avLst/>
          </a:prstGeom>
        </p:spPr>
      </p:pic>
      <p:pic>
        <p:nvPicPr>
          <p:cNvPr id="5" name="Image 3" descr="preencoded.png">    </p:cNvPr>
          <p:cNvPicPr>
            <a:picLocks noChangeAspect="1"/>
          </p:cNvPicPr>
          <p:nvPr/>
        </p:nvPicPr>
        <p:blipFill>
          <a:blip r:embed="rId4"/>
          <a:stretch>
            <a:fillRect/>
          </a:stretch>
        </p:blipFill>
        <p:spPr>
          <a:xfrm>
            <a:off x="5458867" y="1294104"/>
            <a:ext cx="506250" cy="450000"/>
          </a:xfrm>
          <a:prstGeom prst="rect">
            <a:avLst/>
          </a:prstGeom>
        </p:spPr>
      </p:pic>
      <p:pic>
        <p:nvPicPr>
          <p:cNvPr id="6" name="Image 4" descr="preencoded.png">    </p:cNvPr>
          <p:cNvPicPr>
            <a:picLocks noChangeAspect="1"/>
          </p:cNvPicPr>
          <p:nvPr/>
        </p:nvPicPr>
        <p:blipFill>
          <a:blip r:embed="rId5"/>
          <a:stretch>
            <a:fillRect/>
          </a:stretch>
        </p:blipFill>
        <p:spPr>
          <a:xfrm>
            <a:off x="586798" y="3084118"/>
            <a:ext cx="450000" cy="450000"/>
          </a:xfrm>
          <a:prstGeom prst="rect">
            <a:avLst/>
          </a:prstGeom>
        </p:spPr>
      </p:pic>
      <p:pic>
        <p:nvPicPr>
          <p:cNvPr id="7" name="Image 5" descr="preencoded.png">    </p:cNvPr>
          <p:cNvPicPr>
            <a:picLocks noChangeAspect="1"/>
          </p:cNvPicPr>
          <p:nvPr/>
        </p:nvPicPr>
        <p:blipFill>
          <a:blip r:embed="rId6"/>
          <a:stretch>
            <a:fillRect/>
          </a:stretch>
        </p:blipFill>
        <p:spPr>
          <a:xfrm>
            <a:off x="4131907" y="3084118"/>
            <a:ext cx="450000" cy="45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Город и природа могут дружить
</a:t>
            </a:r>
            <a:endParaRPr lang="en-US" sz="3200" dirty="0"/>
          </a:p>
        </p:txBody>
      </p:sp>
      <p:sp>
        <p:nvSpPr>
          <p:cNvPr id="10"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14</a:t>
            </a:r>
            <a:endParaRPr lang="en-US" sz="1400" dirty="0"/>
          </a:p>
        </p:txBody>
      </p:sp>
      <p:sp>
        <p:nvSpPr>
          <p:cNvPr id="11" name="Text 2"/>
          <p:cNvSpPr txBox="1"/>
          <p:nvPr/>
        </p:nvSpPr>
        <p:spPr>
          <a:xfrm>
            <a:off x="1883083" y="1823625"/>
            <a:ext cx="3214500"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Парки и деревья вдоль улиц дают тень, очищают воздух и делают город уютнее. В таких местах приятно гулять, играть и отдыхать, не убегая от жаркого асфальта.
</a:t>
            </a:r>
            <a:endParaRPr lang="en-US" sz="1300" dirty="0"/>
          </a:p>
        </p:txBody>
      </p:sp>
      <p:sp>
        <p:nvSpPr>
          <p:cNvPr id="12" name="Text 3"/>
          <p:cNvSpPr txBox="1"/>
          <p:nvPr/>
        </p:nvSpPr>
        <p:spPr>
          <a:xfrm>
            <a:off x="2524977" y="1294250"/>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Парки и деревья
</a:t>
            </a:r>
            <a:endParaRPr lang="en-US" sz="1300" dirty="0"/>
          </a:p>
        </p:txBody>
      </p:sp>
      <p:sp>
        <p:nvSpPr>
          <p:cNvPr id="13" name="Text 4"/>
          <p:cNvSpPr txBox="1"/>
          <p:nvPr/>
        </p:nvSpPr>
        <p:spPr>
          <a:xfrm>
            <a:off x="5427892" y="1823625"/>
            <a:ext cx="3214500" cy="958500"/>
          </a:xfrm>
          <a:prstGeom prst="rect">
            <a:avLst/>
          </a:prstGeom>
          <a:noFill/>
          <a:ln/>
        </p:spPr>
        <p:txBody>
          <a:bodyPr wrap="square" lIns="0" tIns="0" rIns="0" bIns="0" rtlCol="0" anchor="t"/>
          <a:lstStyle/>
          <a:p>
            <a:pPr algn="l" indent="0" marL="0">
              <a:lnSpc>
                <a:spcPct val="100000"/>
              </a:lnSpc>
              <a:buNone/>
            </a:pPr>
            <a:r>
              <a:rPr lang="en-US" sz="1273" dirty="0">
                <a:solidFill>
                  <a:srgbClr val="FFFFFF"/>
                </a:solidFill>
                <a:latin typeface="Arial" pitchFamily="34" charset="0"/>
                <a:ea typeface="Arial" pitchFamily="34" charset="-122"/>
                <a:cs typeface="Arial" pitchFamily="34" charset="-120"/>
              </a:rPr>
              <a:t>Общественный транспорт и менее дымные машины помогают уменьшить загрязнение воздуха. Когда выхлопов становится меньше, людям легче дышать, а небу над городом — выглядеть светлее.
</a:t>
            </a:r>
            <a:endParaRPr lang="en-US" sz="1273" dirty="0"/>
          </a:p>
        </p:txBody>
      </p:sp>
      <p:sp>
        <p:nvSpPr>
          <p:cNvPr id="14" name="Text 5"/>
          <p:cNvSpPr txBox="1"/>
          <p:nvPr/>
        </p:nvSpPr>
        <p:spPr>
          <a:xfrm>
            <a:off x="6069786" y="1294250"/>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Чистый транспорт
</a:t>
            </a:r>
            <a:endParaRPr lang="en-US" sz="1300" dirty="0"/>
          </a:p>
        </p:txBody>
      </p:sp>
      <p:sp>
        <p:nvSpPr>
          <p:cNvPr id="15" name="Text 6"/>
          <p:cNvSpPr txBox="1"/>
          <p:nvPr/>
        </p:nvSpPr>
        <p:spPr>
          <a:xfrm>
            <a:off x="527698" y="3613640"/>
            <a:ext cx="3214500"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Аккуратные дворы с клумбами, кустами и деревьями поддерживают жизнь насекомых и птиц. Они украшают дома и напоминают, что даже в городе природе нужно место.
</a:t>
            </a:r>
            <a:endParaRPr lang="en-US" sz="1300" dirty="0"/>
          </a:p>
        </p:txBody>
      </p:sp>
      <p:sp>
        <p:nvSpPr>
          <p:cNvPr id="16" name="Text 7"/>
          <p:cNvSpPr txBox="1"/>
          <p:nvPr/>
        </p:nvSpPr>
        <p:spPr>
          <a:xfrm>
            <a:off x="1169592" y="3084265"/>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Зелёные дворы
</a:t>
            </a:r>
            <a:endParaRPr lang="en-US" sz="1300" dirty="0"/>
          </a:p>
        </p:txBody>
      </p:sp>
      <p:sp>
        <p:nvSpPr>
          <p:cNvPr id="17" name="Text 8"/>
          <p:cNvSpPr txBox="1"/>
          <p:nvPr/>
        </p:nvSpPr>
        <p:spPr>
          <a:xfrm>
            <a:off x="4072507" y="3613640"/>
            <a:ext cx="3214500"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Чистые урны, раздельный сбор и уход за территорией помогают не превращать двор в свалку. Когда жители следят за порядком, город становится удобнее и для людей, и для природы.
</a:t>
            </a:r>
            <a:endParaRPr lang="en-US" sz="1300" dirty="0"/>
          </a:p>
        </p:txBody>
      </p:sp>
      <p:sp>
        <p:nvSpPr>
          <p:cNvPr id="18" name="Text 9"/>
          <p:cNvSpPr txBox="1"/>
          <p:nvPr/>
        </p:nvSpPr>
        <p:spPr>
          <a:xfrm>
            <a:off x="4714401" y="3084265"/>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Бережный порядок
</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964517"/>
            <a:ext cx="4129200" cy="1842817"/>
          </a:xfrm>
          <a:prstGeom prst="rect">
            <a:avLst/>
          </a:prstGeom>
        </p:spPr>
      </p:pic>
      <p:pic>
        <p:nvPicPr>
          <p:cNvPr id="5" name="Image 3" descr="preencoded.png">    </p:cNvPr>
          <p:cNvPicPr>
            <a:picLocks noChangeAspect="1"/>
          </p:cNvPicPr>
          <p:nvPr/>
        </p:nvPicPr>
        <p:blipFill>
          <a:blip r:embed="rId4"/>
          <a:stretch>
            <a:fillRect/>
          </a:stretch>
        </p:blipFill>
        <p:spPr>
          <a:xfrm>
            <a:off x="4654800" y="964517"/>
            <a:ext cx="4129200" cy="184281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2647" b="1" dirty="0">
                <a:solidFill>
                  <a:srgbClr val="FFFFFF"/>
                </a:solidFill>
                <a:latin typeface="Arial" pitchFamily="34" charset="0"/>
                <a:ea typeface="Arial" pitchFamily="34" charset="-122"/>
                <a:cs typeface="Arial" pitchFamily="34" charset="-120"/>
              </a:rPr>
              <a:t>Редкие животные и растения нуждаются в защите
</a:t>
            </a:r>
            <a:endParaRPr lang="en-US" sz="2647" dirty="0"/>
          </a:p>
        </p:txBody>
      </p:sp>
      <p:sp>
        <p:nvSpPr>
          <p:cNvPr id="8" name="Text 1"/>
          <p:cNvSpPr txBox="1"/>
          <p:nvPr/>
        </p:nvSpPr>
        <p:spPr>
          <a:xfrm>
            <a:off x="360000" y="2917800"/>
            <a:ext cx="4129200" cy="16545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Кто прячется в тишине леса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глубине леса может жить редкая птица или цвести маленькое растение, которое почти не видно среди травы. Если рядом мусор, шум или пожар, таким видам становится очень трудно выжить. Поэтому охраняемые места особенно важны для тихих и уязвимых соседей.
</a:t>
            </a:r>
            <a:endParaRPr lang="en-US" sz="1500" dirty="0"/>
          </a:p>
        </p:txBody>
      </p:sp>
      <p:sp>
        <p:nvSpPr>
          <p:cNvPr id="9" name="Text 2"/>
          <p:cNvSpPr txBox="1"/>
          <p:nvPr/>
        </p:nvSpPr>
        <p:spPr>
          <a:xfrm>
            <a:off x="4654800" y="2917800"/>
            <a:ext cx="4129200" cy="16545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Когда исчезает один вид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Иногда одно животное или растение исчезает почти незаметно, но потом меняется жизнь целой территории. Другим видам не хватает пищи, укрытия или помощников, а восстановить утраченное бывает очень сложно. Беречь редкие виды — значит заранее сохранять будущее природы.
</a:t>
            </a:r>
            <a:endParaRPr lang="en-US" sz="1500" dirty="0"/>
          </a:p>
        </p:txBody>
      </p:sp>
      <p:sp>
        <p:nvSpPr>
          <p:cNvPr id="10" name="Text 3"/>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15</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066" b="1" dirty="0">
                <a:solidFill>
                  <a:srgbClr val="FFFFFF"/>
                </a:solidFill>
                <a:latin typeface="Arial" pitchFamily="34" charset="0"/>
                <a:ea typeface="Arial" pitchFamily="34" charset="-122"/>
                <a:cs typeface="Arial" pitchFamily="34" charset="-120"/>
              </a:rPr>
              <a:t>Простые экологические правила для детей
</a:t>
            </a:r>
            <a:endParaRPr lang="en-US" sz="3066" dirty="0"/>
          </a:p>
        </p:txBody>
      </p:sp>
      <p:sp>
        <p:nvSpPr>
          <p:cNvPr id="7"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16</a:t>
            </a:r>
            <a:endParaRPr lang="en-US" sz="1400" dirty="0"/>
          </a:p>
        </p:txBody>
      </p:sp>
      <p:sp>
        <p:nvSpPr>
          <p:cNvPr id="8" name="Text 2"/>
          <p:cNvSpPr txBox="1"/>
          <p:nvPr/>
        </p:nvSpPr>
        <p:spPr>
          <a:xfrm>
            <a:off x="493350" y="1823625"/>
            <a:ext cx="2545800" cy="958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Не стоит срывать много цветов и ломать ветки ради игры. Растениям нужно время, чтобы расти, а лес и парк выглядят красивее, когда их не тревожат.
</a:t>
            </a:r>
            <a:endParaRPr lang="en-US" sz="1000" dirty="0"/>
          </a:p>
        </p:txBody>
      </p:sp>
      <p:sp>
        <p:nvSpPr>
          <p:cNvPr id="9" name="Text 3"/>
          <p:cNvSpPr txBox="1"/>
          <p:nvPr/>
        </p:nvSpPr>
        <p:spPr>
          <a:xfrm>
            <a:off x="493500" y="1294250"/>
            <a:ext cx="25458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Не рвать лишнее
</a:t>
            </a:r>
            <a:endParaRPr lang="en-US" sz="1200" dirty="0"/>
          </a:p>
        </p:txBody>
      </p:sp>
      <p:sp>
        <p:nvSpPr>
          <p:cNvPr id="10" name="Text 4"/>
          <p:cNvSpPr txBox="1"/>
          <p:nvPr/>
        </p:nvSpPr>
        <p:spPr>
          <a:xfrm>
            <a:off x="6238050" y="1823625"/>
            <a:ext cx="2545800" cy="958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Громкие крики пугают птиц и зверей, мешают им искать пищу и заботиться о детёнышах. В лесу полезно говорить спокойно, будто вы в библиотеке, только с деревьями.
</a:t>
            </a:r>
            <a:endParaRPr lang="en-US" sz="1000" dirty="0"/>
          </a:p>
        </p:txBody>
      </p:sp>
      <p:sp>
        <p:nvSpPr>
          <p:cNvPr id="11" name="Text 5"/>
          <p:cNvSpPr txBox="1"/>
          <p:nvPr/>
        </p:nvSpPr>
        <p:spPr>
          <a:xfrm>
            <a:off x="6238200" y="1294250"/>
            <a:ext cx="25458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Не шуметь в лесу
</a:t>
            </a:r>
            <a:endParaRPr lang="en-US" sz="1200" dirty="0"/>
          </a:p>
        </p:txBody>
      </p:sp>
      <p:sp>
        <p:nvSpPr>
          <p:cNvPr id="12" name="Text 6"/>
          <p:cNvSpPr txBox="1"/>
          <p:nvPr/>
        </p:nvSpPr>
        <p:spPr>
          <a:xfrm>
            <a:off x="3365700" y="1823625"/>
            <a:ext cx="2545800" cy="958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Гнёзда и норки — это дома животных. Если их трогать, птенцы и зверята могут испугаться или остаться без защиты. Лучше наблюдать издалека, как настоящий тихий разведчик.
</a:t>
            </a:r>
            <a:endParaRPr lang="en-US" sz="1000" dirty="0"/>
          </a:p>
        </p:txBody>
      </p:sp>
      <p:sp>
        <p:nvSpPr>
          <p:cNvPr id="13" name="Text 7"/>
          <p:cNvSpPr txBox="1"/>
          <p:nvPr/>
        </p:nvSpPr>
        <p:spPr>
          <a:xfrm>
            <a:off x="3365850" y="1294250"/>
            <a:ext cx="25458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Беречь гнёзда
</a:t>
            </a:r>
            <a:endParaRPr lang="en-US" sz="1200" dirty="0"/>
          </a:p>
        </p:txBody>
      </p:sp>
      <p:sp>
        <p:nvSpPr>
          <p:cNvPr id="14" name="Text 8"/>
          <p:cNvSpPr txBox="1"/>
          <p:nvPr/>
        </p:nvSpPr>
        <p:spPr>
          <a:xfrm>
            <a:off x="4735200" y="3577050"/>
            <a:ext cx="2545800" cy="958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Закрывать кран, выключать свет и беречь вещи — это тоже забота о природе. Такие простые действия помогают сохранить воду, энергию и материалы для будущих дел.
</a:t>
            </a:r>
            <a:endParaRPr lang="en-US" sz="1000" dirty="0"/>
          </a:p>
        </p:txBody>
      </p:sp>
      <p:sp>
        <p:nvSpPr>
          <p:cNvPr id="15" name="Text 9"/>
          <p:cNvSpPr txBox="1"/>
          <p:nvPr/>
        </p:nvSpPr>
        <p:spPr>
          <a:xfrm>
            <a:off x="4735350" y="3047675"/>
            <a:ext cx="25458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Экономить ресурсы
</a:t>
            </a:r>
            <a:endParaRPr lang="en-US" sz="1200" dirty="0"/>
          </a:p>
        </p:txBody>
      </p:sp>
      <p:sp>
        <p:nvSpPr>
          <p:cNvPr id="16" name="Text 10"/>
          <p:cNvSpPr txBox="1"/>
          <p:nvPr/>
        </p:nvSpPr>
        <p:spPr>
          <a:xfrm>
            <a:off x="1862850" y="3577050"/>
            <a:ext cx="2545800" cy="958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Бумажка, бутылка или пакет, оставленные на земле, долго портят вид и могут навредить животным. Всё, что принесли с собой, лучше унести обратно до ближайшей урны.
</a:t>
            </a:r>
            <a:endParaRPr lang="en-US" sz="1000" dirty="0"/>
          </a:p>
        </p:txBody>
      </p:sp>
      <p:sp>
        <p:nvSpPr>
          <p:cNvPr id="17" name="Text 11"/>
          <p:cNvSpPr txBox="1"/>
          <p:nvPr/>
        </p:nvSpPr>
        <p:spPr>
          <a:xfrm>
            <a:off x="1863000" y="3047675"/>
            <a:ext cx="2545800" cy="4500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Не оставлять мусор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Что делать с отходами
</a:t>
            </a:r>
            <a:endParaRPr lang="en-US" sz="3200"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17</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582" dirty="0">
                <a:solidFill>
                  <a:srgbClr val="000000"/>
                </a:solidFill>
                <a:latin typeface="Arial" pitchFamily="34" charset="0"/>
                <a:ea typeface="Arial" pitchFamily="34" charset="-122"/>
                <a:cs typeface="Arial" pitchFamily="34" charset="-120"/>
              </a:rPr>
              <a:t>Схема показывает, как раздельный сбор помогает отправить разные виды отходов туда, где они принесут меньше вреда.
</a:t>
            </a:r>
            <a:endParaRPr lang="en-US" sz="158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075900" y="373500"/>
            <a:ext cx="6708000" cy="571200"/>
          </a:xfrm>
          <a:prstGeom prst="rect">
            <a:avLst/>
          </a:prstGeom>
          <a:noFill/>
          <a:ln/>
        </p:spPr>
        <p:txBody>
          <a:bodyPr wrap="square" lIns="0" tIns="0" rIns="0" bIns="0" rtlCol="0" anchor="t"/>
          <a:lstStyle/>
          <a:p>
            <a:pPr algn="l" indent="0" marL="0">
              <a:lnSpc>
                <a:spcPct val="90000"/>
              </a:lnSpc>
              <a:buNone/>
            </a:pPr>
            <a:r>
              <a:rPr lang="en-US" sz="2950" b="1" dirty="0">
                <a:solidFill>
                  <a:srgbClr val="000000"/>
                </a:solidFill>
                <a:latin typeface="Arial" pitchFamily="34" charset="0"/>
                <a:ea typeface="Arial" pitchFamily="34" charset="-122"/>
                <a:cs typeface="Arial" pitchFamily="34" charset="-120"/>
              </a:rPr>
              <a:t>Экология начинается с наблюдения
</a:t>
            </a:r>
            <a:endParaRPr lang="en-US" sz="2950" dirty="0"/>
          </a:p>
        </p:txBody>
      </p:sp>
      <p:sp>
        <p:nvSpPr>
          <p:cNvPr id="9"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18</a:t>
            </a:r>
            <a:endParaRPr lang="en-US" sz="1400" dirty="0"/>
          </a:p>
        </p:txBody>
      </p:sp>
      <p:sp>
        <p:nvSpPr>
          <p:cNvPr id="10" name="Text 2"/>
          <p:cNvSpPr txBox="1"/>
          <p:nvPr/>
        </p:nvSpPr>
        <p:spPr>
          <a:xfrm>
            <a:off x="2075900" y="1189174"/>
            <a:ext cx="6488700" cy="2844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Замечать изменения
</a:t>
            </a:r>
            <a:endParaRPr lang="en-US" sz="1400" dirty="0"/>
          </a:p>
        </p:txBody>
      </p:sp>
      <p:sp>
        <p:nvSpPr>
          <p:cNvPr id="11" name="Text 3"/>
          <p:cNvSpPr txBox="1"/>
          <p:nvPr/>
        </p:nvSpPr>
        <p:spPr>
          <a:xfrm>
            <a:off x="2075900" y="1520526"/>
            <a:ext cx="6488700" cy="571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Сначала важно внимательно смотреть вокруг: сломанная ветка, грязная вода, дым или переполненная урна сразу подсказывают, где природе нужна помощь. Внимательный взгляд — уже хороший старт.
</a:t>
            </a:r>
            <a:endParaRPr lang="en-US" sz="1200" dirty="0"/>
          </a:p>
        </p:txBody>
      </p:sp>
      <p:sp>
        <p:nvSpPr>
          <p:cNvPr id="12" name="Text 4"/>
          <p:cNvSpPr txBox="1"/>
          <p:nvPr/>
        </p:nvSpPr>
        <p:spPr>
          <a:xfrm>
            <a:off x="2075900" y="3544124"/>
            <a:ext cx="6488700" cy="2844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Искать решение
</a:t>
            </a:r>
            <a:endParaRPr lang="en-US" sz="1400" dirty="0"/>
          </a:p>
        </p:txBody>
      </p:sp>
      <p:sp>
        <p:nvSpPr>
          <p:cNvPr id="13" name="Text 5"/>
          <p:cNvSpPr txBox="1"/>
          <p:nvPr/>
        </p:nvSpPr>
        <p:spPr>
          <a:xfrm>
            <a:off x="2075900" y="3875476"/>
            <a:ext cx="6488700" cy="571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Когда проблема замечена, можно подумать, как исправить её: убрать мусор, сообщить взрослым, полить растения или не ломать ветки. Именно так маленькие наблюдатели становятся настоящими помощниками природы.
</a:t>
            </a:r>
            <a:endParaRPr lang="en-US" sz="1200" dirty="0"/>
          </a:p>
        </p:txBody>
      </p:sp>
      <p:sp>
        <p:nvSpPr>
          <p:cNvPr id="14" name="Text 6"/>
          <p:cNvSpPr txBox="1"/>
          <p:nvPr/>
        </p:nvSpPr>
        <p:spPr>
          <a:xfrm>
            <a:off x="2075900" y="2366649"/>
            <a:ext cx="6488700" cy="2844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Сравнивать и делать выводы
</a:t>
            </a:r>
            <a:endParaRPr lang="en-US" sz="1400" dirty="0"/>
          </a:p>
        </p:txBody>
      </p:sp>
      <p:sp>
        <p:nvSpPr>
          <p:cNvPr id="15" name="Text 7"/>
          <p:cNvSpPr txBox="1"/>
          <p:nvPr/>
        </p:nvSpPr>
        <p:spPr>
          <a:xfrm>
            <a:off x="2075900" y="2698001"/>
            <a:ext cx="6488700" cy="571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Потом полезно сравнить, что было раньше и что изменилось сейчас. Так становится понятнее, почему растения вянут, птиц стало меньше или во дворе появилось больше мусора.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965374"/>
            <a:ext cx="4145700" cy="165180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638300" y="965374"/>
            <a:ext cx="4145700" cy="165180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26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Что даёт забота о природе
</a:t>
            </a:r>
            <a:endParaRPr lang="en-US" sz="3200"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19</a:t>
            </a:r>
            <a:endParaRPr lang="en-US" sz="1400" dirty="0"/>
          </a:p>
        </p:txBody>
      </p:sp>
      <p:sp>
        <p:nvSpPr>
          <p:cNvPr id="11" name="Text 2"/>
          <p:cNvSpPr txBox="1"/>
          <p:nvPr/>
        </p:nvSpPr>
        <p:spPr>
          <a:xfrm>
            <a:off x="496650" y="2730300"/>
            <a:ext cx="3843300" cy="16896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Парк, где легко дышать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чистом парке дети бегают по дорожкам, а взрослые отдыхают на скамейках под деревьями. Воздух там свежее, потому что зелёные насаждения помогают делать его приятнее. Даже обычная прогулка превращается в маленький праздник.
</a:t>
            </a:r>
            <a:endParaRPr lang="en-US" sz="1400" dirty="0"/>
          </a:p>
        </p:txBody>
      </p:sp>
      <p:sp>
        <p:nvSpPr>
          <p:cNvPr id="12" name="Text 3"/>
          <p:cNvSpPr txBox="1"/>
          <p:nvPr/>
        </p:nvSpPr>
        <p:spPr>
          <a:xfrm>
            <a:off x="4774950" y="2730300"/>
            <a:ext cx="3843300" cy="16896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Река и её тихие жители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Когда берег чистый, рыбы, утки и другие обитатели воды чувствуют себя спокойнее. Люди тоже выигрывают: рядом можно гулять, любоваться птицами и не морщиться от грязи. Забота о природе делает жизнь вокруг дружелюбнее и здоровее.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62683" y="1537200"/>
            <a:ext cx="7278900" cy="1593900"/>
          </a:xfrm>
          <a:prstGeom prst="rect">
            <a:avLst/>
          </a:prstGeom>
          <a:noFill/>
          <a:ln/>
        </p:spPr>
        <p:txBody>
          <a:bodyPr wrap="square" lIns="0" tIns="0" rIns="0" bIns="0" rtlCol="0" anchor="ctr"/>
          <a:lstStyle/>
          <a:p>
            <a:pPr algn="l" indent="0" marL="0">
              <a:lnSpc>
                <a:spcPct val="90000"/>
              </a:lnSpc>
              <a:buNone/>
            </a:pPr>
            <a:r>
              <a:rPr lang="en-US" sz="3500" b="1" dirty="0">
                <a:solidFill>
                  <a:srgbClr val="0A2463"/>
                </a:solidFill>
                <a:latin typeface="Arial" pitchFamily="34" charset="0"/>
                <a:ea typeface="Arial" pitchFamily="34" charset="-122"/>
                <a:cs typeface="Arial" pitchFamily="34" charset="-120"/>
              </a:rPr>
              <a:t>Экология — это забота о нашем общем доме
</a:t>
            </a:r>
            <a:endParaRPr lang="en-US" sz="3500" dirty="0"/>
          </a:p>
        </p:txBody>
      </p:sp>
      <p:sp>
        <p:nvSpPr>
          <p:cNvPr id="5" name="Text 1"/>
          <p:cNvSpPr txBox="1"/>
          <p:nvPr/>
        </p:nvSpPr>
        <p:spPr>
          <a:xfrm>
            <a:off x="562675" y="3451625"/>
            <a:ext cx="4125600" cy="1123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Экология напоминает: люди, животные, растения и воздух вокруг нас связаны. Если каждый день беречь природу, даже маленькими шагами, наш общий дом останется живым, чистым и красивым.
</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2026-05-26T01:37:03Z</dcterms:created>
  <dcterms:modified xsi:type="dcterms:W3CDTF">2026-05-26T01:37:03Z</dcterms:modified>
</cp:coreProperties>
</file>