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People against machines: тема для обсуждения на уроке английского языка
</a:t>
            </a:r>
            <a:endParaRPr lang="en-US" sz="2564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Human and machine: the modern debate in everyday life.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человек и машина — важная тема сегодня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уже влияет на поиск, перевод, навигацию и учёбу. Для старшеклассников это не абстрактная теория, а вопрос будущей профессии, цифровых навыков и умения обсуждать современные вызовы на английском языке.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60%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professions include tasks that can be partially automated.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McKinsey, обобщённая оценка по автоматизации задач в профессиях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показывает, что соперничество с машинами начинается не с фантастики, а с повседневных рабочих задач.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не точную статистику, а сравнительную уязвимость сфер: чем больше рутины и стандартных операций, тем выше влияние автоматизации.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automation affects jobs the most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связан с повторяемыми задачами; там, где важны общение и гибкость, человек сохраняет преимущество.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схема по материалам задания
</a:t>
            </a:r>
            <a:endParaRPr lang="en-US" sz="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the Industrial Revolution to the age of AI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Factories changed first
</a:t>
            </a:r>
            <a:pPr algn="l" indent="0" marL="0">
              <a:lnSpc>
                <a:spcPct val="115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 веке механизация резко изменила производство: ручной труд стал уступать место станкам, а темпы выпуска товаров выросли. Вместо исчезновения труда произошла его перестройка, и на фабриках возникли новые роли, требующие другой подготовки и дисциплины.
</a:t>
            </a:r>
            <a:endParaRPr lang="en-US" sz="111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assembly line speeded up the world
</a:t>
            </a:r>
            <a:pPr algn="l" indent="0" marL="0">
              <a:lnSpc>
                <a:spcPct val="115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1913 году Генри Форд внедрил конвейер, который стал символом массового производства. Автомобили начали собираться значительно быстрее, а организация труда стала более стандартизированной. Этот пример показывает, как технология меняет не только машины, но и саму работу людей.
</a:t>
            </a:r>
            <a:endParaRPr lang="en-US" sz="111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continues the same story
</a:t>
            </a:r>
            <a:pPr algn="l" indent="0" marL="0">
              <a:lnSpc>
                <a:spcPct val="115000"/>
              </a:lnSpc>
              <a:buNone/>
            </a:pPr>
            <a:r>
              <a:rPr lang="en-US" sz="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роль старых станков и конвейеров частично выполняют алгоритмы и роботы. На изображении могут соседствовать старая фабрика, современный робот и ученик с ноутбуком. История повторяет главный урок: технологии вытесняют одни профессии и создают другие.
</a:t>
            </a:r>
            <a:endParaRPr lang="en-US" sz="106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763" y="2026027"/>
            <a:ext cx="189675" cy="252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20406" y="2224849"/>
            <a:ext cx="221287" cy="252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44750" y="2153798"/>
            <a:ext cx="241500" cy="241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16325" y="2031749"/>
            <a:ext cx="241500" cy="241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51125" y="3695490"/>
            <a:ext cx="241500" cy="214667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5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machines do better than people
</a:t>
            </a:r>
            <a:endParaRPr lang="en-US" sz="2246" dirty="0"/>
          </a:p>
        </p:txBody>
      </p:sp>
      <p:sp>
        <p:nvSpPr>
          <p:cNvPr id="16" name="Text 2"/>
          <p:cNvSpPr txBox="1"/>
          <p:nvPr/>
        </p:nvSpPr>
        <p:spPr>
          <a:xfrm>
            <a:off x="455850" y="2026025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вычисления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Машины мгновенно обрабатывают сложные расчёты и не теряют точность при больших объёмах данных. Это особенно важно там, где скорость напрямую влияет на результат.
</a:t>
            </a:r>
            <a:endParaRPr lang="en-US" sz="743" dirty="0"/>
          </a:p>
        </p:txBody>
      </p:sp>
      <p:sp>
        <p:nvSpPr>
          <p:cNvPr id="17" name="Text 3"/>
          <p:cNvSpPr txBox="1"/>
          <p:nvPr/>
        </p:nvSpPr>
        <p:spPr>
          <a:xfrm>
            <a:off x="2590200" y="222485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массивами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находят связи в миллионах записей быстрее человека. Они помогают анализировать большие базы, выявлять закономерности и строить прогнозы на основе повторяющихся сигналов.
</a:t>
            </a:r>
            <a:endParaRPr lang="en-US" sz="743" dirty="0"/>
          </a:p>
        </p:txBody>
      </p:sp>
      <p:sp>
        <p:nvSpPr>
          <p:cNvPr id="18" name="Text 4"/>
          <p:cNvSpPr txBox="1"/>
          <p:nvPr/>
        </p:nvSpPr>
        <p:spPr>
          <a:xfrm>
            <a:off x="4724650" y="214810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Круглосуточная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отличие от человека, машина не устает, не отвлекается и может работать 24/7. Поэтому её удобно использовать в сервисах, логистике и мониторинге.
</a:t>
            </a:r>
            <a:endParaRPr lang="en-US" sz="743" dirty="0"/>
          </a:p>
        </p:txBody>
      </p:sp>
      <p:sp>
        <p:nvSpPr>
          <p:cNvPr id="19" name="Text 5"/>
          <p:cNvSpPr txBox="1"/>
          <p:nvPr/>
        </p:nvSpPr>
        <p:spPr>
          <a:xfrm>
            <a:off x="6896225" y="202605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и прогнозы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особенно сильны в прокладке маршрутов, оценке пробок и прогнозировании изменений. Они быстро пересчитывают варианты и подбирают наиболее эффективное решение.
</a:t>
            </a:r>
            <a:endParaRPr lang="en-US" sz="743" dirty="0"/>
          </a:p>
        </p:txBody>
      </p:sp>
      <p:sp>
        <p:nvSpPr>
          <p:cNvPr id="20" name="Text 6"/>
          <p:cNvSpPr txBox="1"/>
          <p:nvPr/>
        </p:nvSpPr>
        <p:spPr>
          <a:xfrm>
            <a:off x="6031025" y="3676375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Распознавание образов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уверенно распознают изображения, текст и типовые шаблоны. В медицине, переводе и поисковых системах это ускоряет обработку информации и снижает число рутинных ошибок.
</a:t>
            </a:r>
            <a:endParaRPr lang="en-US" sz="74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17950" y="777075"/>
            <a:ext cx="4097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people do better than machines
</a:t>
            </a:r>
            <a:endParaRPr lang="en-US" sz="2246" dirty="0"/>
          </a:p>
        </p:txBody>
      </p:sp>
      <p:sp>
        <p:nvSpPr>
          <p:cNvPr id="11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17939" y="1709627"/>
            <a:ext cx="4097813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и нюансы
</a:t>
            </a:r>
            <a:pPr algn="l" indent="0" marL="0">
              <a:lnSpc>
                <a:spcPct val="115000"/>
              </a:lnSpc>
              <a:buNone/>
            </a:pPr>
            <a:r>
              <a:rPr lang="en-US" sz="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понимает ситуацию шире, чем набор данных. Он учитывает историю отношений, интонацию, культурный фон и скрытые причины, которые алгоритм может не заметить.
</a:t>
            </a:r>
            <a:endParaRPr lang="en-US" sz="881" dirty="0"/>
          </a:p>
        </p:txBody>
      </p:sp>
      <p:sp>
        <p:nvSpPr>
          <p:cNvPr id="13" name="Text 3"/>
          <p:cNvSpPr txBox="1"/>
          <p:nvPr/>
        </p:nvSpPr>
        <p:spPr>
          <a:xfrm>
            <a:off x="417939" y="2316539"/>
            <a:ext cx="4097813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Эмпатия и доверие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умеют сочувствовать, поддерживать и выстраивать доверие. В teaching, medicine и social work именно это помогает не просто решить задачу, а помочь человеку.
</a:t>
            </a:r>
            <a:endParaRPr lang="en-US" sz="907" dirty="0"/>
          </a:p>
        </p:txBody>
      </p:sp>
      <p:sp>
        <p:nvSpPr>
          <p:cNvPr id="14" name="Text 4"/>
          <p:cNvSpPr txBox="1"/>
          <p:nvPr/>
        </p:nvSpPr>
        <p:spPr>
          <a:xfrm>
            <a:off x="417939" y="2923449"/>
            <a:ext cx="4097813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решение затрагивает справедливость, безопасность или судьбу другого человека, требуется ответственность. Машина может предложить вариант, но оценить его последствия должен человек.
</a:t>
            </a:r>
            <a:endParaRPr lang="en-US" sz="875" dirty="0"/>
          </a:p>
        </p:txBody>
      </p:sp>
      <p:sp>
        <p:nvSpPr>
          <p:cNvPr id="15" name="Text 5"/>
          <p:cNvSpPr txBox="1"/>
          <p:nvPr/>
        </p:nvSpPr>
        <p:spPr>
          <a:xfrm>
            <a:off x="417939" y="3530341"/>
            <a:ext cx="4097813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Творческий подход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Нестандартные идеи, художественное видение и оригинальные решения рождаются там, где есть воображение. В art и management это качество особенно ценно и пока трудно заменимо.
</a:t>
            </a:r>
            <a:endParaRPr lang="en-US" sz="875" dirty="0"/>
          </a:p>
        </p:txBody>
      </p:sp>
      <p:sp>
        <p:nvSpPr>
          <p:cNvPr id="16" name="Text 6"/>
          <p:cNvSpPr txBox="1"/>
          <p:nvPr/>
        </p:nvSpPr>
        <p:spPr>
          <a:xfrm>
            <a:off x="417939" y="4137230"/>
            <a:ext cx="4097813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Переговоры и сотрудничество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умеют договариваться, искать компромисс и учитывать интересы разных сторон. Эти навыки важны в команде, где успех зависит не только от скорости, но и от взаимопонимания.
</a:t>
            </a:r>
            <a:endParaRPr lang="en-US" sz="87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385642"/>
            <a:ext cx="4000500" cy="15943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в каких задачах машина сильнее, а где решающую роль сохраняет человек.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Human vs machine: a clear comparison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Machines are stronger in data processing, humans are stronger in judgment and values.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по теме искусственного интеллекта
</a:t>
            </a:r>
            <a:endParaRPr lang="en-US" sz="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automation changes work and jobs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типичную цепочку влияния технологии на труд и занятость.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Jobs most vulnerable to automation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443275" y="190657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Шаблонная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уязвимы профессии, где действия повторяются почти без изменений. Если результат легко проверить автоматически, машина быстрее заменяет человека.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844300" y="234115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 с клиентами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высок в call-центрах и похожих сервисах, где ответы строятся по сценарию. Программы уже умеют обрабатывать типовые запросы и направлять клиента дальше.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99750" y="318242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обработка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Кассиры, складские сортировщики и офисные помощники чаще сталкиваются с автоматизацией, потому что их задачи связаны с подсчётом, проверкой и стандартными операциями.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779750" y="383627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Предсказуемая логистика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маршруты доставки тоже легче автоматизировать, чем сложные поездки с нестабильными условиями. Чем меньше нестандартных решений, тем выше вероятность замены.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00" y="3062625"/>
            <a:ext cx="8219400" cy="18301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People and machines working together
</a:t>
            </a:r>
            <a:endParaRPr lang="en-US" sz="2646" dirty="0"/>
          </a:p>
        </p:txBody>
      </p:sp>
      <p:sp>
        <p:nvSpPr>
          <p:cNvPr id="12" name="Text 2"/>
          <p:cNvSpPr txBox="1"/>
          <p:nvPr/>
        </p:nvSpPr>
        <p:spPr>
          <a:xfrm>
            <a:off x="1193050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использует диагностический ИИ как помощника: система быстро анализирует снимки и симптомы, а специалист сопоставляет результат с историей болезни, рисками и состоянием конкретного пациента.
</a:t>
            </a:r>
            <a:endParaRPr lang="en-US" sz="929" dirty="0"/>
          </a:p>
        </p:txBody>
      </p:sp>
      <p:sp>
        <p:nvSpPr>
          <p:cNvPr id="13" name="Text 3"/>
          <p:cNvSpPr txBox="1"/>
          <p:nvPr/>
        </p:nvSpPr>
        <p:spPr>
          <a:xfrm>
            <a:off x="3137000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получает от цифровой аналитики данные о прогрессе класса, но именно человек выбирает задания, объясняет ошибки и поддерживает мотивацию, учитывая особенности каждого ученика.
</a:t>
            </a:r>
            <a:endParaRPr lang="en-US" sz="929" dirty="0"/>
          </a:p>
        </p:txBody>
      </p:sp>
      <p:sp>
        <p:nvSpPr>
          <p:cNvPr id="14" name="Text 4"/>
          <p:cNvSpPr txBox="1"/>
          <p:nvPr/>
        </p:nvSpPr>
        <p:spPr>
          <a:xfrm>
            <a:off x="5080949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Инженерия и медиа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 применяет проектные программы, а журналист — текстовые инструменты, чтобы быстрее собирать материал и редактировать его; при этом окончательное решение и ответственность остаются за человеком.
</a:t>
            </a:r>
            <a:endParaRPr lang="en-US" sz="907" dirty="0"/>
          </a:p>
        </p:txBody>
      </p:sp>
      <p:sp>
        <p:nvSpPr>
          <p:cNvPr id="15" name="Text 5"/>
          <p:cNvSpPr txBox="1"/>
          <p:nvPr/>
        </p:nvSpPr>
        <p:spPr>
          <a:xfrm>
            <a:off x="7024896" y="1954488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принцип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работает лучше соперничества: машина ускоряет поиск, подсчёт и сортировку информации, а человек задаёт цель, оценивает последствия и отвечает за итоговый выбор.
</a:t>
            </a:r>
            <a:endParaRPr lang="en-US" sz="92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пользу ИИ даёт там, где задачи повторяются, а правила понятны. В сферах общения и переговоров эффект заметно ниже.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AI already brings measurable results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стандартизированнее процесс, тем выше результат автоматизации; для эмоциональных и социально сложных задач человеку по-прежнему нет полноценной замены.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эффектов ИИ по отраслям; качественная оценка на основе распространённых сценариев применения.
</a:t>
            </a:r>
            <a:endParaRPr lang="en-US" sz="51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2654" y="1787737"/>
            <a:ext cx="281100" cy="224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2650" y="2423435"/>
            <a:ext cx="281100" cy="224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2650" y="3046742"/>
            <a:ext cx="281100" cy="2498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2653" y="3695063"/>
            <a:ext cx="281100" cy="2248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54316" y="4296028"/>
            <a:ext cx="257775" cy="294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Ethical risks of machine decisions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525476" y="1705075"/>
            <a:ext cx="39039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Предвзятость
</a:t>
            </a:r>
            <a:pPr algn="l" indent="0" marL="0">
              <a:lnSpc>
                <a:spcPct val="115000"/>
              </a:lnSpc>
              <a:buNone/>
            </a:pPr>
            <a:r>
              <a:rPr lang="en-US" sz="6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могут перенимать скрытые перекосы из обучающих данных и затем воспроизводить их в решениях. Это особенно опасно, когда ошибки влияют на доступ к работе или образованию.
</a:t>
            </a:r>
            <a:endParaRPr lang="en-US" sz="803" dirty="0"/>
          </a:p>
        </p:txBody>
      </p:sp>
      <p:sp>
        <p:nvSpPr>
          <p:cNvPr id="12" name="Text 3"/>
          <p:cNvSpPr txBox="1"/>
          <p:nvPr/>
        </p:nvSpPr>
        <p:spPr>
          <a:xfrm>
            <a:off x="3525476" y="2340904"/>
            <a:ext cx="39039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
</a:t>
            </a:r>
            <a:pPr algn="l" indent="0" marL="0">
              <a:lnSpc>
                <a:spcPct val="115000"/>
              </a:lnSpc>
              <a:buNone/>
            </a:pPr>
            <a:r>
              <a:rPr lang="en-US" sz="6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Автоматические системы способны усиливать различия между группами людей, если данные отражают уже существующее неравенство. Тогда технология не исправляет проблему, а делает её более заметной.
</a:t>
            </a:r>
            <a:endParaRPr lang="en-US" sz="803" dirty="0"/>
          </a:p>
        </p:txBody>
      </p:sp>
      <p:sp>
        <p:nvSpPr>
          <p:cNvPr id="13" name="Text 4"/>
          <p:cNvSpPr txBox="1"/>
          <p:nvPr/>
        </p:nvSpPr>
        <p:spPr>
          <a:xfrm>
            <a:off x="3525476" y="2976726"/>
            <a:ext cx="39039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
</a:t>
            </a:r>
            <a:pPr algn="l" indent="0" marL="0">
              <a:lnSpc>
                <a:spcPct val="115000"/>
              </a:lnSpc>
              <a:buNone/>
            </a:pPr>
            <a:r>
              <a:rPr lang="en-US" sz="6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сервисы собирают большое количество информации о поведении пользователей. Без строгих правил это может превратиться в постоянный контроль, который ограничивает свободу и приватность.
</a:t>
            </a:r>
            <a:endParaRPr lang="en-US" sz="803" dirty="0"/>
          </a:p>
        </p:txBody>
      </p:sp>
      <p:sp>
        <p:nvSpPr>
          <p:cNvPr id="14" name="Text 5"/>
          <p:cNvSpPr txBox="1"/>
          <p:nvPr/>
        </p:nvSpPr>
        <p:spPr>
          <a:xfrm>
            <a:off x="3525476" y="3612550"/>
            <a:ext cx="39039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 оспорить
</a:t>
            </a:r>
            <a:pPr algn="l" indent="0" marL="0">
              <a:lnSpc>
                <a:spcPct val="115000"/>
              </a:lnSpc>
              <a:buNone/>
            </a:pPr>
            <a:r>
              <a:rPr lang="en-US" sz="6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решение принимает система, человеку бывает трудно понять логику отказа и доказать ошибку. Особенно остро это чувствуется в кредитовании, найме и административных процедурах.
</a:t>
            </a:r>
            <a:endParaRPr lang="en-US" sz="803" dirty="0"/>
          </a:p>
        </p:txBody>
      </p:sp>
      <p:sp>
        <p:nvSpPr>
          <p:cNvPr id="15" name="Text 6"/>
          <p:cNvSpPr txBox="1"/>
          <p:nvPr/>
        </p:nvSpPr>
        <p:spPr>
          <a:xfrm>
            <a:off x="3525476" y="4248375"/>
            <a:ext cx="39039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6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данные могут использоваться не по назначению или попадать в систему с ошибками. В таком случае автоматический вывод выглядит уверенно, но основан на неверной информации.
</a:t>
            </a:r>
            <a:endParaRPr lang="en-US" sz="80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479301"/>
            <a:ext cx="4039800" cy="159809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где автоматическое решение полезно, а где требует строгого контроля человека.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Advantages and disadvantages of machine decision-making
</a:t>
            </a:r>
            <a:endParaRPr lang="en-US" sz="2376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Машинные решения сильны в скорости и масштабе, но проигрывают в прозрачности и учёте контекста; поэтому человеку нужен контроль над критическими случаями.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исследований по применению ИИ в организациях
</a:t>
            </a:r>
            <a:endParaRPr lang="en-US" sz="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people fear machines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334800" y="2676231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Индустриальная эпоха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фабрики и механизация показали, что машины могут быстро менять рынок труда. Страх был связан с тем, что привычные профессии исчезали, а новые ещё не были понятны.
</a:t>
            </a:r>
            <a:endParaRPr lang="en-US" sz="986" dirty="0"/>
          </a:p>
        </p:txBody>
      </p:sp>
      <p:sp>
        <p:nvSpPr>
          <p:cNvPr id="11" name="Text 3"/>
          <p:cNvSpPr txBox="1"/>
          <p:nvPr/>
        </p:nvSpPr>
        <p:spPr>
          <a:xfrm>
            <a:off x="3680540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научной фантастики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 и книги, включая Terminator и The Matrix, закрепили образ опасной технологии. В массовом сознании машина стала символом потери контроля и угрозы человеку.
</a:t>
            </a:r>
            <a:endParaRPr lang="en-US" sz="942" dirty="0"/>
          </a:p>
        </p:txBody>
      </p:sp>
      <p:sp>
        <p:nvSpPr>
          <p:cNvPr id="12" name="Text 4"/>
          <p:cNvSpPr txBox="1"/>
          <p:nvPr/>
        </p:nvSpPr>
        <p:spPr>
          <a:xfrm>
            <a:off x="6026301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опасения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люди чаще боятся не восстания роботов, а постепенной замены в обычных сферах жизни: на кассе, в офисе, в службе поддержки и при принятии решений.
</a:t>
            </a:r>
            <a:endParaRPr lang="en-US" sz="9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1701" y="1503975"/>
            <a:ext cx="3640200" cy="25381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Skills that make people stronger in the future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94963" y="1822463"/>
            <a:ext cx="4266900" cy="4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мышление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анализировать информацию, сравнивать источники и замечать ошибки помогает не поддаваться автоматическим выводам. Этот навык особенно важен, когда данные выглядят убедительно, но требуют проверки.
</a:t>
            </a:r>
            <a:endParaRPr lang="en-US" sz="803" dirty="0"/>
          </a:p>
        </p:txBody>
      </p:sp>
      <p:sp>
        <p:nvSpPr>
          <p:cNvPr id="12" name="Text 2"/>
          <p:cNvSpPr txBox="1"/>
          <p:nvPr/>
        </p:nvSpPr>
        <p:spPr>
          <a:xfrm>
            <a:off x="794963" y="2385072"/>
            <a:ext cx="4266900" cy="4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грамотность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должен понимать, как работают сервисы, алгоритмы и защита данных. Это позволяет безопасно использовать технологии и не зависеть полностью от готовых решений, предлагаемых системой.
</a:t>
            </a:r>
            <a:endParaRPr lang="en-US" sz="803" dirty="0"/>
          </a:p>
        </p:txBody>
      </p:sp>
      <p:sp>
        <p:nvSpPr>
          <p:cNvPr id="13" name="Text 3"/>
          <p:cNvSpPr txBox="1"/>
          <p:nvPr/>
        </p:nvSpPr>
        <p:spPr>
          <a:xfrm>
            <a:off x="794963" y="2947681"/>
            <a:ext cx="4266900" cy="4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Коммуникация
</a:t>
            </a:r>
            <a:pPr algn="l" indent="0" marL="0">
              <a:lnSpc>
                <a:spcPct val="115000"/>
              </a:lnSpc>
              <a:buNone/>
            </a:pPr>
            <a:r>
              <a:rPr lang="en-US" sz="3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выражение мыслей, умение слушать и задавать вопросы остаются сильной стороной человека. В будущей работе именно коммуникация помогает объяснять идеи, убеждать и находить общий язык.
</a:t>
            </a:r>
            <a:endParaRPr lang="en-US" sz="803" dirty="0"/>
          </a:p>
        </p:txBody>
      </p:sp>
      <p:sp>
        <p:nvSpPr>
          <p:cNvPr id="14" name="Text 4"/>
          <p:cNvSpPr txBox="1"/>
          <p:nvPr/>
        </p:nvSpPr>
        <p:spPr>
          <a:xfrm>
            <a:off x="794963" y="3510291"/>
            <a:ext cx="4266900" cy="4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3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проекты редко создаются в одиночку. Люди, которые умеют распределять роли, договариваться и совместно искать решения, быстрее адаптируются к изменениям и сложным задачам.
</a:t>
            </a:r>
            <a:endParaRPr lang="en-US" sz="803" dirty="0"/>
          </a:p>
        </p:txBody>
      </p:sp>
      <p:sp>
        <p:nvSpPr>
          <p:cNvPr id="15" name="Text 5"/>
          <p:cNvSpPr txBox="1"/>
          <p:nvPr/>
        </p:nvSpPr>
        <p:spPr>
          <a:xfrm>
            <a:off x="794963" y="4072919"/>
            <a:ext cx="4266900" cy="4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всю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3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технологии появляются постоянно, поэтому важно быстро осваивать новые знания и не останавливаться после школы. Гибкость и готовность учиться делают человека устойчивее на рынке труда.
</a:t>
            </a:r>
            <a:endParaRPr lang="en-US" sz="803" dirty="0"/>
          </a:p>
        </p:txBody>
      </p:sp>
      <p:sp>
        <p:nvSpPr>
          <p:cNvPr id="16" name="Text 6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быстро растут навыки, которые соединяют анализ, творчество и работу с технологиями. Узкая механическая специализация усиливается медленнее и легче заменяется автоматизацией.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Skills in demand: what will grow in value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принадлежит смешанным компетенциям: чем шире набор навыков и чем лучше сочетание гуманитарного и цифрового опыта, тем выше ценность специалиста.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трендов рынка труда и образовательных требований; условная шкала роста ценности навыков.
</a:t>
            </a:r>
            <a:endParaRPr lang="en-US" sz="59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make technology an ally, not an enemy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шагов, при которых технологии работают в рамках закона, а человек сохраняет контроль над важными решениями.
</a:t>
            </a:r>
            <a:endParaRPr lang="en-US" sz="82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future is cooperation, not a simple victory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443275" y="190657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Гибридная модель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реалистичное будущее — это система, где машины обрабатывают данные, а люди ставят цели, оценивают риски и несут ответственность за последствия решений.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844300" y="234115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общества зависит от качества обучения. Чем лучше развиты языковые, цифровые и аналитические навыки, тем увереннее люди используют технологии и защищают свои интересы.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99750" y="318242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Необходимость правил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Технологический прогресс не становится безопасным сам по себе. Чёткие правила, прозрачные алгоритмы и контроль помогают снизить конфликт между удобством автоматизации и правами человека.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779750" y="383627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школьника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старшеклассников это означает практическую задачу: развивать английский язык, цифровую грамотность и умение работать с новой информацией, а не просто запоминать готовые ответы.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Машины сильны в скорости и данных, но будущее определяют человеческие качества: empathy, responsibility, moral choice and social understanding. Побеждает не технология, а разумное сотрудничество с ней.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Human qualities remain decisive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2026-05-31T18:00:00Z</dcterms:created>
  <dcterms:modified xsi:type="dcterms:W3CDTF">2026-05-31T18:00:00Z</dcterms:modified>
</cp:coreProperties>
</file>