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jpe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441376" y="360000"/>
            <a:ext cx="3342498" cy="4388100"/>
          </a:xfrm>
          <a:prstGeom prst="rect">
            <a:avLst/>
          </a:prstGeom>
        </p:spPr>
      </p:pic>
      <p:sp>
        <p:nvSpPr>
          <p:cNvPr id="5" name="Text 0"/>
          <p:cNvSpPr txBox="1"/>
          <p:nvPr/>
        </p:nvSpPr>
        <p:spPr>
          <a:xfrm>
            <a:off x="360000" y="1294050"/>
            <a:ext cx="4895700" cy="1794300"/>
          </a:xfrm>
          <a:prstGeom prst="rect">
            <a:avLst/>
          </a:prstGeom>
          <a:noFill/>
          <a:ln/>
        </p:spPr>
        <p:txBody>
          <a:bodyPr wrap="square" lIns="0" tIns="0" rIns="0" bIns="0" rtlCol="0" anchor="b"/>
          <a:lstStyle/>
          <a:p>
            <a:pPr algn="l" indent="0" marL="0">
              <a:lnSpc>
                <a:spcPct val="90000"/>
              </a:lnSpc>
              <a:buNone/>
            </a:pPr>
            <a:r>
              <a:rPr lang="en-US" sz="3400" b="1" dirty="0">
                <a:solidFill>
                  <a:srgbClr val="F6D298"/>
                </a:solidFill>
                <a:latin typeface="Arial" pitchFamily="34" charset="0"/>
                <a:ea typeface="Arial" pitchFamily="34" charset="-122"/>
                <a:cs typeface="Arial" pitchFamily="34" charset="-120"/>
              </a:rPr>
              <a:t>Л. Толстой «Два брата»
</a:t>
            </a:r>
            <a:endParaRPr lang="en-US" sz="3400" dirty="0"/>
          </a:p>
        </p:txBody>
      </p:sp>
      <p:sp>
        <p:nvSpPr>
          <p:cNvPr id="6" name="Text 1"/>
          <p:cNvSpPr txBox="1"/>
          <p:nvPr/>
        </p:nvSpPr>
        <p:spPr>
          <a:xfrm>
            <a:off x="566550" y="3492200"/>
            <a:ext cx="4414800" cy="9912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Короткий рассказ о выборе, семье и добром сердце.
</a:t>
            </a:r>
            <a:endParaRPr lang="en-US" sz="1600" dirty="0"/>
          </a:p>
        </p:txBody>
      </p:sp>
      <p:sp>
        <p:nvSpPr>
          <p:cNvPr id="7" name="Text 2"/>
          <p:cNvSpPr txBox="1"/>
          <p:nvPr/>
        </p:nvSpPr>
        <p:spPr>
          <a:xfrm>
            <a:off x="360000" y="360000"/>
            <a:ext cx="4130700" cy="668700"/>
          </a:xfrm>
          <a:prstGeom prst="rect">
            <a:avLst/>
          </a:prstGeom>
          <a:noFill/>
          <a:ln/>
        </p:spPr>
        <p:txBody>
          <a:bodyPr wrap="square" lIns="0" tIns="0" rIns="0" bIns="0" rtlCol="0" anchor="t"/>
          <a:lstStyle/>
          <a:p>
            <a:pPr algn="l" indent="0" marL="0">
              <a:lnSpc>
                <a:spcPct val="90000"/>
              </a:lnSpc>
              <a:buNone/>
            </a:pPr>
            <a:r>
              <a:rPr lang="en-US" sz="1600" b="1" dirty="0">
                <a:solidFill>
                  <a:srgbClr val="F6D298"/>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044200" y="1346463"/>
            <a:ext cx="3739800" cy="310067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Лев Толстой и смысл рассказа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2</a:t>
            </a:r>
            <a:endParaRPr lang="en-US" sz="1800" dirty="0"/>
          </a:p>
        </p:txBody>
      </p:sp>
      <p:sp>
        <p:nvSpPr>
          <p:cNvPr id="8" name="Text 2"/>
          <p:cNvSpPr txBox="1"/>
          <p:nvPr/>
        </p:nvSpPr>
        <p:spPr>
          <a:xfrm>
            <a:off x="695850" y="1718675"/>
            <a:ext cx="3995400" cy="2512200"/>
          </a:xfrm>
          <a:prstGeom prst="rect">
            <a:avLst/>
          </a:prstGeom>
          <a:noFill/>
          <a:ln/>
        </p:spPr>
        <p:txBody>
          <a:bodyPr wrap="square" lIns="0" tIns="0" rIns="0" bIns="0" rtlCol="0" anchor="ctr"/>
          <a:lstStyle/>
          <a:p>
            <a:pPr algn="l" indent="0" marL="0">
              <a:lnSpc>
                <a:spcPct val="90000"/>
              </a:lnSpc>
              <a:buNone/>
            </a:pPr>
            <a:r>
              <a:rPr lang="en-US" sz="1500" dirty="0">
                <a:solidFill>
                  <a:srgbClr val="FFFFFF"/>
                </a:solidFill>
                <a:latin typeface="Arial" pitchFamily="34" charset="0"/>
                <a:ea typeface="Arial" pitchFamily="34" charset="-122"/>
                <a:cs typeface="Arial" pitchFamily="34" charset="-120"/>
              </a:rPr>
              <a:t>Лев Толстой писал не только большие книги, но и короткие истории для детей. «Два брата» помогает понять, как важны согласие, уважение и честный выбор в семье.
</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74500" y="1584675"/>
            <a:ext cx="3870900" cy="1810800"/>
          </a:xfrm>
          <a:prstGeom prst="rect">
            <a:avLst/>
          </a:prstGeom>
          <a:noFill/>
          <a:ln/>
        </p:spPr>
        <p:txBody>
          <a:bodyPr wrap="square" lIns="0" tIns="0" rIns="0" bIns="0" rtlCol="0" anchor="ctr"/>
          <a:lstStyle/>
          <a:p>
            <a:pPr algn="l" indent="0" marL="0">
              <a:lnSpc>
                <a:spcPct val="90000"/>
              </a:lnSpc>
              <a:buNone/>
            </a:pPr>
            <a:r>
              <a:rPr lang="en-US" sz="1900" dirty="0">
                <a:solidFill>
                  <a:srgbClr val="F6D298"/>
                </a:solidFill>
                <a:latin typeface="Arial" pitchFamily="34" charset="0"/>
                <a:ea typeface="Arial" pitchFamily="34" charset="-122"/>
                <a:cs typeface="Arial" pitchFamily="34" charset="-120"/>
              </a:rPr>
              <a:t>Название сразу показывает, что в центре истории два близких человека, которых легко сравнить.
</a:t>
            </a:r>
            <a:endParaRPr lang="en-US" sz="1900" dirty="0"/>
          </a:p>
        </p:txBody>
      </p:sp>
      <p:sp>
        <p:nvSpPr>
          <p:cNvPr id="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3</a:t>
            </a:r>
            <a:endParaRPr lang="en-US" sz="1800" dirty="0"/>
          </a:p>
        </p:txBody>
      </p:sp>
      <p:sp>
        <p:nvSpPr>
          <p:cNvPr id="5" name="Text 2"/>
          <p:cNvSpPr txBox="1"/>
          <p:nvPr/>
        </p:nvSpPr>
        <p:spPr>
          <a:xfrm>
            <a:off x="5015800" y="2557775"/>
            <a:ext cx="3768300" cy="9948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брата сразу настраивают на сравнение двух разных характеров и поступков.
</a:t>
            </a:r>
            <a:endParaRPr lang="en-US" sz="1400" dirty="0"/>
          </a:p>
        </p:txBody>
      </p:sp>
      <p:sp>
        <p:nvSpPr>
          <p:cNvPr id="6" name="Text 3"/>
          <p:cNvSpPr txBox="1"/>
          <p:nvPr/>
        </p:nvSpPr>
        <p:spPr>
          <a:xfrm>
            <a:off x="5015650" y="3625775"/>
            <a:ext cx="3768300" cy="2826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Название рассказа Л. Н. Толстого «Два брата»
</a:t>
            </a:r>
            <a:endParaRPr lang="en-US" sz="1100" dirty="0"/>
          </a:p>
        </p:txBody>
      </p:sp>
      <p:sp>
        <p:nvSpPr>
          <p:cNvPr id="7" name="Text 4"/>
          <p:cNvSpPr txBox="1"/>
          <p:nvPr/>
        </p:nvSpPr>
        <p:spPr>
          <a:xfrm>
            <a:off x="5015800" y="1155550"/>
            <a:ext cx="3768300" cy="1329000"/>
          </a:xfrm>
          <a:prstGeom prst="rect">
            <a:avLst/>
          </a:prstGeom>
          <a:noFill/>
          <a:ln/>
        </p:spPr>
        <p:txBody>
          <a:bodyPr wrap="square" lIns="0" tIns="0" rIns="0" bIns="0" rtlCol="0" anchor="b"/>
          <a:lstStyle/>
          <a:p>
            <a:pPr algn="l" indent="0" marL="0">
              <a:lnSpc>
                <a:spcPct val="90000"/>
              </a:lnSpc>
              <a:buNone/>
            </a:pPr>
            <a:r>
              <a:rPr lang="en-US" sz="7100" dirty="0">
                <a:solidFill>
                  <a:srgbClr val="F6D298"/>
                </a:solidFill>
                <a:latin typeface="Arial" pitchFamily="34" charset="0"/>
                <a:ea typeface="Arial" pitchFamily="34" charset="-122"/>
                <a:cs typeface="Arial" pitchFamily="34" charset="-120"/>
              </a:rPr>
              <a:t>2
</a:t>
            </a:r>
            <a:endParaRPr lang="en-US" sz="7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346463"/>
            <a:ext cx="3739800" cy="310067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Два разных характера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4</a:t>
            </a:r>
            <a:endParaRPr lang="en-US" sz="1800" dirty="0"/>
          </a:p>
        </p:txBody>
      </p:sp>
      <p:sp>
        <p:nvSpPr>
          <p:cNvPr id="8" name="Text 2"/>
          <p:cNvSpPr txBox="1"/>
          <p:nvPr/>
        </p:nvSpPr>
        <p:spPr>
          <a:xfrm>
            <a:off x="4472800" y="1924187"/>
            <a:ext cx="4143600" cy="7821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Он выглядит спокойнее и старается подумать, прежде чем действовать. Такой герой помогает увидеть, что терпение и рассудительность могут быть очень сильными.
</a:t>
            </a:r>
            <a:endParaRPr lang="en-US" sz="1200" dirty="0"/>
          </a:p>
        </p:txBody>
      </p:sp>
      <p:sp>
        <p:nvSpPr>
          <p:cNvPr id="9" name="Text 3"/>
          <p:cNvSpPr txBox="1"/>
          <p:nvPr/>
        </p:nvSpPr>
        <p:spPr>
          <a:xfrm>
            <a:off x="4472800" y="1504253"/>
            <a:ext cx="4143600" cy="320400"/>
          </a:xfrm>
          <a:prstGeom prst="rect">
            <a:avLst/>
          </a:prstGeom>
          <a:noFill/>
          <a:ln/>
        </p:spPr>
        <p:txBody>
          <a:bodyPr wrap="square" lIns="0" tIns="0" rIns="0" bIns="0" rtlCol="0" anchor="ctr"/>
          <a:lstStyle/>
          <a:p>
            <a:pPr algn="l" indent="0" marL="0">
              <a:lnSpc>
                <a:spcPct val="90000"/>
              </a:lnSpc>
              <a:buNone/>
            </a:pPr>
            <a:r>
              <a:rPr lang="en-US" sz="1400" b="1" dirty="0">
                <a:solidFill>
                  <a:srgbClr val="F6D298"/>
                </a:solidFill>
                <a:latin typeface="Arial" pitchFamily="34" charset="0"/>
                <a:ea typeface="Arial" pitchFamily="34" charset="-122"/>
                <a:cs typeface="Arial" pitchFamily="34" charset="-120"/>
              </a:rPr>
              <a:t>Один брат
</a:t>
            </a:r>
            <a:endParaRPr lang="en-US" sz="1400" dirty="0"/>
          </a:p>
        </p:txBody>
      </p:sp>
      <p:sp>
        <p:nvSpPr>
          <p:cNvPr id="10" name="Text 4"/>
          <p:cNvSpPr txBox="1"/>
          <p:nvPr/>
        </p:nvSpPr>
        <p:spPr>
          <a:xfrm>
            <a:off x="4472800" y="3523725"/>
            <a:ext cx="4143600" cy="7821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Он может быть резче и упрямее, особенно когда не хочет уступать. Через его поведение хорошо видно, как спор меняет отношения между близкими людьми.
</a:t>
            </a:r>
            <a:endParaRPr lang="en-US" sz="1200" dirty="0"/>
          </a:p>
        </p:txBody>
      </p:sp>
      <p:sp>
        <p:nvSpPr>
          <p:cNvPr id="11" name="Text 5"/>
          <p:cNvSpPr txBox="1"/>
          <p:nvPr/>
        </p:nvSpPr>
        <p:spPr>
          <a:xfrm>
            <a:off x="4472800" y="3103873"/>
            <a:ext cx="4143600" cy="320400"/>
          </a:xfrm>
          <a:prstGeom prst="rect">
            <a:avLst/>
          </a:prstGeom>
          <a:noFill/>
          <a:ln/>
        </p:spPr>
        <p:txBody>
          <a:bodyPr wrap="square" lIns="0" tIns="0" rIns="0" bIns="0" rtlCol="0" anchor="ctr"/>
          <a:lstStyle/>
          <a:p>
            <a:pPr algn="l" indent="0" marL="0">
              <a:lnSpc>
                <a:spcPct val="90000"/>
              </a:lnSpc>
              <a:buNone/>
            </a:pPr>
            <a:r>
              <a:rPr lang="en-US" sz="1400" b="1" dirty="0">
                <a:solidFill>
                  <a:srgbClr val="F6D298"/>
                </a:solidFill>
                <a:latin typeface="Arial" pitchFamily="34" charset="0"/>
                <a:ea typeface="Arial" pitchFamily="34" charset="-122"/>
                <a:cs typeface="Arial" pitchFamily="34" charset="-120"/>
              </a:rPr>
              <a:t>Другой брат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Семья в рассказе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Семья у Толстого — это место, где важно не только жить рядом, но и заботиться друг о друге, даже если мнения не совпадают.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5</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Уважение в семье начинается с простых поступков: помочь, не обидеть, выслушать и не ставить себя выше других. Именно такие мелочи делают дом тёплым.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Близкие люди могут спорить и ошибаться, но у них всегда есть шанс снова понять друг друга. Для этого нужны спокойные слова и доброе отношение.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Какой выбор стоит перед братьями
</a:t>
            </a:r>
            <a:endParaRPr lang="en-US" sz="3100" dirty="0"/>
          </a:p>
        </p:txBody>
      </p:sp>
      <p:sp>
        <p:nvSpPr>
          <p:cNvPr id="8"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6</a:t>
            </a:r>
            <a:endParaRPr lang="en-US" sz="1800" dirty="0"/>
          </a:p>
        </p:txBody>
      </p:sp>
      <p:sp>
        <p:nvSpPr>
          <p:cNvPr id="9" name="Text 2"/>
          <p:cNvSpPr txBox="1"/>
          <p:nvPr/>
        </p:nvSpPr>
        <p:spPr>
          <a:xfrm>
            <a:off x="447250" y="3608400"/>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Братья находятся рядом и живут одной жизнью. Пока всё спокойно, различия в их характерах почти не заметны.
</a:t>
            </a:r>
            <a:endParaRPr lang="en-US" sz="1200" dirty="0"/>
          </a:p>
        </p:txBody>
      </p:sp>
      <p:sp>
        <p:nvSpPr>
          <p:cNvPr id="10" name="Text 3"/>
          <p:cNvSpPr txBox="1"/>
          <p:nvPr/>
        </p:nvSpPr>
        <p:spPr>
          <a:xfrm>
            <a:off x="447250" y="3061325"/>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Начало
</a:t>
            </a:r>
            <a:endParaRPr lang="en-US" sz="1300" dirty="0"/>
          </a:p>
        </p:txBody>
      </p:sp>
      <p:sp>
        <p:nvSpPr>
          <p:cNvPr id="11" name="Text 4"/>
          <p:cNvSpPr txBox="1"/>
          <p:nvPr/>
        </p:nvSpPr>
        <p:spPr>
          <a:xfrm>
            <a:off x="6213500" y="1990470"/>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Каждый выбирает свой путь, и последствия оказываются разными. Так рассказ показывает: решение человека говорит о нём больше, чем слова.
</a:t>
            </a:r>
            <a:endParaRPr lang="en-US" sz="1200" dirty="0"/>
          </a:p>
        </p:txBody>
      </p:sp>
      <p:sp>
        <p:nvSpPr>
          <p:cNvPr id="12" name="Text 5"/>
          <p:cNvSpPr txBox="1"/>
          <p:nvPr/>
        </p:nvSpPr>
        <p:spPr>
          <a:xfrm>
            <a:off x="6213500" y="1443395"/>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Результат
</a:t>
            </a:r>
            <a:endParaRPr lang="en-US" sz="1300" dirty="0"/>
          </a:p>
        </p:txBody>
      </p:sp>
      <p:sp>
        <p:nvSpPr>
          <p:cNvPr id="13" name="Text 6"/>
          <p:cNvSpPr txBox="1"/>
          <p:nvPr/>
        </p:nvSpPr>
        <p:spPr>
          <a:xfrm>
            <a:off x="3330375" y="2799435"/>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Появляется ситуация, в которой нужно решить, как поступить. Сразу становится понятно, кто умеет слушать, а кто хочет настоять на своём.
</a:t>
            </a:r>
            <a:endParaRPr lang="en-US" sz="1200" dirty="0"/>
          </a:p>
        </p:txBody>
      </p:sp>
      <p:sp>
        <p:nvSpPr>
          <p:cNvPr id="14" name="Text 7"/>
          <p:cNvSpPr txBox="1"/>
          <p:nvPr/>
        </p:nvSpPr>
        <p:spPr>
          <a:xfrm>
            <a:off x="3330375" y="2252360"/>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Трудность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6686" y="1549693"/>
            <a:ext cx="8410629" cy="3130200"/>
          </a:xfrm>
          <a:prstGeom prst="rect">
            <a:avLst/>
          </a:prstGeom>
        </p:spPr>
      </p:pic>
      <p:sp>
        <p:nvSpPr>
          <p:cNvPr id="3" name="Text 0"/>
          <p:cNvSpPr txBox="1"/>
          <p:nvPr/>
        </p:nvSpPr>
        <p:spPr>
          <a:xfrm>
            <a:off x="360000" y="360000"/>
            <a:ext cx="8424000" cy="574200"/>
          </a:xfrm>
          <a:prstGeom prst="rect">
            <a:avLst/>
          </a:prstGeom>
          <a:noFill/>
          <a:ln/>
        </p:spPr>
        <p:txBody>
          <a:bodyPr wrap="square" lIns="0" tIns="0" rIns="0" bIns="0" rtlCol="0" anchor="t"/>
          <a:lstStyle/>
          <a:p>
            <a:pPr algn="l" indent="0" marL="0">
              <a:lnSpc>
                <a:spcPct val="90000"/>
              </a:lnSpc>
              <a:buNone/>
            </a:pPr>
            <a:r>
              <a:rPr lang="en-US" sz="2800" b="1" dirty="0">
                <a:solidFill>
                  <a:srgbClr val="333534"/>
                </a:solidFill>
                <a:latin typeface="Arial" pitchFamily="34" charset="0"/>
                <a:ea typeface="Arial" pitchFamily="34" charset="-122"/>
                <a:cs typeface="Arial" pitchFamily="34" charset="-120"/>
              </a:rPr>
              <a:t>Как развивается история
</a:t>
            </a:r>
            <a:endParaRPr lang="en-US" sz="2800" dirty="0"/>
          </a:p>
        </p:txBody>
      </p:sp>
      <p:sp>
        <p:nvSpPr>
          <p:cNvPr id="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7</a:t>
            </a:r>
            <a:endParaRPr lang="en-US" sz="1800" dirty="0"/>
          </a:p>
        </p:txBody>
      </p:sp>
      <p:sp>
        <p:nvSpPr>
          <p:cNvPr id="5" name="Text 2"/>
          <p:cNvSpPr txBox="1"/>
          <p:nvPr/>
        </p:nvSpPr>
        <p:spPr>
          <a:xfrm>
            <a:off x="360000" y="1033397"/>
            <a:ext cx="8424000" cy="391500"/>
          </a:xfrm>
          <a:prstGeom prst="rect">
            <a:avLst/>
          </a:prstGeom>
          <a:noFill/>
          <a:ln/>
        </p:spPr>
        <p:txBody>
          <a:bodyPr wrap="square" lIns="0" tIns="0" rIns="0" bIns="0" rtlCol="0" anchor="t"/>
          <a:lstStyle/>
          <a:p>
            <a:pPr algn="l" indent="0" marL="0">
              <a:lnSpc>
                <a:spcPct val="90000"/>
              </a:lnSpc>
              <a:buNone/>
            </a:pPr>
            <a:r>
              <a:rPr lang="en-US" sz="1400" dirty="0">
                <a:solidFill>
                  <a:srgbClr val="333534"/>
                </a:solidFill>
                <a:latin typeface="Arial" pitchFamily="34" charset="0"/>
                <a:ea typeface="Arial" pitchFamily="34" charset="-122"/>
                <a:cs typeface="Arial" pitchFamily="34" charset="-120"/>
              </a:rPr>
              <a:t>Последовательность событий в рассказе Л. Н. Толстого «Два брата».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Поступок и его последствия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Толстой показывает: если человек выбирает добро и честность, он сохраняет доверие близких. Хороший поступок работает тихо, но очень надёжно.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8</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Этот простой закон дети понимают быстро: сначала подумай, потом действуй. Умный выбор помогает не только тебе, но и тем, кто рядом.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Если же спешить, сердиться и всё время доказывать свою правоту, можно легко поссориться. Тогда вместо мира в семье появляется обида.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5447" y="3260645"/>
            <a:ext cx="439200" cy="35136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98847" y="3217325"/>
            <a:ext cx="438000" cy="438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56047" y="1474950"/>
            <a:ext cx="438000" cy="438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98247" y="1518270"/>
            <a:ext cx="439200" cy="351360"/>
          </a:xfrm>
          <a:prstGeom prst="rect">
            <a:avLst/>
          </a:prstGeom>
        </p:spPr>
      </p:pic>
      <p:sp>
        <p:nvSpPr>
          <p:cNvPr id="11"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Почему герои запоминаются
</a:t>
            </a:r>
            <a:endParaRPr lang="en-US" sz="3100" dirty="0"/>
          </a:p>
        </p:txBody>
      </p:sp>
      <p:sp>
        <p:nvSpPr>
          <p:cNvPr id="12"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9</a:t>
            </a:r>
            <a:endParaRPr lang="en-US" sz="1800" dirty="0"/>
          </a:p>
        </p:txBody>
      </p:sp>
      <p:sp>
        <p:nvSpPr>
          <p:cNvPr id="13" name="Text 2"/>
          <p:cNvSpPr txBox="1"/>
          <p:nvPr/>
        </p:nvSpPr>
        <p:spPr>
          <a:xfrm>
            <a:off x="5552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рассказе особенно заметно, что мирнее всего решаются дела там, где есть терпение, дружелюбие и готовность выслушать другого человека.
</a:t>
            </a:r>
            <a:endParaRPr lang="en-US" sz="1200" dirty="0"/>
          </a:p>
        </p:txBody>
      </p:sp>
      <p:sp>
        <p:nvSpPr>
          <p:cNvPr id="14" name="Text 3"/>
          <p:cNvSpPr txBox="1"/>
          <p:nvPr/>
        </p:nvSpPr>
        <p:spPr>
          <a:xfrm>
            <a:off x="11008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Сила доброты
</a:t>
            </a:r>
            <a:endParaRPr lang="en-US" sz="1400" dirty="0"/>
          </a:p>
        </p:txBody>
      </p:sp>
      <p:sp>
        <p:nvSpPr>
          <p:cNvPr id="15" name="Text 4"/>
          <p:cNvSpPr txBox="1"/>
          <p:nvPr/>
        </p:nvSpPr>
        <p:spPr>
          <a:xfrm>
            <a:off x="47980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Каждый герой как будто идёт своей дорогой. Это делает их запоминающимися, потому что у каждого выбора есть свой результат и своя история.
</a:t>
            </a:r>
            <a:endParaRPr lang="en-US" sz="1200" dirty="0"/>
          </a:p>
        </p:txBody>
      </p:sp>
      <p:sp>
        <p:nvSpPr>
          <p:cNvPr id="16" name="Text 5"/>
          <p:cNvSpPr txBox="1"/>
          <p:nvPr/>
        </p:nvSpPr>
        <p:spPr>
          <a:xfrm>
            <a:off x="53436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Выбор пути
</a:t>
            </a:r>
            <a:endParaRPr lang="en-US" sz="1400" dirty="0"/>
          </a:p>
        </p:txBody>
      </p:sp>
      <p:sp>
        <p:nvSpPr>
          <p:cNvPr id="17" name="Text 6"/>
          <p:cNvSpPr txBox="1"/>
          <p:nvPr/>
        </p:nvSpPr>
        <p:spPr>
          <a:xfrm>
            <a:off x="5552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Дети легко узнают в героях свои переживания: желание спорить, обидеться или доказать своё мнение. Поэтому история кажется очень близкой и понятной.
</a:t>
            </a:r>
            <a:endParaRPr lang="en-US" sz="1200" dirty="0"/>
          </a:p>
        </p:txBody>
      </p:sp>
      <p:sp>
        <p:nvSpPr>
          <p:cNvPr id="18" name="Text 7"/>
          <p:cNvSpPr txBox="1"/>
          <p:nvPr/>
        </p:nvSpPr>
        <p:spPr>
          <a:xfrm>
            <a:off x="11008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Знакомые чувства
</a:t>
            </a:r>
            <a:endParaRPr lang="en-US" sz="1400" dirty="0"/>
          </a:p>
        </p:txBody>
      </p:sp>
      <p:sp>
        <p:nvSpPr>
          <p:cNvPr id="19" name="Text 8"/>
          <p:cNvSpPr txBox="1"/>
          <p:nvPr/>
        </p:nvSpPr>
        <p:spPr>
          <a:xfrm>
            <a:off x="47980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Герои не объясняют всё длинно и скучно. Их поведение видно сразу, а значит, читателю проще понять, кто как поступает и почему.
</a:t>
            </a:r>
            <a:endParaRPr lang="en-US" sz="1200" dirty="0"/>
          </a:p>
        </p:txBody>
      </p:sp>
      <p:sp>
        <p:nvSpPr>
          <p:cNvPr id="20" name="Text 9"/>
          <p:cNvSpPr txBox="1"/>
          <p:nvPr/>
        </p:nvSpPr>
        <p:spPr>
          <a:xfrm>
            <a:off x="53436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Разговор без лишних слов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Язык Льва Толстого
</a:t>
            </a:r>
            <a:endParaRPr lang="en-US" sz="3100" dirty="0"/>
          </a:p>
        </p:txBody>
      </p:sp>
      <p:sp>
        <p:nvSpPr>
          <p:cNvPr id="8" name="Text 1"/>
          <p:cNvSpPr txBox="1"/>
          <p:nvPr/>
        </p:nvSpPr>
        <p:spPr>
          <a:xfrm>
            <a:off x="889750" y="1683900"/>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Текст написан просто и ясно, без лишних сложных слов. Поэтому его удобно читать во втором классе и сразу понимать смысл.
</a:t>
            </a:r>
            <a:endParaRPr lang="en-US" sz="1400" dirty="0"/>
          </a:p>
        </p:txBody>
      </p:sp>
      <p:sp>
        <p:nvSpPr>
          <p:cNvPr id="9" name="Text 2"/>
          <p:cNvSpPr txBox="1"/>
          <p:nvPr/>
        </p:nvSpPr>
        <p:spPr>
          <a:xfrm>
            <a:off x="5169950" y="1683900"/>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Короткие фразы помогают не запутаться в событиях. Они читаются легко, почти как спокойный разговор, а не как трудная взрослая книга.
</a:t>
            </a:r>
            <a:endParaRPr lang="en-US" sz="1400" dirty="0"/>
          </a:p>
        </p:txBody>
      </p:sp>
      <p:sp>
        <p:nvSpPr>
          <p:cNvPr id="10" name="Text 3"/>
          <p:cNvSpPr txBox="1"/>
          <p:nvPr/>
        </p:nvSpPr>
        <p:spPr>
          <a:xfrm>
            <a:off x="889750" y="3155575"/>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Точные слова Толстого помогают увидеть героев и их поступки очень живо. Каждая деталь работает на смысл, даже если история небольшая.
</a:t>
            </a:r>
            <a:endParaRPr lang="en-US" sz="1400" dirty="0"/>
          </a:p>
        </p:txBody>
      </p:sp>
      <p:sp>
        <p:nvSpPr>
          <p:cNvPr id="11" name="Text 4"/>
          <p:cNvSpPr txBox="1"/>
          <p:nvPr/>
        </p:nvSpPr>
        <p:spPr>
          <a:xfrm>
            <a:off x="5170150" y="3155575"/>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Такой язык подходит детям: он не утомляет, а увлекает. После чтения хочется не только пересказать сюжет, но и обсудить поступки героев.
</a:t>
            </a:r>
            <a:endParaRPr lang="en-US" sz="1400" dirty="0"/>
          </a:p>
        </p:txBody>
      </p:sp>
      <p:sp>
        <p:nvSpPr>
          <p:cNvPr id="12" name="Text 5"/>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2236130"/>
            <a:ext cx="8424000" cy="244328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Какие чувства вызывает рассказ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11</a:t>
            </a:r>
            <a:endParaRPr lang="en-US" sz="1800" dirty="0"/>
          </a:p>
        </p:txBody>
      </p:sp>
      <p:sp>
        <p:nvSpPr>
          <p:cNvPr id="8" name="Text 2"/>
          <p:cNvSpPr txBox="1"/>
          <p:nvPr/>
        </p:nvSpPr>
        <p:spPr>
          <a:xfrm>
            <a:off x="598419" y="1358700"/>
            <a:ext cx="3878400" cy="786900"/>
          </a:xfrm>
          <a:prstGeom prst="rect">
            <a:avLst/>
          </a:prstGeom>
          <a:noFill/>
          <a:ln/>
        </p:spPr>
        <p:txBody>
          <a:bodyPr wrap="square" lIns="0" tIns="0" rIns="0" bIns="0" rtlCol="0" anchor="ctr"/>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Сначала рассказ вызывает интерес и лёгкое волнение: хочется узнать, как поведут себя братья и кто из них сумеет выбрать более мудрый и спокойный путь.
</a:t>
            </a:r>
            <a:endParaRPr lang="en-US" sz="1200" dirty="0"/>
          </a:p>
        </p:txBody>
      </p:sp>
      <p:sp>
        <p:nvSpPr>
          <p:cNvPr id="9" name="Text 3"/>
          <p:cNvSpPr txBox="1"/>
          <p:nvPr/>
        </p:nvSpPr>
        <p:spPr>
          <a:xfrm>
            <a:off x="4905594" y="1358700"/>
            <a:ext cx="3878400" cy="786900"/>
          </a:xfrm>
          <a:prstGeom prst="rect">
            <a:avLst/>
          </a:prstGeom>
          <a:noFill/>
          <a:ln/>
        </p:spPr>
        <p:txBody>
          <a:bodyPr wrap="square" lIns="0" tIns="0" rIns="0" bIns="0" rtlCol="0" anchor="ctr"/>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конце остаётся тёплое чувство. Становится ясно, что доброта, согласие и забота делают семейную жизнь спокойнее, а отношения между близкими — крепче.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Главная мысль рассказа
</a:t>
            </a:r>
            <a:endParaRPr lang="en-US" sz="3100" dirty="0"/>
          </a:p>
        </p:txBody>
      </p:sp>
      <p:sp>
        <p:nvSpPr>
          <p:cNvPr id="5" name="Text 1"/>
          <p:cNvSpPr txBox="1"/>
          <p:nvPr/>
        </p:nvSpPr>
        <p:spPr>
          <a:xfrm>
            <a:off x="402200" y="1543050"/>
            <a:ext cx="26316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Толстой показывает, что в семье важнее всего любовь, взаимная поддержка и уважение. Без этого даже близкие люди легко начинают спорить и обижать друг друга.
</a:t>
            </a:r>
            <a:endParaRPr lang="en-US" sz="1400" dirty="0"/>
          </a:p>
        </p:txBody>
      </p:sp>
      <p:sp>
        <p:nvSpPr>
          <p:cNvPr id="6"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12</a:t>
            </a:r>
            <a:endParaRPr lang="en-US" sz="1800" dirty="0"/>
          </a:p>
        </p:txBody>
      </p:sp>
      <p:sp>
        <p:nvSpPr>
          <p:cNvPr id="7" name="Text 3"/>
          <p:cNvSpPr txBox="1"/>
          <p:nvPr/>
        </p:nvSpPr>
        <p:spPr>
          <a:xfrm>
            <a:off x="6110200" y="1543050"/>
            <a:ext cx="26739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Рассказ учит выбирать добро и не ставить своё упрямство выше мира в семье. Такой выбор делает человека сильнее и помогает сохранить доверие между близкими.
</a:t>
            </a:r>
            <a:endParaRPr lang="en-US" sz="1400" dirty="0"/>
          </a:p>
        </p:txBody>
      </p:sp>
      <p:sp>
        <p:nvSpPr>
          <p:cNvPr id="8" name="Text 4"/>
          <p:cNvSpPr txBox="1"/>
          <p:nvPr/>
        </p:nvSpPr>
        <p:spPr>
          <a:xfrm>
            <a:off x="3256200" y="1543050"/>
            <a:ext cx="26316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Поступки героя говорят о нём больше, чем красивые слова. Человека оценивают не по обещаниям, а по тому, как он ведёт себя в трудный момент.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5447" y="3241125"/>
            <a:ext cx="439200" cy="390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798847" y="3217325"/>
            <a:ext cx="438000" cy="4380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717047" y="1518270"/>
            <a:ext cx="439200" cy="351360"/>
          </a:xfrm>
          <a:prstGeom prst="rect">
            <a:avLst/>
          </a:prstGeom>
        </p:spPr>
      </p:pic>
      <p:sp>
        <p:nvSpPr>
          <p:cNvPr id="8"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Чему учит произведение
</a:t>
            </a:r>
            <a:endParaRPr lang="en-US" sz="3100" dirty="0"/>
          </a:p>
        </p:txBody>
      </p:sp>
      <p:sp>
        <p:nvSpPr>
          <p:cNvPr id="9"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13</a:t>
            </a:r>
            <a:endParaRPr lang="en-US" sz="1800" dirty="0"/>
          </a:p>
        </p:txBody>
      </p:sp>
      <p:sp>
        <p:nvSpPr>
          <p:cNvPr id="10" name="Text 2"/>
          <p:cNvSpPr txBox="1"/>
          <p:nvPr/>
        </p:nvSpPr>
        <p:spPr>
          <a:xfrm>
            <a:off x="5552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Рассказ напоминает, что родных нужно не только слушать, но и поддерживать. Доброе отношение в семье начинается с простых, внимательных поступков.
</a:t>
            </a:r>
            <a:endParaRPr lang="en-US" sz="1200" dirty="0"/>
          </a:p>
        </p:txBody>
      </p:sp>
      <p:sp>
        <p:nvSpPr>
          <p:cNvPr id="11" name="Text 3"/>
          <p:cNvSpPr txBox="1"/>
          <p:nvPr/>
        </p:nvSpPr>
        <p:spPr>
          <a:xfrm>
            <a:off x="11008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Беречь близких
</a:t>
            </a:r>
            <a:endParaRPr lang="en-US" sz="1400" dirty="0"/>
          </a:p>
        </p:txBody>
      </p:sp>
      <p:sp>
        <p:nvSpPr>
          <p:cNvPr id="12" name="Text 4"/>
          <p:cNvSpPr txBox="1"/>
          <p:nvPr/>
        </p:nvSpPr>
        <p:spPr>
          <a:xfrm>
            <a:off x="47980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Даже маленькое решение может изменить отношения между людьми. В истории видно, что добрый поступок приносит больше пользы, чем упрямое желание настоять на своём.
</a:t>
            </a:r>
            <a:endParaRPr lang="en-US" sz="1200" dirty="0"/>
          </a:p>
        </p:txBody>
      </p:sp>
      <p:sp>
        <p:nvSpPr>
          <p:cNvPr id="13" name="Text 5"/>
          <p:cNvSpPr txBox="1"/>
          <p:nvPr/>
        </p:nvSpPr>
        <p:spPr>
          <a:xfrm>
            <a:off x="53436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Делать добрый выбор
</a:t>
            </a:r>
            <a:endParaRPr lang="en-US" sz="1400" dirty="0"/>
          </a:p>
        </p:txBody>
      </p:sp>
      <p:sp>
        <p:nvSpPr>
          <p:cNvPr id="14" name="Text 6"/>
          <p:cNvSpPr txBox="1"/>
          <p:nvPr/>
        </p:nvSpPr>
        <p:spPr>
          <a:xfrm>
            <a:off x="27168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Если не торопиться спорить, можно лучше понять другого человека. Толстой показывает, что спокойный разговор часто помогает больше, чем обидные слова.
</a:t>
            </a:r>
            <a:endParaRPr lang="en-US" sz="1200" dirty="0"/>
          </a:p>
        </p:txBody>
      </p:sp>
      <p:sp>
        <p:nvSpPr>
          <p:cNvPr id="15" name="Text 7"/>
          <p:cNvSpPr txBox="1"/>
          <p:nvPr/>
        </p:nvSpPr>
        <p:spPr>
          <a:xfrm>
            <a:off x="32624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Не спешить с ссорой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574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Сравнение братьев
</a:t>
            </a:r>
            <a:endParaRPr lang="en-US" sz="3100" dirty="0"/>
          </a:p>
        </p:txBody>
      </p:sp>
      <p:sp>
        <p:nvSpPr>
          <p:cNvPr id="8"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14</a:t>
            </a:r>
            <a:endParaRPr lang="en-US" sz="1800" dirty="0"/>
          </a:p>
        </p:txBody>
      </p:sp>
      <p:sp>
        <p:nvSpPr>
          <p:cNvPr id="9" name="Text 2"/>
          <p:cNvSpPr txBox="1"/>
          <p:nvPr/>
        </p:nvSpPr>
        <p:spPr>
          <a:xfrm>
            <a:off x="512784" y="3620898"/>
            <a:ext cx="2438400" cy="9528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Братья находятся рядом и живут общей жизнью. Пока всё спокойно, различия в их характерах почти не заметны.
</a:t>
            </a:r>
            <a:endParaRPr lang="en-US" sz="1200" dirty="0"/>
          </a:p>
        </p:txBody>
      </p:sp>
      <p:sp>
        <p:nvSpPr>
          <p:cNvPr id="10" name="Text 3"/>
          <p:cNvSpPr txBox="1"/>
          <p:nvPr/>
        </p:nvSpPr>
        <p:spPr>
          <a:xfrm>
            <a:off x="512784" y="3203498"/>
            <a:ext cx="24384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Начало пути
</a:t>
            </a:r>
            <a:endParaRPr lang="en-US" sz="1300" dirty="0"/>
          </a:p>
        </p:txBody>
      </p:sp>
      <p:sp>
        <p:nvSpPr>
          <p:cNvPr id="11" name="Text 4"/>
          <p:cNvSpPr txBox="1"/>
          <p:nvPr/>
        </p:nvSpPr>
        <p:spPr>
          <a:xfrm>
            <a:off x="4310409" y="3620898"/>
            <a:ext cx="2438400" cy="9528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Братья выбирают не одно и то же. Именно в этот момент особенно видно, кто умеет слушать, а кто спешит настаивать на своём.
</a:t>
            </a:r>
            <a:endParaRPr lang="en-US" sz="1200" dirty="0"/>
          </a:p>
        </p:txBody>
      </p:sp>
      <p:sp>
        <p:nvSpPr>
          <p:cNvPr id="12" name="Text 5"/>
          <p:cNvSpPr txBox="1"/>
          <p:nvPr/>
        </p:nvSpPr>
        <p:spPr>
          <a:xfrm>
            <a:off x="4310409" y="3203498"/>
            <a:ext cx="24384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Разные решения
</a:t>
            </a:r>
            <a:endParaRPr lang="en-US" sz="1300" dirty="0"/>
          </a:p>
        </p:txBody>
      </p:sp>
      <p:sp>
        <p:nvSpPr>
          <p:cNvPr id="13" name="Text 6"/>
          <p:cNvSpPr txBox="1"/>
          <p:nvPr/>
        </p:nvSpPr>
        <p:spPr>
          <a:xfrm>
            <a:off x="2412580" y="1747998"/>
            <a:ext cx="2438400" cy="9528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Когда возникает спор, каждый начинает показывать свой характер. Один старается думать спокойно, другой быстрее раздражается.
</a:t>
            </a:r>
            <a:endParaRPr lang="en-US" sz="1200" dirty="0"/>
          </a:p>
        </p:txBody>
      </p:sp>
      <p:sp>
        <p:nvSpPr>
          <p:cNvPr id="14" name="Text 7"/>
          <p:cNvSpPr txBox="1"/>
          <p:nvPr/>
        </p:nvSpPr>
        <p:spPr>
          <a:xfrm>
            <a:off x="2412580" y="1330598"/>
            <a:ext cx="24384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Появляется трудность
</a:t>
            </a:r>
            <a:endParaRPr lang="en-US" sz="1300" dirty="0"/>
          </a:p>
        </p:txBody>
      </p:sp>
      <p:sp>
        <p:nvSpPr>
          <p:cNvPr id="15" name="Text 8"/>
          <p:cNvSpPr txBox="1"/>
          <p:nvPr/>
        </p:nvSpPr>
        <p:spPr>
          <a:xfrm>
            <a:off x="6219979" y="1747998"/>
            <a:ext cx="2438400" cy="9528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Итог показывает, что выбор влияет на жизнь каждого. Спокойствие и доброта ведут к лучшему исходу, а упрямство приносит обиду и ошибку.
</a:t>
            </a:r>
            <a:endParaRPr lang="en-US" sz="1200" dirty="0"/>
          </a:p>
        </p:txBody>
      </p:sp>
      <p:sp>
        <p:nvSpPr>
          <p:cNvPr id="16" name="Text 9"/>
          <p:cNvSpPr txBox="1"/>
          <p:nvPr/>
        </p:nvSpPr>
        <p:spPr>
          <a:xfrm>
            <a:off x="6219979" y="1330598"/>
            <a:ext cx="24384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Разные результаты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16"/>
            <a:ext cx="4146300" cy="1988118"/>
          </a:xfrm>
          <a:prstGeom prst="rect">
            <a:avLst/>
          </a:prstGeom>
        </p:spPr>
      </p:pic>
      <p:pic>
        <p:nvPicPr>
          <p:cNvPr id="4" name="Image 2" descr="preencoded.png">    </p:cNvPr>
          <p:cNvPicPr>
            <a:picLocks noChangeAspect="1"/>
          </p:cNvPicPr>
          <p:nvPr/>
        </p:nvPicPr>
        <p:blipFill>
          <a:blip r:embed="rId3"/>
          <a:stretch>
            <a:fillRect/>
          </a:stretch>
        </p:blipFill>
        <p:spPr>
          <a:xfrm>
            <a:off x="4637700" y="1450916"/>
            <a:ext cx="4146300" cy="1988118"/>
          </a:xfrm>
          <a:prstGeom prst="rect">
            <a:avLst/>
          </a:prstGeom>
        </p:spPr>
      </p:pic>
      <p:sp>
        <p:nvSpPr>
          <p:cNvPr id="5"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Образ дороги и пути
</a:t>
            </a:r>
            <a:endParaRPr lang="en-US" sz="3100" dirty="0"/>
          </a:p>
        </p:txBody>
      </p:sp>
      <p:sp>
        <p:nvSpPr>
          <p:cNvPr id="6"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15</a:t>
            </a:r>
            <a:endParaRPr lang="en-US" sz="1800" dirty="0"/>
          </a:p>
        </p:txBody>
      </p:sp>
      <p:sp>
        <p:nvSpPr>
          <p:cNvPr id="7" name="Text 2"/>
          <p:cNvSpPr txBox="1"/>
          <p:nvPr/>
        </p:nvSpPr>
        <p:spPr>
          <a:xfrm>
            <a:off x="360000" y="3943550"/>
            <a:ext cx="4146300" cy="7365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рассказе братья словно расходятся по разным тропам, хотя идут из одного дома. Этот образ помогает понять, что даже близкие люди могут выбирать разное направление. От их выбора зависит не только путь, но и то, какими они станут.
</a:t>
            </a:r>
            <a:endParaRPr lang="en-US" sz="1200" dirty="0"/>
          </a:p>
        </p:txBody>
      </p:sp>
      <p:sp>
        <p:nvSpPr>
          <p:cNvPr id="8" name="Text 3"/>
          <p:cNvSpPr txBox="1"/>
          <p:nvPr/>
        </p:nvSpPr>
        <p:spPr>
          <a:xfrm>
            <a:off x="360000" y="3507763"/>
            <a:ext cx="4146300" cy="3675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У каждого своя тропинка
</a:t>
            </a:r>
            <a:endParaRPr lang="en-US" sz="1400" dirty="0"/>
          </a:p>
        </p:txBody>
      </p:sp>
      <p:sp>
        <p:nvSpPr>
          <p:cNvPr id="9" name="Text 4"/>
          <p:cNvSpPr txBox="1"/>
          <p:nvPr/>
        </p:nvSpPr>
        <p:spPr>
          <a:xfrm>
            <a:off x="4637700" y="3943550"/>
            <a:ext cx="4146300" cy="7365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Дорога в тексте связана с испытанием. Когда становится трудно, человек особенно ясно показывает, что у него внутри: терпение, упрямство или доброта. Поэтому путь в рассказе — это ещё и проверка души, а не просто движение вперёд.
</a:t>
            </a:r>
            <a:endParaRPr lang="en-US" sz="1200" dirty="0"/>
          </a:p>
        </p:txBody>
      </p:sp>
      <p:sp>
        <p:nvSpPr>
          <p:cNvPr id="10" name="Text 5"/>
          <p:cNvSpPr txBox="1"/>
          <p:nvPr/>
        </p:nvSpPr>
        <p:spPr>
          <a:xfrm>
            <a:off x="4637700" y="3507763"/>
            <a:ext cx="4146300" cy="3675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Путь как проверка характера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Почему рассказ полезно обсуждать в классе
</a:t>
            </a:r>
            <a:endParaRPr lang="en-US" sz="3100" dirty="0"/>
          </a:p>
        </p:txBody>
      </p:sp>
      <p:sp>
        <p:nvSpPr>
          <p:cNvPr id="8" name="Text 1"/>
          <p:cNvSpPr txBox="1"/>
          <p:nvPr/>
        </p:nvSpPr>
        <p:spPr>
          <a:xfrm>
            <a:off x="511468" y="1708300"/>
            <a:ext cx="35712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История помогает детям увидеть, что спор можно решить спокойно. Она учит не перебивать, а сначала подумать о чувствах другого человека и о последствиях своих слов.
</a:t>
            </a:r>
            <a:endParaRPr lang="en-US" sz="1400" dirty="0"/>
          </a:p>
        </p:txBody>
      </p:sp>
      <p:sp>
        <p:nvSpPr>
          <p:cNvPr id="9" name="Text 2"/>
          <p:cNvSpPr txBox="1"/>
          <p:nvPr/>
        </p:nvSpPr>
        <p:spPr>
          <a:xfrm>
            <a:off x="4804575" y="1708300"/>
            <a:ext cx="35712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Рассказ легко связать с привычными школьными ситуациями: игрой, общим заданием, обидой из-за замечания. Поэтому разговор о нём получается понятным и живым.
</a:t>
            </a:r>
            <a:endParaRPr lang="en-US" sz="1400" dirty="0"/>
          </a:p>
        </p:txBody>
      </p:sp>
      <p:sp>
        <p:nvSpPr>
          <p:cNvPr id="10" name="Text 3"/>
          <p:cNvSpPr txBox="1"/>
          <p:nvPr/>
        </p:nvSpPr>
        <p:spPr>
          <a:xfrm>
            <a:off x="511468" y="3179975"/>
            <a:ext cx="35712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Обсуждение произведения учит отличать правоту от упрямства. Быть правым не всегда значит быть добрым, а именно доброта делает отношения между людьми крепче.
</a:t>
            </a:r>
            <a:endParaRPr lang="en-US" sz="1400" dirty="0"/>
          </a:p>
        </p:txBody>
      </p:sp>
      <p:sp>
        <p:nvSpPr>
          <p:cNvPr id="11" name="Text 4"/>
          <p:cNvSpPr txBox="1"/>
          <p:nvPr/>
        </p:nvSpPr>
        <p:spPr>
          <a:xfrm>
            <a:off x="4804575" y="3179975"/>
            <a:ext cx="35712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Текст удобно использовать для разговора о семье, уважении и взаимной помощи. Он помогает детям понять, что близких важно не только любить, но и беречь делом.
</a:t>
            </a:r>
            <a:endParaRPr lang="en-US" sz="1400" dirty="0"/>
          </a:p>
        </p:txBody>
      </p:sp>
      <p:sp>
        <p:nvSpPr>
          <p:cNvPr id="12" name="Text 5"/>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Связь с другими произведениями Толстого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Как и многие детские рассказы Толстого, «Два брата» написан просто и ясно. В нём важны понятные жизненные ситуации, в которых видно, как человек делает выбор.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17</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Рассказ хорошо подходит для детского чтения, потому что говорит о близких каждому вещах: семье, характере, поступках и ответственности за своё поведение.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Во многих коротких текстах писатель показывает, что честность, труд и доброе сердце важнее громких слов. Эта же мысль слышна и в истории о двух братьях.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12925" y="3260645"/>
            <a:ext cx="439200" cy="35136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62350" y="3217325"/>
            <a:ext cx="438000" cy="438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337338" y="3260645"/>
            <a:ext cx="439200" cy="35136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50137" y="1456900"/>
            <a:ext cx="438000" cy="438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1925125" y="1500220"/>
            <a:ext cx="439200" cy="351360"/>
          </a:xfrm>
          <a:prstGeom prst="rect">
            <a:avLst/>
          </a:prstGeom>
        </p:spPr>
      </p:pic>
      <p:sp>
        <p:nvSpPr>
          <p:cNvPr id="13"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082" b="1" dirty="0">
                <a:solidFill>
                  <a:srgbClr val="F6D298"/>
                </a:solidFill>
                <a:latin typeface="Arial" pitchFamily="34" charset="0"/>
                <a:ea typeface="Arial" pitchFamily="34" charset="-122"/>
                <a:cs typeface="Arial" pitchFamily="34" charset="-120"/>
              </a:rPr>
              <a:t>Слова, которые помогают запомнить рассказ
</a:t>
            </a:r>
            <a:endParaRPr lang="en-US" sz="3082" dirty="0"/>
          </a:p>
        </p:txBody>
      </p:sp>
      <p:sp>
        <p:nvSpPr>
          <p:cNvPr id="1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18</a:t>
            </a:r>
            <a:endParaRPr lang="en-US" sz="1800" dirty="0"/>
          </a:p>
        </p:txBody>
      </p:sp>
      <p:sp>
        <p:nvSpPr>
          <p:cNvPr id="15" name="Text 2"/>
          <p:cNvSpPr txBox="1"/>
          <p:nvPr/>
        </p:nvSpPr>
        <p:spPr>
          <a:xfrm>
            <a:off x="512775" y="3787750"/>
            <a:ext cx="2438400" cy="7860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Эти слова сразу напоминают, о ком идёт речь. В центре истории — близкие люди, между которыми особенно важны доверие и забота.
</a:t>
            </a:r>
            <a:endParaRPr lang="en-US" sz="1000" dirty="0"/>
          </a:p>
        </p:txBody>
      </p:sp>
      <p:sp>
        <p:nvSpPr>
          <p:cNvPr id="16" name="Text 3"/>
          <p:cNvSpPr txBox="1"/>
          <p:nvPr/>
        </p:nvSpPr>
        <p:spPr>
          <a:xfrm>
            <a:off x="1058325" y="3217325"/>
            <a:ext cx="1892700" cy="4380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Братья и семья
</a:t>
            </a:r>
            <a:endParaRPr lang="en-US" sz="1300" dirty="0"/>
          </a:p>
        </p:txBody>
      </p:sp>
      <p:sp>
        <p:nvSpPr>
          <p:cNvPr id="17" name="Text 4"/>
          <p:cNvSpPr txBox="1"/>
          <p:nvPr/>
        </p:nvSpPr>
        <p:spPr>
          <a:xfrm>
            <a:off x="6161600" y="3787750"/>
            <a:ext cx="2438400" cy="7860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Образ пути помогает вспомнить главную мысль произведения. Каждый человек идёт своей дорогой и отвечает за то, каким будет этот путь.
</a:t>
            </a:r>
            <a:endParaRPr lang="en-US" sz="1000" dirty="0"/>
          </a:p>
        </p:txBody>
      </p:sp>
      <p:sp>
        <p:nvSpPr>
          <p:cNvPr id="18" name="Text 5"/>
          <p:cNvSpPr txBox="1"/>
          <p:nvPr/>
        </p:nvSpPr>
        <p:spPr>
          <a:xfrm>
            <a:off x="6707150" y="3217325"/>
            <a:ext cx="1892700" cy="4380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Путь и ответственность
</a:t>
            </a:r>
            <a:endParaRPr lang="en-US" sz="1300" dirty="0"/>
          </a:p>
        </p:txBody>
      </p:sp>
      <p:sp>
        <p:nvSpPr>
          <p:cNvPr id="19" name="Text 6"/>
          <p:cNvSpPr txBox="1"/>
          <p:nvPr/>
        </p:nvSpPr>
        <p:spPr>
          <a:xfrm>
            <a:off x="3337188" y="3787750"/>
            <a:ext cx="2438400" cy="7860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Эти слова передают тёплую сторону истории. Они напоминают, что поддержка и добро помогают сохранить мир между близкими.
</a:t>
            </a:r>
            <a:endParaRPr lang="en-US" sz="1000" dirty="0"/>
          </a:p>
        </p:txBody>
      </p:sp>
      <p:sp>
        <p:nvSpPr>
          <p:cNvPr id="20" name="Text 7"/>
          <p:cNvSpPr txBox="1"/>
          <p:nvPr/>
        </p:nvSpPr>
        <p:spPr>
          <a:xfrm>
            <a:off x="3882737" y="3217325"/>
            <a:ext cx="1892700" cy="4380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Помощь и доброта
</a:t>
            </a:r>
            <a:endParaRPr lang="en-US" sz="1300" dirty="0"/>
          </a:p>
        </p:txBody>
      </p:sp>
      <p:sp>
        <p:nvSpPr>
          <p:cNvPr id="21" name="Text 8"/>
          <p:cNvSpPr txBox="1"/>
          <p:nvPr/>
        </p:nvSpPr>
        <p:spPr>
          <a:xfrm>
            <a:off x="4749388" y="2027325"/>
            <a:ext cx="2438400" cy="7860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Спор в рассказе становится важным жизненным уроком. Он показывает детям, что ссора не должна разрушать уважение и доверие.
</a:t>
            </a:r>
            <a:endParaRPr lang="en-US" sz="1000" dirty="0"/>
          </a:p>
        </p:txBody>
      </p:sp>
      <p:sp>
        <p:nvSpPr>
          <p:cNvPr id="22" name="Text 9"/>
          <p:cNvSpPr txBox="1"/>
          <p:nvPr/>
        </p:nvSpPr>
        <p:spPr>
          <a:xfrm>
            <a:off x="5294938" y="1456900"/>
            <a:ext cx="1892700" cy="4380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Спор и урок
</a:t>
            </a:r>
            <a:endParaRPr lang="en-US" sz="1300" dirty="0"/>
          </a:p>
        </p:txBody>
      </p:sp>
      <p:sp>
        <p:nvSpPr>
          <p:cNvPr id="23" name="Text 10"/>
          <p:cNvSpPr txBox="1"/>
          <p:nvPr/>
        </p:nvSpPr>
        <p:spPr>
          <a:xfrm>
            <a:off x="1924975" y="2027325"/>
            <a:ext cx="2438400" cy="7860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Рассказ показывает, что решение героя всегда имеет последствия. Именно по поступку становится понятно, какой путь он выбирает.
</a:t>
            </a:r>
            <a:endParaRPr lang="en-US" sz="1000" dirty="0"/>
          </a:p>
        </p:txBody>
      </p:sp>
      <p:sp>
        <p:nvSpPr>
          <p:cNvPr id="24" name="Text 11"/>
          <p:cNvSpPr txBox="1"/>
          <p:nvPr/>
        </p:nvSpPr>
        <p:spPr>
          <a:xfrm>
            <a:off x="2470525" y="1456900"/>
            <a:ext cx="1892700" cy="4380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Выбор и поступок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74500" y="1584675"/>
            <a:ext cx="3870900" cy="1810800"/>
          </a:xfrm>
          <a:prstGeom prst="rect">
            <a:avLst/>
          </a:prstGeom>
          <a:noFill/>
          <a:ln/>
        </p:spPr>
        <p:txBody>
          <a:bodyPr wrap="square" lIns="0" tIns="0" rIns="0" bIns="0" rtlCol="0" anchor="ctr"/>
          <a:lstStyle/>
          <a:p>
            <a:pPr algn="l" indent="0" marL="0">
              <a:lnSpc>
                <a:spcPct val="90000"/>
              </a:lnSpc>
              <a:buNone/>
            </a:pPr>
            <a:r>
              <a:rPr lang="en-US" sz="1900" dirty="0">
                <a:solidFill>
                  <a:srgbClr val="F6D298"/>
                </a:solidFill>
                <a:latin typeface="Arial" pitchFamily="34" charset="0"/>
                <a:ea typeface="Arial" pitchFamily="34" charset="-122"/>
                <a:cs typeface="Arial" pitchFamily="34" charset="-120"/>
              </a:rPr>
              <a:t>В рассказе важно не количество событий, а их смысл: даже маленькое решение показывает характер человека и влияет на мир в доме.
</a:t>
            </a:r>
            <a:endParaRPr lang="en-US" sz="1900" dirty="0"/>
          </a:p>
        </p:txBody>
      </p:sp>
      <p:sp>
        <p:nvSpPr>
          <p:cNvPr id="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19</a:t>
            </a:r>
            <a:endParaRPr lang="en-US" sz="1800" dirty="0"/>
          </a:p>
        </p:txBody>
      </p:sp>
      <p:sp>
        <p:nvSpPr>
          <p:cNvPr id="5" name="Text 2"/>
          <p:cNvSpPr txBox="1"/>
          <p:nvPr/>
        </p:nvSpPr>
        <p:spPr>
          <a:xfrm>
            <a:off x="5015800" y="2557775"/>
            <a:ext cx="3768300" cy="9948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брата стоят перед разным выбором, поэтому особенно заметно, как один поступок меняет отношения в семье.
</a:t>
            </a:r>
            <a:endParaRPr lang="en-US" sz="1400" dirty="0"/>
          </a:p>
        </p:txBody>
      </p:sp>
      <p:sp>
        <p:nvSpPr>
          <p:cNvPr id="6" name="Text 3"/>
          <p:cNvSpPr txBox="1"/>
          <p:nvPr/>
        </p:nvSpPr>
        <p:spPr>
          <a:xfrm>
            <a:off x="5015650" y="3625775"/>
            <a:ext cx="3768300" cy="2826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Текст рассказа Л. Н. Толстого «Два брата»
</a:t>
            </a:r>
            <a:endParaRPr lang="en-US" sz="1100" dirty="0"/>
          </a:p>
        </p:txBody>
      </p:sp>
      <p:sp>
        <p:nvSpPr>
          <p:cNvPr id="7" name="Text 4"/>
          <p:cNvSpPr txBox="1"/>
          <p:nvPr/>
        </p:nvSpPr>
        <p:spPr>
          <a:xfrm>
            <a:off x="5015800" y="1155550"/>
            <a:ext cx="3768300" cy="1329000"/>
          </a:xfrm>
          <a:prstGeom prst="rect">
            <a:avLst/>
          </a:prstGeom>
          <a:noFill/>
          <a:ln/>
        </p:spPr>
        <p:txBody>
          <a:bodyPr wrap="square" lIns="0" tIns="0" rIns="0" bIns="0" rtlCol="0" anchor="b"/>
          <a:lstStyle/>
          <a:p>
            <a:pPr algn="l" indent="0" marL="0">
              <a:lnSpc>
                <a:spcPct val="90000"/>
              </a:lnSpc>
              <a:buNone/>
            </a:pPr>
            <a:r>
              <a:rPr lang="en-US" sz="7100" dirty="0">
                <a:solidFill>
                  <a:srgbClr val="F6D298"/>
                </a:solidFill>
                <a:latin typeface="Arial" pitchFamily="34" charset="0"/>
                <a:ea typeface="Arial" pitchFamily="34" charset="-122"/>
                <a:cs typeface="Arial" pitchFamily="34" charset="-120"/>
              </a:rPr>
              <a:t>2
</a:t>
            </a:r>
            <a:endParaRPr lang="en-US" sz="7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889" y="360000"/>
            <a:ext cx="3526523" cy="4387800"/>
          </a:xfrm>
          <a:prstGeom prst="rect">
            <a:avLst/>
          </a:prstGeom>
        </p:spPr>
      </p:pic>
      <p:sp>
        <p:nvSpPr>
          <p:cNvPr id="5" name="Text 0"/>
          <p:cNvSpPr txBox="1"/>
          <p:nvPr/>
        </p:nvSpPr>
        <p:spPr>
          <a:xfrm>
            <a:off x="4094750" y="360000"/>
            <a:ext cx="4689300" cy="2640900"/>
          </a:xfrm>
          <a:prstGeom prst="rect">
            <a:avLst/>
          </a:prstGeom>
          <a:noFill/>
          <a:ln/>
        </p:spPr>
        <p:txBody>
          <a:bodyPr wrap="square" lIns="0" tIns="0" rIns="0" bIns="0" rtlCol="0" anchor="b"/>
          <a:lstStyle/>
          <a:p>
            <a:pPr algn="l" indent="0" marL="0">
              <a:lnSpc>
                <a:spcPct val="90000"/>
              </a:lnSpc>
              <a:buNone/>
            </a:pPr>
            <a:r>
              <a:rPr lang="en-US" sz="3700" b="1" dirty="0">
                <a:solidFill>
                  <a:srgbClr val="F6D298"/>
                </a:solidFill>
                <a:latin typeface="Arial" pitchFamily="34" charset="0"/>
                <a:ea typeface="Arial" pitchFamily="34" charset="-122"/>
                <a:cs typeface="Arial" pitchFamily="34" charset="-120"/>
              </a:rPr>
              <a:t>Доброе решение всегда сильнее спора
</a:t>
            </a:r>
            <a:endParaRPr lang="en-US" sz="3700" dirty="0"/>
          </a:p>
        </p:txBody>
      </p:sp>
      <p:sp>
        <p:nvSpPr>
          <p:cNvPr id="6" name="Text 1"/>
          <p:cNvSpPr txBox="1"/>
          <p:nvPr/>
        </p:nvSpPr>
        <p:spPr>
          <a:xfrm>
            <a:off x="4094750" y="3238300"/>
            <a:ext cx="4414800" cy="13356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Рассказ Льва Толстого напоминает: в семье важны не громкие слова, а добрые дела. Если быть терпеливым, внимательным и уважать близких, путь становится светлее.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2026-05-24T08:22:13Z</dcterms:created>
  <dcterms:modified xsi:type="dcterms:W3CDTF">2026-05-24T08:22:13Z</dcterms:modified>
</cp:coreProperties>
</file>