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00" y="1151600"/>
            <a:ext cx="8218500" cy="174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идеи о происхождении жизни
</a:t>
            </a:r>
            <a:endParaRPr lang="en-US" sz="3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539900" y="3176275"/>
            <a:ext cx="4802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мифов к экспериментам: как наука ищет начало жизни на Земле.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6219" y="0"/>
            <a:ext cx="37672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504750"/>
            <a:ext cx="4660800" cy="945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задаёт этот вопрос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6300"/>
            <a:ext cx="4503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рассматривает, как из простой химии ранней Земли могли возникнуть первые самовоспроизводящиеся системы, и проверяет это по наблюдаемым следам и воспроизводимым опытам.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9400"/>
            <a:ext cx="83109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науки: мифы и самозарождение
</a:t>
            </a:r>
            <a:endParaRPr lang="en-US" sz="2612" dirty="0"/>
          </a:p>
        </p:txBody>
      </p:sp>
      <p:sp>
        <p:nvSpPr>
          <p:cNvPr id="4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5" name="Text 2"/>
          <p:cNvSpPr txBox="1"/>
          <p:nvPr/>
        </p:nvSpPr>
        <p:spPr>
          <a:xfrm>
            <a:off x="261611" y="1252404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культурах ответы о начале жизни связывали с богами, космическим порядком или предназначением. Такие объяснения отвечали на вопрос «зачем», но не раскрывали механизм возникновения живого.
</a:t>
            </a:r>
            <a:endParaRPr lang="en-US" sz="1049" dirty="0"/>
          </a:p>
        </p:txBody>
      </p:sp>
      <p:sp>
        <p:nvSpPr>
          <p:cNvPr id="6" name="Text 3"/>
          <p:cNvSpPr txBox="1"/>
          <p:nvPr/>
        </p:nvSpPr>
        <p:spPr>
          <a:xfrm>
            <a:off x="261642" y="1013255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Мифологические объяснения
</a:t>
            </a:r>
            <a:endParaRPr lang="en-US" sz="1161" dirty="0"/>
          </a:p>
        </p:txBody>
      </p:sp>
      <p:sp>
        <p:nvSpPr>
          <p:cNvPr id="7" name="Text 4"/>
          <p:cNvSpPr txBox="1"/>
          <p:nvPr/>
        </p:nvSpPr>
        <p:spPr>
          <a:xfrm>
            <a:off x="261611" y="2226409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античности искали общие принципы природы, однако не располагали экспериментом как главным инструментом проверки. Поэтому их представления оставались умозрительными и не могли быть надёжно подтверждены.
</a:t>
            </a:r>
            <a:endParaRPr lang="en-US" sz="1013" dirty="0"/>
          </a:p>
        </p:txBody>
      </p:sp>
      <p:sp>
        <p:nvSpPr>
          <p:cNvPr id="8" name="Text 5"/>
          <p:cNvSpPr txBox="1"/>
          <p:nvPr/>
        </p:nvSpPr>
        <p:spPr>
          <a:xfrm>
            <a:off x="261642" y="1987223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ранней философии
</a:t>
            </a:r>
            <a:endParaRPr lang="en-US" sz="1161" dirty="0"/>
          </a:p>
        </p:txBody>
      </p:sp>
      <p:sp>
        <p:nvSpPr>
          <p:cNvPr id="9" name="Text 6"/>
          <p:cNvSpPr txBox="1"/>
          <p:nvPr/>
        </p:nvSpPr>
        <p:spPr>
          <a:xfrm>
            <a:off x="261598" y="3200429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самозарождения долго казалась очевидной: полагали, что черви, насекомые и микробы могут появляться прямо из гниющей материи, влажной почвы или застоявшейся воды.
</a:t>
            </a:r>
            <a:endParaRPr lang="en-US" sz="1049" dirty="0"/>
          </a:p>
        </p:txBody>
      </p:sp>
      <p:sp>
        <p:nvSpPr>
          <p:cNvPr id="10" name="Text 7"/>
          <p:cNvSpPr txBox="1"/>
          <p:nvPr/>
        </p:nvSpPr>
        <p:spPr>
          <a:xfrm>
            <a:off x="261628" y="2961243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Самозарождение как норма
</a:t>
            </a:r>
            <a:endParaRPr lang="en-US" sz="1161" dirty="0"/>
          </a:p>
        </p:txBody>
      </p:sp>
      <p:sp>
        <p:nvSpPr>
          <p:cNvPr id="11" name="Text 8"/>
          <p:cNvSpPr txBox="1"/>
          <p:nvPr/>
        </p:nvSpPr>
        <p:spPr>
          <a:xfrm>
            <a:off x="261598" y="4174462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появления микробиологии люди не видели источника невидимых организмов и связывали их появление с самой средой. Именно поэтому вопрос о происхождении жизни казался решённым без доказательств.
</a:t>
            </a:r>
            <a:endParaRPr lang="en-US" sz="1049" dirty="0"/>
          </a:p>
        </p:txBody>
      </p:sp>
      <p:sp>
        <p:nvSpPr>
          <p:cNvPr id="12" name="Text 9"/>
          <p:cNvSpPr txBox="1"/>
          <p:nvPr/>
        </p:nvSpPr>
        <p:spPr>
          <a:xfrm>
            <a:off x="261628" y="3935277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без проверки
</a:t>
            </a:r>
            <a:endParaRPr lang="en-US" sz="11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18466"/>
            <a:ext cx="9144000" cy="23217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Редди: первая проверка идеи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576" y="1698680"/>
            <a:ext cx="27855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Франческо Реди показал, что личинки на мясе появляются только там, где мухи могут отложить яйца. Так он превратил спорную идею в проверяемый опыт.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1593" y="1238708"/>
            <a:ext cx="27855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с мясом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179228" y="1698680"/>
            <a:ext cx="27855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опытах с марлей мясо оставалось без личинок, хотя воздух свободно проходил. Это стало важным аргументом против самозарождения крупных организмов.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179241" y="1238708"/>
            <a:ext cx="27855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барьер
</a:t>
            </a:r>
            <a:endParaRPr lang="en-US" sz="1100" dirty="0"/>
          </a:p>
        </p:txBody>
      </p:sp>
      <p:sp>
        <p:nvSpPr>
          <p:cNvPr id="10" name="Text 6"/>
          <p:cNvSpPr txBox="1"/>
          <p:nvPr/>
        </p:nvSpPr>
        <p:spPr>
          <a:xfrm>
            <a:off x="6096879" y="1697797"/>
            <a:ext cx="27855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Реди стала переломной, потому что связала происхождение живого с конкретными причинами и условиями. С этого момента объяснения начали оценивать через эксперимент, а не через привычное мнение.
</a:t>
            </a:r>
            <a:endParaRPr lang="en-US" sz="988" dirty="0"/>
          </a:p>
        </p:txBody>
      </p:sp>
      <p:sp>
        <p:nvSpPr>
          <p:cNvPr id="11" name="Text 7"/>
          <p:cNvSpPr txBox="1"/>
          <p:nvPr/>
        </p:nvSpPr>
        <p:spPr>
          <a:xfrm>
            <a:off x="6096892" y="1237825"/>
            <a:ext cx="27855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научный стандарт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Спалланцани и микробы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442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Ладзаро Спалланцани сначала кипятил бульоны, а затем герметично запаивал колбы, чтобы исключить попадание внешних микробов. В таких условиях жидкость долго оставалась прозрачной.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443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Стерильный бульон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245363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колбы вскрывали, в них снова появлялись микроорганизмы. Это показало, что жизнь не возникает сама по себе, а попадает из окружающей среды.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45364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из воздуха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638586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Спалланцани связал рост микробов с загрязнением, а не с «жизненной силой» самого воздуха. Его результаты особенно важны для развития идеи стерилизации.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4638595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6823528" y="3112978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противники спорили о том, не слишком ли сильно он нагревал бульон, его опыты усилили требования к точности и контролю условий в биологии.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6823537" y="2659416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методе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Пастер: конец самозарождения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780776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 использовал колбы с длинной изогнутой «лебединой шеей»: воздух мог входить внутрь, но пыль и микробы оседали в изгибе и не достигали бульона.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1625" y="1504311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Колба с изгибом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61600" y="2906761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колбах бульон оставался стерильным, пока шейку не ломали или не наклоняли сосуд. Тогда в среду попадали частицы из воздуха, и появлялся рост микробов.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61626" y="2630253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загрязнения
</a:t>
            </a:r>
            <a:endParaRPr lang="en-US" sz="1200" dirty="0"/>
          </a:p>
        </p:txBody>
      </p:sp>
      <p:sp>
        <p:nvSpPr>
          <p:cNvPr id="11" name="Text 6"/>
          <p:cNvSpPr txBox="1"/>
          <p:nvPr/>
        </p:nvSpPr>
        <p:spPr>
          <a:xfrm>
            <a:off x="261600" y="4032728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1861 года окончательно укрепил вывод: жизнь в готовой среде возникает не самопроизвольно, а только при заносе уже существующих организмов или их спор.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261626" y="3756220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для науки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 Аррениуса
</a:t>
            </a:r>
            <a:endParaRPr lang="en-US" sz="2612" dirty="0"/>
          </a:p>
        </p:txBody>
      </p:sp>
      <p:sp>
        <p:nvSpPr>
          <p:cNvPr id="7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634775" y="1622023"/>
            <a:ext cx="4818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Сванте Аррениус предложил панспермию как идею переноса жизни или её зачатков через космическое пространство. Такая версия расширяла границы вопроса о происхождении жизни.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34796" y="1300525"/>
            <a:ext cx="4818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перенос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4775" y="2800170"/>
            <a:ext cx="4818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объясняет, как органические формы могли попасть на Землю, но не отвечает, где и как они возникли впервые. Поэтому она не заменяет теорию абиогенеза.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34796" y="2478671"/>
            <a:ext cx="4818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объясняет, а что нет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34775" y="3978323"/>
            <a:ext cx="4818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науки панспермия ценна тем, что заставляет проверять выживание вещества в космосе, при входе в атмосферу и в условиях межпланетного переноса.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34796" y="3656825"/>
            <a:ext cx="4818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Проверяемые следствия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2376909"/>
            <a:ext cx="4776300" cy="9763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Абиогенез и панспермия: разные вопросы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подходов показывает, что они отвечают на разные вопросы: один — о возникновении жизни, другой — о её возможной доставке.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Абиогенез объясняет первичный переход от химии к жизни, а панспермия — только возможный путь переноса.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естествознания и современные учебные обзоры по происхождению жизни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18466"/>
            <a:ext cx="9144000" cy="23217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«первичного бульона»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576" y="1698680"/>
            <a:ext cx="27855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Опарин и Холдейн предположили, что ранняя Земля могла иметь восстановительную атмосферу и океаны, где органические вещества накапливались в течение очень долгого времени.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1593" y="1238708"/>
            <a:ext cx="27855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ранней Земли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179228" y="1698680"/>
            <a:ext cx="27855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такой среде простые молекулы постепенно вступали в реакции, образуя более сложные соединения. Отсюда возник образ «первичного бульона» как естественной химической среды.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179241" y="1238708"/>
            <a:ext cx="27855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органики
</a:t>
            </a:r>
            <a:endParaRPr lang="en-US" sz="1100" dirty="0"/>
          </a:p>
        </p:txBody>
      </p:sp>
      <p:sp>
        <p:nvSpPr>
          <p:cNvPr id="10" name="Text 6"/>
          <p:cNvSpPr txBox="1"/>
          <p:nvPr/>
        </p:nvSpPr>
        <p:spPr>
          <a:xfrm>
            <a:off x="6096879" y="1697797"/>
            <a:ext cx="27855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сторона гипотезы в том, что она впервые связала происхождение жизни с длительным процессом, а не с единичным чудом или мгновенным событием.
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6096892" y="1237825"/>
            <a:ext cx="27855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как процесс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условий к органике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логику эксперимента Миллера—Ури: от исходной смеси к органическим молекулам и научному выводу.
</a:t>
            </a:r>
            <a:endParaRPr lang="en-US" sz="125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ключевые проблемы показывают, почему одной «первичной воды» недостаточно: растворение, разрушение молекул и неравномерная энергия среды.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ограничения у модели «первичного бульона»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критики модели в учебных и обзорных работах по происхождению жизни.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наиболее обсуждаемые альтернативы — гидротермальные источники и поверхностные среды, где вещества концентрируются, а не рассеиваются.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4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ведущих типа сред рассматривают как возможную колыбель ранней химии
</a:t>
            </a:r>
            <a:endParaRPr lang="en-US" sz="2304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обзоры сценариев абиогенеза: гидротермальные и поверхностные модели происхождения жизни.
</a:t>
            </a:r>
            <a:endParaRPr lang="en-US" sz="6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основных источника энергии — УФ-излучение, молнии, тепло и химические градиенты — поддерживают синтез органических молекул из простых веществ.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4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энергии способны запускать образование строительных блоков жизни
</a:t>
            </a:r>
            <a:endParaRPr lang="en-US" sz="2304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и современные обзоры предбиохимического синтеза органических соединений.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молекул к протосистемам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780776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Липидные оболочки способны самопроизвольно замыкаться в пузырьки и отделять внутреннюю среду от внешней. Это создаёт первые границы, внутри которых реакции идут устойчивее и управляемее, чем в открытом растворе.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1625" y="1504311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Замкнутое пространство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61600" y="2906761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Коацерваты и микрокапли удерживают молекулы рядом, повышая их концентрацию и вероятность взаимодействий. Такая физическая «сборка» не является клеткой, но уже приближает систему к организованной химии.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61626" y="2630253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веществ
</a:t>
            </a:r>
            <a:endParaRPr lang="en-US" sz="1200" dirty="0"/>
          </a:p>
        </p:txBody>
      </p:sp>
      <p:sp>
        <p:nvSpPr>
          <p:cNvPr id="11" name="Text 6"/>
          <p:cNvSpPr txBox="1"/>
          <p:nvPr/>
        </p:nvSpPr>
        <p:spPr>
          <a:xfrm>
            <a:off x="261600" y="4032728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Протосистемы важны тем, что объединяют оболочку, обмен веществ и простейшую упорядоченность. Именно здесь возникает переход от отдельных реакций к целостной системе, способной сохранять себя некоторое время.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261626" y="3756220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клетке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РНК и наследуемость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442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привлекает исследователей тем, что одна молекула может и хранить последовательность, и ускорять отдельные реакции. Это делает её логичным кандидатом для раннего этапа, до появления сложных белков и ДНК.
</a:t>
            </a:r>
            <a:endParaRPr lang="en-US" sz="787" dirty="0"/>
          </a:p>
        </p:txBody>
      </p:sp>
      <p:sp>
        <p:nvSpPr>
          <p:cNvPr id="10" name="Text 3"/>
          <p:cNvSpPr txBox="1"/>
          <p:nvPr/>
        </p:nvSpPr>
        <p:spPr>
          <a:xfrm>
            <a:off x="26443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роль РНК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245363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молекула умеет копироваться с ошибками, возникает наследственная изменчивость. Именно она делает возможным отбор, а значит, превращает набор химических реакций в эволюционирующую систему.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45364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эволюции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638586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Рибозимы показывают, что каталитическая активность у РНК реальна, а не теоретична. Они подтверждают, что информационная молекула может одновременно участвовать в построении собственных цепочек и в химических превращениях.
</a:t>
            </a:r>
            <a:endParaRPr lang="en-US" sz="787" dirty="0"/>
          </a:p>
        </p:txBody>
      </p:sp>
      <p:sp>
        <p:nvSpPr>
          <p:cNvPr id="14" name="Text 7"/>
          <p:cNvSpPr txBox="1"/>
          <p:nvPr/>
        </p:nvSpPr>
        <p:spPr>
          <a:xfrm>
            <a:off x="4638595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Катализ без белков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6823528" y="3112978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мира РНК не решает все детали происхождения жизни, но объясняет важный мост между химией и биологией. Без механизма копирования не было бы устойчивого накопления полезных изменений.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6823537" y="2659416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проверяют гипотезы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к сопоставлению данных из лаборатории, вычислений и геологии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00" y="1141347"/>
            <a:ext cx="4453800" cy="17832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00" y="3044012"/>
            <a:ext cx="4453800" cy="17832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космических источника органики
</a:t>
            </a:r>
            <a:endParaRPr lang="en-US" sz="2612" dirty="0"/>
          </a:p>
        </p:txBody>
      </p:sp>
      <p:sp>
        <p:nvSpPr>
          <p:cNvPr id="7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858800" y="1141077"/>
            <a:ext cx="40230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Метеоритная органика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лабораторных анализах метеоритов находят аминокислоты и другие органические молекулы, знакомые по биохимии живого. Такие находки особенно интересны тем, что показывают: сложная органика может образовываться без участия Земли, в межпланетной среде и на телах Солнечной системы.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8800" y="3043742"/>
            <a:ext cx="40230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кометах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Кометная пыль и ледяные частицы несут следы азотистых оснований и других соединений, которые могут стать сырьём для дальнейшей химической эволюции. Это поддерживает идею о космическом вкладе в запас органики, но не заменяет доказательства возникновения самой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говорит геология ранней Земли
</a:t>
            </a:r>
            <a:endParaRPr lang="en-US" sz="2612" dirty="0"/>
          </a:p>
        </p:txBody>
      </p:sp>
      <p:sp>
        <p:nvSpPr>
          <p:cNvPr id="7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634775" y="1622023"/>
            <a:ext cx="4818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породы и минералы позволяют оценивать температуру, наличие воды и характер среды, в которой формировалась ранняя кора. По этим признакам учёные восстанавливают условия, при которых могла идти предбиологическая химия.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34796" y="1300525"/>
            <a:ext cx="4818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древней среды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4775" y="2800170"/>
            <a:ext cx="4818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Изотопные соотношения углерода, серы и железа помогают отличить биологические процессы от чисто геохимических. Однако такие сигналы часто косвенны, поэтому их нужно сопоставлять с геологическим контекстом и возрастом пород.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34796" y="2478671"/>
            <a:ext cx="4818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Косвенные признаки жизни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34775" y="3978323"/>
            <a:ext cx="4818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древнее породы, тем меньше прямых следов сохраняется: переработка, метаморфизм и эрозия стирают исходную картину. Поэтому происхождение жизни приходится изучать по фрагментам, объединяя геологию, химию и биологию.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34796" y="3656825"/>
            <a:ext cx="4818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данные редки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175" y="1081141"/>
            <a:ext cx="4213200" cy="18268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9205" y="1081141"/>
            <a:ext cx="4213200" cy="1826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995832"/>
            <a:ext cx="42132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обитаемости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телескопы ищут экзопланеты в областях, где температура позволяет существовать жидкой воде. Такие миры особенно важны для сравнения: если подходящие условия встречаются часто, вероятность жизни за пределами Земли становится серьёзной научной задачей, а не фантазией.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668635" y="2995832"/>
            <a:ext cx="42132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в атмосфере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атмосфер экзопланет помогает искать газы, которые могут свидетельствовать о геохимическом равновесии или его нарушении. Это не прямое обнаружение жизни, но важный шаг к пониманию того, какие планеты способны поддерживать долгую химическую устойчивость.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направления поиска жизни
</a:t>
            </a:r>
            <a:endParaRPr lang="en-US" sz="32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200" y="1215775"/>
            <a:ext cx="7383600" cy="12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догадки к проверке
</a:t>
            </a:r>
            <a:endParaRPr lang="en-US" sz="3412" dirty="0"/>
          </a:p>
        </p:txBody>
      </p:sp>
      <p:sp>
        <p:nvSpPr>
          <p:cNvPr id="4" name="Text 1"/>
          <p:cNvSpPr txBox="1"/>
          <p:nvPr/>
        </p:nvSpPr>
        <p:spPr>
          <a:xfrm>
            <a:off x="2165725" y="2753800"/>
            <a:ext cx="4802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два столетия наука прошла путь от идеи самозарождения к проверяемым сценариям абиогенеза. Сегодня важнее не готовый ответ, а цепочка этапов, которую можно подтвердить экспериментом и данными о Земле и космосе.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2026-07-25T23:07:24Z</dcterms:created>
  <dcterms:modified xsi:type="dcterms:W3CDTF">2026-07-25T23:07:24Z</dcterms:modified>
</cp:coreProperties>
</file>