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875" y="199993"/>
            <a:ext cx="8745300" cy="4756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5550" y="3872250"/>
            <a:ext cx="6161400" cy="10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Индивидуальное развитие организмов: от зиготы до старения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343837" y="3213975"/>
            <a:ext cx="4060200" cy="4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Онтогенез: путь организма от зиготы до смерти.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6190250" y="246950"/>
            <a:ext cx="27378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5927" y="403000"/>
            <a:ext cx="4206797" cy="434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4375" y="520850"/>
            <a:ext cx="4034100" cy="19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Онтогенез: почему это важно знать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34375" y="2762250"/>
            <a:ext cx="3957300" cy="18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Онтогенез показывает, как организм формируется, растёт и стареет. Эта тема связывает наследственную программу, влияние среды и возрастные изменения, поэтому помогает понять развитие человека, растений и животных, а также причины нарушений развития и врождённых отклонений.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8289025" y="74925"/>
            <a:ext cx="7215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0" y="306202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онтогенеза и его общие признаки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46275" y="3312262"/>
            <a:ext cx="24219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путь организма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46275" y="3608612"/>
            <a:ext cx="2421900" cy="8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Онтогенез охватывает весь индивидуальный путь организма: от образования зиготы до естественной смерти. Это не отдельный этап, а непрерывный процесс, включающий последующие возрастные изменения.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380700" y="3312262"/>
            <a:ext cx="24219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Необратимость изменений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80700" y="3608612"/>
            <a:ext cx="2421900" cy="8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этап не может быть полностью отменён или повторён. Поэтому онтогенез рассматривают как необратимую последовательность преобразований, которые постепенно меняют строение и функции организма.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6215125" y="3312262"/>
            <a:ext cx="24219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специализация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215125" y="3608612"/>
            <a:ext cx="2421900" cy="8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ходе онтогенеза клетки делятся, увеличиваются в размерах и специализируются. В результате формируются ткани, органы и системы, а организм приспосабливается к меняющимся условиям существования.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1963487" y="1692037"/>
            <a:ext cx="24219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Стадийность развития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1963487" y="1988387"/>
            <a:ext cx="2421900" cy="8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идёт неравномерно: одни стадии связаны с делением клеток и закладкой органов, другие — с ростом, созреванием и старением. Каждая стадия имеет свои биологические задачи.
</a:t>
            </a:r>
            <a:endParaRPr lang="en-US" sz="1000" dirty="0"/>
          </a:p>
        </p:txBody>
      </p:sp>
      <p:sp>
        <p:nvSpPr>
          <p:cNvPr id="18" name="Text 10"/>
          <p:cNvSpPr txBox="1"/>
          <p:nvPr/>
        </p:nvSpPr>
        <p:spPr>
          <a:xfrm>
            <a:off x="4797913" y="1692037"/>
            <a:ext cx="24219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Индивидуальная изменчивость
</a:t>
            </a:r>
            <a:endParaRPr lang="en-US" sz="1200" dirty="0"/>
          </a:p>
        </p:txBody>
      </p:sp>
      <p:sp>
        <p:nvSpPr>
          <p:cNvPr id="19" name="Text 11"/>
          <p:cNvSpPr txBox="1"/>
          <p:nvPr/>
        </p:nvSpPr>
        <p:spPr>
          <a:xfrm>
            <a:off x="4797913" y="1988387"/>
            <a:ext cx="2421900" cy="8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особей одного вида темпы развития могут различаться. На это влияют наследственные особенности, питание, температура, свет, кислород, инфекции и другие факторы среды.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3" y="1705200"/>
            <a:ext cx="8592535" cy="3244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150" y="520850"/>
            <a:ext cx="86046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индивидуального развития организма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91150" y="1333975"/>
            <a:ext cx="86046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стадий онтогенеза от оплодотворения до завершения жизни организма.
</a:t>
            </a:r>
            <a:endParaRPr lang="en-US" sz="155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622" y="358339"/>
            <a:ext cx="3721200" cy="2947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8600" y="3404475"/>
            <a:ext cx="3637200" cy="126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Эмбриональный период: раннее развитие зародыша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1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704300" y="10216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Дробление зародыша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704300" y="12773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образования зиготы начинается быстрое деление клеток. При этом общий объём зародыша почти не увеличивается, но число клеток возрастает, создавая основу для дальнейшего формирования тканей.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704300" y="18232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Зародышевые листки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704300" y="20789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стадии гаструляции закладываются эктодерма, мезодерма и энтодерма. Именно из них затем развиваются основные ткани и органы, определяющие строение будущего организма.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704300" y="26248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миграция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704300" y="28805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эмбриогенезе клетки активно перемещаются и занимают строго определённые позиции. Такая упорядоченность делает возможным точное построение органов и связана с работой генов развития.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4704300" y="34264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Эмбриональная индукция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704300" y="36821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клеток воздействуют друг на друга, направляя дальнейшую специализацию. Благодаря этим сигналам формируются нервная система, мышцы, кишечник и другие важные структуры.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150" y="2132331"/>
            <a:ext cx="4298400" cy="16656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Эмбриональный и постэмбриональный периоды: сравнение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772600" y="4536075"/>
            <a:ext cx="41229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онтогенеза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31350" y="1723976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меняются условия и задачи развития на разных этапах жизни организма.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931350" y="3113435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Эмбриональный период формирует общий план строения, а постэмбриональный обеспечивает рост, зрелость, работу органов и приспособление к среде.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8600" y="980525"/>
            <a:ext cx="3486000" cy="18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Дробление, гаструляция и органогенез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701075" y="1252991"/>
            <a:ext cx="40245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Дробление начинается сразу после оплодотворения и представляет собой серию быстрых митотических делений. Число клеток увеличивается, но зародыш почти не растёт, поэтому его размеры остаются близкими к исходным.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01050" y="951041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Дробление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01075" y="2463766"/>
            <a:ext cx="40245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гаструляции клетки перемещаются и образуют три зародышевых листка. Эта стадия принципиально важна, потому что задаёт основу будущей организации тела и распределение функций между слоями.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01050" y="2161816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Гаструляция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4701075" y="3674541"/>
            <a:ext cx="40245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этапе органогенеза из зародышевых листков формируются ткани и органы. Возникают нервная система, мышцы, кишечник, дыхательные органы и кровеносная система, обеспечивающие жизнедеятельность будущего организма.
</a:t>
            </a:r>
            <a:endParaRPr lang="en-US" sz="1089" dirty="0"/>
          </a:p>
        </p:txBody>
      </p:sp>
      <p:sp>
        <p:nvSpPr>
          <p:cNvPr id="13" name="Text 7"/>
          <p:cNvSpPr txBox="1"/>
          <p:nvPr/>
        </p:nvSpPr>
        <p:spPr>
          <a:xfrm>
            <a:off x="4701050" y="3372591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Органогенез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эмбриогенеза и их относительная продолжительность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7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схема эмбриогенеза, обобщение по биологии животных
</a:t>
            </a:r>
            <a:endParaRPr lang="en-US" sz="1007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общий характер распределения времени между стадиями эмбрионального развития, без привязки к конкретному виду.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доля времени приходится на органогенез и поздний эмбриогенез; самые краткие стадии обычно связаны с ранними делениями.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800" y="3434482"/>
            <a:ext cx="471600" cy="47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6900" y="3434482"/>
            <a:ext cx="471600" cy="47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70850" y="3481642"/>
            <a:ext cx="471600" cy="3772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2175" y="1826431"/>
            <a:ext cx="471397" cy="47139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65075" y="1826431"/>
            <a:ext cx="471397" cy="471397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Постэмбриональное развитие: рост, созревание и зрелость
</a:t>
            </a:r>
            <a:endParaRPr lang="en-US" sz="2700" dirty="0"/>
          </a:p>
        </p:txBody>
      </p:sp>
      <p:sp>
        <p:nvSpPr>
          <p:cNvPr id="14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5" name="Text 2"/>
          <p:cNvSpPr txBox="1"/>
          <p:nvPr/>
        </p:nvSpPr>
        <p:spPr>
          <a:xfrm>
            <a:off x="937950" y="3429058"/>
            <a:ext cx="2087100" cy="484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поведения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404800" y="4020941"/>
            <a:ext cx="2620500" cy="672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Постэмбриональное развитие включает становление поведенческих реакций, навыков ориентирования и способов добывания пищи. У животных это часто связано с обучением и освоением среды обитания.
</a:t>
            </a:r>
            <a:endParaRPr lang="en-US" sz="952" dirty="0"/>
          </a:p>
        </p:txBody>
      </p:sp>
      <p:sp>
        <p:nvSpPr>
          <p:cNvPr id="17" name="Text 4"/>
          <p:cNvSpPr txBox="1"/>
          <p:nvPr/>
        </p:nvSpPr>
        <p:spPr>
          <a:xfrm>
            <a:off x="6670050" y="3429058"/>
            <a:ext cx="2087100" cy="484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Устойчивый гомеостаз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6136900" y="4020941"/>
            <a:ext cx="2620500" cy="672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взрослом состоянии организм поддерживает внутреннее равновесие более эффективно. Однако с возрастом жизненные функции постепенно меняются, что подготавливает переход к старению.
</a:t>
            </a:r>
            <a:endParaRPr lang="en-US" sz="1021" dirty="0"/>
          </a:p>
        </p:txBody>
      </p:sp>
      <p:sp>
        <p:nvSpPr>
          <p:cNvPr id="19" name="Text 6"/>
          <p:cNvSpPr txBox="1"/>
          <p:nvPr/>
        </p:nvSpPr>
        <p:spPr>
          <a:xfrm>
            <a:off x="3804000" y="3429058"/>
            <a:ext cx="2087100" cy="484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созревание
</a:t>
            </a:r>
            <a:endParaRPr lang="en-US" sz="1300" dirty="0"/>
          </a:p>
        </p:txBody>
      </p:sp>
      <p:sp>
        <p:nvSpPr>
          <p:cNvPr id="20" name="Text 7"/>
          <p:cNvSpPr txBox="1"/>
          <p:nvPr/>
        </p:nvSpPr>
        <p:spPr>
          <a:xfrm>
            <a:off x="3270850" y="4020941"/>
            <a:ext cx="2620500" cy="672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организм достигает способности к размножению. Этот этап сопровождается гормональной перестройкой, стабилизацией обмена веществ и формированием признаков зрелой особи.
</a:t>
            </a:r>
            <a:endParaRPr lang="en-US" sz="980" dirty="0"/>
          </a:p>
        </p:txBody>
      </p:sp>
      <p:sp>
        <p:nvSpPr>
          <p:cNvPr id="21" name="Text 8"/>
          <p:cNvSpPr txBox="1"/>
          <p:nvPr/>
        </p:nvSpPr>
        <p:spPr>
          <a:xfrm>
            <a:off x="1052800" y="1820906"/>
            <a:ext cx="3353062" cy="484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после рождения
</a:t>
            </a:r>
            <a:endParaRPr lang="en-US" sz="1300" dirty="0"/>
          </a:p>
        </p:txBody>
      </p:sp>
      <p:sp>
        <p:nvSpPr>
          <p:cNvPr id="22" name="Text 9"/>
          <p:cNvSpPr txBox="1"/>
          <p:nvPr/>
        </p:nvSpPr>
        <p:spPr>
          <a:xfrm>
            <a:off x="462175" y="2489986"/>
            <a:ext cx="3944115" cy="5953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Постэмбриональный период начинается после рождения или выхода из яйца. С этого момента организм переходит к самостоятельному существованию, а дальнейшее развитие происходит в контакте с окружающей средой.
</a:t>
            </a:r>
            <a:endParaRPr lang="en-US" sz="1145" dirty="0"/>
          </a:p>
        </p:txBody>
      </p:sp>
      <p:sp>
        <p:nvSpPr>
          <p:cNvPr id="23" name="Text 10"/>
          <p:cNvSpPr txBox="1"/>
          <p:nvPr/>
        </p:nvSpPr>
        <p:spPr>
          <a:xfrm>
            <a:off x="5355700" y="1820906"/>
            <a:ext cx="3353062" cy="484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Интенсивный рост
</a:t>
            </a:r>
            <a:endParaRPr lang="en-US" sz="1300" dirty="0"/>
          </a:p>
        </p:txBody>
      </p:sp>
      <p:sp>
        <p:nvSpPr>
          <p:cNvPr id="24" name="Text 11"/>
          <p:cNvSpPr txBox="1"/>
          <p:nvPr/>
        </p:nvSpPr>
        <p:spPr>
          <a:xfrm>
            <a:off x="4765075" y="2489986"/>
            <a:ext cx="3944115" cy="5953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ранних этапах после эмбриогенеза особенно заметны увеличение массы и размеров тела. Одновременно идёт развитие органов и систем, поэтому внешние и внутренние изменения происходят согласованно.
</a:t>
            </a:r>
            <a:endParaRPr lang="en-US" sz="115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25" y="1620373"/>
            <a:ext cx="4268100" cy="31385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0" y="520850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и непрямое развитие организмов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895258" y="1814328"/>
            <a:ext cx="3773100" cy="1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развитие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95258" y="2059988"/>
            <a:ext cx="3773100" cy="4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прямом развитии молодая особь внешне похожа на взрослую. Основные изменения связаны с ростом, укреплением органов и постепенным дозреванием, а личиночная стадия отсутствует.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895258" y="3898628"/>
            <a:ext cx="3773100" cy="1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значение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95258" y="4144288"/>
            <a:ext cx="3773100" cy="4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развития помогают виду по-разному использовать ресурсы среды. Особенно наглядно это видно при сравнении головастика и лягушки или гусеницы и бабочки.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4895258" y="2856478"/>
            <a:ext cx="3773100" cy="1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Непрямое развитие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895258" y="3102138"/>
            <a:ext cx="3773100" cy="4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Непрямое развитие включает личинку и метаморфоз. На этих стадиях организм резко меняет строение, питание и образ жизни, как это происходит у земноводных и многих насекомых.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Метаморфоз как пример глубоких преобразований организма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2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материалам школьного курса биологии; относительная продолжительность стадий показана условно.
</a:t>
            </a:r>
            <a:endParaRPr lang="en-US" sz="932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насекомых личиночная и взрослая стадии часто занимают разные экологические ниши, поэтому развитие идет без прямого соперничества за одни и те же ресурсы.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функциональные различия связаны с личинкой и имаго: одна стадия растет, другая обеспечивает размножение и расселение.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375" y="4140525"/>
            <a:ext cx="3957300" cy="48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раздел «Индивидуальное развитие организмов».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289025" y="74925"/>
            <a:ext cx="7215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4870525" y="932975"/>
            <a:ext cx="3624300" cy="154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700" dirty="0"/>
          </a:p>
        </p:txBody>
      </p:sp>
      <p:sp>
        <p:nvSpPr>
          <p:cNvPr id="6" name="Text 3"/>
          <p:cNvSpPr txBox="1"/>
          <p:nvPr/>
        </p:nvSpPr>
        <p:spPr>
          <a:xfrm>
            <a:off x="4905025" y="2713000"/>
            <a:ext cx="3555300" cy="17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типа изменений сопровождают рост организма: увеличение размеров и усложнение строения
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434375" y="520850"/>
            <a:ext cx="3869100" cy="17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2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различие помогает понять, что рост — не только прибавка массы, но и появление новых функций, связанных с созреванием тканей и органов.
</a:t>
            </a:r>
            <a:endParaRPr lang="en-US" sz="209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3" y="1705200"/>
            <a:ext cx="8592535" cy="3244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150" y="520850"/>
            <a:ext cx="86046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формирующие индивидуальное развитие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91150" y="1333975"/>
            <a:ext cx="86046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7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общих закономерностях онтогенеза, изучаемых в школьной биологии.
</a:t>
            </a:r>
            <a:endParaRPr lang="en-US" sz="160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225" y="1623691"/>
            <a:ext cx="4298400" cy="29456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периоды человека и их особенности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597225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7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 и возрастной физиологии человека.
</a:t>
            </a:r>
            <a:endParaRPr lang="en-US" sz="1177" dirty="0"/>
          </a:p>
        </p:txBody>
      </p:sp>
      <p:sp>
        <p:nvSpPr>
          <p:cNvPr id="9" name="Text 3"/>
          <p:cNvSpPr txBox="1"/>
          <p:nvPr/>
        </p:nvSpPr>
        <p:spPr>
          <a:xfrm>
            <a:off x="523500" y="1672425"/>
            <a:ext cx="3731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меняются темпы роста, созревание и работоспособность человека на разных этапах жизни.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23500" y="3358125"/>
            <a:ext cx="3731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человека неравномерно: периоды быстрого роста сменяются этапами созревания, устойчивой зрелости и постепенного снижения функций.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0131" y="1841844"/>
            <a:ext cx="457538" cy="52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3300" y="3447288"/>
            <a:ext cx="511200" cy="51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0400" y="1847694"/>
            <a:ext cx="511200" cy="51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400" y="3498408"/>
            <a:ext cx="511200" cy="4089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1150" y="520850"/>
            <a:ext cx="78534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Гормональная и нервная регуляция развития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5417450" y="1842765"/>
            <a:ext cx="3282900" cy="5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Гипофиз и щитовидная железа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4813300" y="2428970"/>
            <a:ext cx="3886800" cy="7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гипофиза и щитовидной железы влияют на скорость роста, обмен веществ и общее созревание организма. Их действие особенно заметно в детстве и подростковом возрасте.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417450" y="3442358"/>
            <a:ext cx="3282900" cy="5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регуляции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4813300" y="4028563"/>
            <a:ext cx="3886800" cy="7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регуляторные механизмы работают неправильно, возникают задержка роста, сбои обмена веществ, нарушения созревания и проблемы с репродуктивной системой, снижающие жизнеспособность организма.
</a:t>
            </a:r>
            <a:endParaRPr lang="en-US" sz="1182" dirty="0"/>
          </a:p>
        </p:txBody>
      </p:sp>
      <p:sp>
        <p:nvSpPr>
          <p:cNvPr id="15" name="Text 6"/>
          <p:cNvSpPr txBox="1"/>
          <p:nvPr/>
        </p:nvSpPr>
        <p:spPr>
          <a:xfrm>
            <a:off x="1114550" y="1842765"/>
            <a:ext cx="3282900" cy="5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координация
</a:t>
            </a:r>
            <a:endParaRPr lang="en-US" sz="1600" dirty="0"/>
          </a:p>
        </p:txBody>
      </p:sp>
      <p:sp>
        <p:nvSpPr>
          <p:cNvPr id="16" name="Text 7"/>
          <p:cNvSpPr txBox="1"/>
          <p:nvPr/>
        </p:nvSpPr>
        <p:spPr>
          <a:xfrm>
            <a:off x="510400" y="2428970"/>
            <a:ext cx="3886800" cy="7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2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быстро оценивает внешние сигналы и помогает организму выбирать реакцию, которая поддерживает нормальный рост, поведение и приспособление к меняющимся условиям среды.
</a:t>
            </a:r>
            <a:endParaRPr lang="en-US" sz="1252" dirty="0"/>
          </a:p>
        </p:txBody>
      </p:sp>
      <p:sp>
        <p:nvSpPr>
          <p:cNvPr id="17" name="Text 8"/>
          <p:cNvSpPr txBox="1"/>
          <p:nvPr/>
        </p:nvSpPr>
        <p:spPr>
          <a:xfrm>
            <a:off x="1114550" y="3442358"/>
            <a:ext cx="3282900" cy="5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созревание
</a:t>
            </a:r>
            <a:endParaRPr lang="en-US" sz="1600" dirty="0"/>
          </a:p>
        </p:txBody>
      </p:sp>
      <p:sp>
        <p:nvSpPr>
          <p:cNvPr id="18" name="Text 9"/>
          <p:cNvSpPr txBox="1"/>
          <p:nvPr/>
        </p:nvSpPr>
        <p:spPr>
          <a:xfrm>
            <a:off x="510400" y="4028563"/>
            <a:ext cx="3886800" cy="7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Половые железы запускают изменения, связанные с формированием репродуктивной функции. Именно гормональная регуляция определяет сроки полового созревания и перестройку организма в этот период.
</a:t>
            </a:r>
            <a:endParaRPr lang="en-US" sz="124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6" y="2665744"/>
            <a:ext cx="3637200" cy="1731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как завершающий этап онтогенеза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1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704300" y="10216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Замедление обмена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704300" y="12773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возрастом обмен веществ становится менее интенсивным, а ткани медленнее обновляются. Это снижает энергетические возможности организма и делает его менее устойчивым к нагрузкам и неблагоприятным воздействиям.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04300" y="18232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повреждений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04300" y="20789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клетках постепенно накапливаются изменения ДНК, белков и мембран. Такие повреждения не всегда сразу заметны, но со временем ухудшают работу органов и ограничивают восстановление тканей.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4704300" y="26248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защиты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704300" y="28805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Снижается эффективность иммунной системы и регенерации, поэтому организм хуже сопротивляется инфекциям и медленнее восстанавливается после травм, операций и длительных заболеваний.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4704300" y="34264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систем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04300" y="36821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затрагивает нервную, сердечно-сосудистую, эндокринную и опорно-двигательную системы. Именно поэтому уменьшаются работоспособность, точность реакций и функциональные резервы организма.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программа и условия среды в развитии организма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2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биологии; диаграмма иллюстрирует соотношение факторов без числовой статистики.
</a:t>
            </a:r>
            <a:endParaRPr lang="en-US" sz="932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задатки задают границы возможного, а среда раскрывает или ограничивает их проявление. Поэтому одинаковый генотип не всегда приводит к одинаковому результату.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нельзя объяснить только генами или только условиями жизни: итог формируется их постоянным взаимодействием.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18" y="1660055"/>
            <a:ext cx="2573700" cy="168899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568" y="1660055"/>
            <a:ext cx="2573700" cy="16889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8893" y="1660055"/>
            <a:ext cx="2573700" cy="16889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онтогенез на практике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40193" y="3887525"/>
            <a:ext cx="24843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Врачи учитывают критические периоды, когда эмбрион особенно чувствителен к неблагоприятным воздействиям. Это помогает объяснять причины врожденных пороков и выбирать меры профилактики еще до рождения ребенка.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40193" y="3410575"/>
            <a:ext cx="24843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начинает с ранних стадий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329855" y="3887525"/>
            <a:ext cx="24843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растениеводстве и животноводстве знания об онтогенезе позволяют точнее подбирать сроки выращивания, оценивать темпы развития и добиваться нужных качеств у сортов и пород без лишних потерь.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329855" y="3410575"/>
            <a:ext cx="24843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работает со временем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219505" y="3887525"/>
            <a:ext cx="24843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 и ветеринары используют возрастные нормы, чтобы оценивать состояние популяций и здоровье животных. Это особенно важно при наблюдении за выживанием молодняка и адаптацией к среде.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6219505" y="3410575"/>
            <a:ext cx="24843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 ветеринария видят возраст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онтогенеза и их причины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800900" y="1686578"/>
            <a:ext cx="33951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Тератогенные воздействия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800900" y="2106580"/>
            <a:ext cx="38310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Алкоголь, некоторые лекарства, токсические вещества и другие тератогены особенно опасны в период закладки органов. Их действие может вызывать необратимые нарушения строения и функций.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5850" y="1686578"/>
            <a:ext cx="33951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причины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65850" y="2106580"/>
            <a:ext cx="38310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и хромосомные аномалии нарушают обычную программу развития. В результате могут формироваться пороки органов, изменяться темпы роста и снижаться жизнеспособность организма уже на ранних этапах.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65850" y="3271000"/>
            <a:ext cx="2015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 обмен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65850" y="3742850"/>
            <a:ext cx="2401500" cy="8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питательных веществ замедляет рост и мешает нормальному формированию тканей. При этом страдают прежде всего быстро развивающиеся системы, которым требуется много энергии и строительного материала.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255275" y="3271000"/>
            <a:ext cx="2015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Критические периоды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255275" y="3742850"/>
            <a:ext cx="2401500" cy="8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уязвимость характерна для ранних эмбриональных стадий и моментов активного органообразования. В эти периоды даже краткое неблагоприятное воздействие может изменить дальнейший ход развития.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3360550" y="3271000"/>
            <a:ext cx="2015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Инфекции во внутриутробном периоде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3360550" y="3742850"/>
            <a:ext cx="2401500" cy="8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Внутриутробные инфекции способны повлиять на нервное развитие и работу внутренних органов. Чем раньше происходит заражение, тем выше риск тяжелых последствий для будущего организма.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5350" y="1794050"/>
            <a:ext cx="6885900" cy="10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Онтогенез — язык индивидуальной жизни организма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802100" y="3631975"/>
            <a:ext cx="6123000" cy="8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Онтогенез показывает, как наследственная программа и условия среды совместно формируют рост, созревание, размножение, старение и пределы приспособленности организма на протяжении всей жизни.
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2026-06-01T23:02:16Z</dcterms:created>
  <dcterms:modified xsi:type="dcterms:W3CDTF">2026-06-01T23:02:16Z</dcterms:modified>
</cp:coreProperties>
</file>