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1370" y="1221775"/>
            <a:ext cx="5509500" cy="19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типа червей: плоские, круглые и кольчатые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группы беспозвоночных: от простого строения к более сложному.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531370" y="3336445"/>
            <a:ext cx="4569300" cy="25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червей в 7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животные встречаются почти всюду: в воде, почве и в организмах других существ. На их примере удобно понять, как устроены беспозвоночные, чем полезны одни виды и почему другие могут быть опасны для человека и животных.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признаки червей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90969" y="1895325"/>
            <a:ext cx="200917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Мягкое тело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всех трёх групп тело вытянутое, мягкое и не имеет твёрдого скелета. Такая форма помогает двигаться в воде, почве или внутри организма хозяина.
</a:t>
            </a:r>
            <a:endParaRPr lang="en-US" sz="1085" dirty="0"/>
          </a:p>
        </p:txBody>
      </p:sp>
      <p:sp>
        <p:nvSpPr>
          <p:cNvPr id="11" name="Text 3"/>
          <p:cNvSpPr txBox="1"/>
          <p:nvPr/>
        </p:nvSpPr>
        <p:spPr>
          <a:xfrm>
            <a:off x="3621277" y="1895325"/>
            <a:ext cx="200917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Двусторонняя симметрия
</a:t>
            </a:r>
            <a:pPr algn="l" indent="0" marL="0">
              <a:lnSpc>
                <a:spcPct val="100000"/>
              </a:lnSpc>
              <a:buNone/>
            </a:pPr>
            <a:r>
              <a:rPr lang="en-US" sz="896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разделить тело червя вдоль, левая и правая стороны будут похожи. Это признак более сложного строения по сравнению с животными, у которых симметрия лучевая.
</a:t>
            </a:r>
            <a:endParaRPr lang="en-US" sz="1075" dirty="0"/>
          </a:p>
        </p:txBody>
      </p:sp>
      <p:sp>
        <p:nvSpPr>
          <p:cNvPr id="12" name="Text 4"/>
          <p:cNvSpPr txBox="1"/>
          <p:nvPr/>
        </p:nvSpPr>
        <p:spPr>
          <a:xfrm>
            <a:off x="6679218" y="1895325"/>
            <a:ext cx="200917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конечностей
</a:t>
            </a:r>
            <a:pPr algn="l" indent="0" marL="0">
              <a:lnSpc>
                <a:spcPct val="100000"/>
              </a:lnSpc>
              <a:buNone/>
            </a:pPr>
            <a:r>
              <a:rPr lang="en-US" sz="79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червей отсутствуют парные ноги или другие конечности, поэтому они передвигаются за счёт сокращения мышц, работы кожных покровов, а у некоторых видов — с помощью ресничек или щетинок.
</a:t>
            </a:r>
            <a:endParaRPr lang="en-US" sz="953" dirty="0"/>
          </a:p>
        </p:txBody>
      </p:sp>
      <p:sp>
        <p:nvSpPr>
          <p:cNvPr id="13" name="Text 5"/>
          <p:cNvSpPr txBox="1"/>
          <p:nvPr/>
        </p:nvSpPr>
        <p:spPr>
          <a:xfrm>
            <a:off x="2130209" y="3354975"/>
            <a:ext cx="200917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2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органы чувств
</a:t>
            </a:r>
            <a:pPr algn="l" indent="0" marL="0">
              <a:lnSpc>
                <a:spcPct val="100000"/>
              </a:lnSpc>
              <a:buNone/>
            </a:pPr>
            <a:r>
              <a:rPr lang="en-US" sz="877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7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червей есть нервная система и органы чувств, но они устроены проще, чем у многих других животных. Это помогает им реагировать на свет, прикосновение и изменения среды.
</a:t>
            </a:r>
            <a:endParaRPr lang="en-US" sz="1052" dirty="0"/>
          </a:p>
        </p:txBody>
      </p:sp>
      <p:sp>
        <p:nvSpPr>
          <p:cNvPr id="14" name="Text 6"/>
          <p:cNvSpPr txBox="1"/>
          <p:nvPr/>
        </p:nvSpPr>
        <p:spPr>
          <a:xfrm>
            <a:off x="5160517" y="3354975"/>
            <a:ext cx="200917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Кожное дыхание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червей нет специальных органов дыхания. Кислород и углекислый газ проходят через поверхность тела, поэтому влажная среда особенно важна для их жизни.
</a:t>
            </a:r>
            <a:endParaRPr lang="en-US" sz="108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3633" y="1835776"/>
            <a:ext cx="5006090" cy="22806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отличия трёх типов червей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усложняется строение тела и систем органов у разных групп червей.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плоских к кольчатым червям наблюдается усложнение строения тела, полости тела и организации органов.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биологии по теме беспозвоночных животных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394" y="1800131"/>
            <a:ext cx="4174535" cy="27721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Плоские черви: строение тела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4799006" y="1813425"/>
            <a:ext cx="4038600" cy="52090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 уплощены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плоских червей тонкое и обычно похоже на лист или ленту. Такая форма облегчает обмен веществ через поверхность тела и не делит организм на сегменты.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799006" y="2391525"/>
            <a:ext cx="4038600" cy="52090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Кожно-мускульный мешок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и мышцы вместе образуют единый покровно-мускульный слой. Он помогает сохранять форму тела и обеспечивает движение у свободноживущих видов.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4799006" y="2969625"/>
            <a:ext cx="4038600" cy="52090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Реснички у планарии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белой планарии на покровах есть реснички. Они помогают скользить по поверхности воды или влажного субстрата, делая движение плавным и довольно быстрым.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4799006" y="3547724"/>
            <a:ext cx="4038600" cy="52090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паразитов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паразитических плоских червей, например у бычьего цепня, развиты присоски, крючья и плотные покровы. Эти признаки помогают удерживаться в организме хозяина.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4799006" y="4125823"/>
            <a:ext cx="4038600" cy="52090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сегментов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Плоские черви не разделены на кольца или сегменты. Это одно из главных отличий группы, заметное даже при внешнем наблюдении.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Плоские черви: питание и дыхание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90968" y="189532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Неполный кишечник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большинства плоских червей есть рот, но нет анального отверстия. Поэтому непереваренные остатки пищи удаляются через то же отверстие, через которое пища поступает в организм.
</a:t>
            </a:r>
            <a:endParaRPr lang="en-US" sz="1085" dirty="0"/>
          </a:p>
        </p:txBody>
      </p:sp>
      <p:sp>
        <p:nvSpPr>
          <p:cNvPr id="10" name="Text 3"/>
          <p:cNvSpPr txBox="1"/>
          <p:nvPr/>
        </p:nvSpPr>
        <p:spPr>
          <a:xfrm>
            <a:off x="4383276" y="189532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Разветвлённый кишечник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Кишечник у многих видов сильно разветвлён. Такая система помогает распределять питательные вещества по телу, поскольку у плоских червей нет развитой кровеносной системы.
</a:t>
            </a:r>
            <a:endParaRPr lang="en-US" sz="1085" dirty="0"/>
          </a:p>
        </p:txBody>
      </p:sp>
      <p:sp>
        <p:nvSpPr>
          <p:cNvPr id="11" name="Text 4"/>
          <p:cNvSpPr txBox="1"/>
          <p:nvPr/>
        </p:nvSpPr>
        <p:spPr>
          <a:xfrm>
            <a:off x="5498248" y="335497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Газообмен через покровы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Специальных органов дыхания у плоских червей нет. Кислород поступает через поверхность тела, а углекислый газ выводится тем же путём.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1568054" y="335497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Ленточные черви без кишечника
</a:t>
            </a:r>
            <a:pPr algn="l" indent="0" marL="0">
              <a:lnSpc>
                <a:spcPct val="100000"/>
              </a:lnSpc>
              <a:buNone/>
            </a:pPr>
            <a:r>
              <a:rPr lang="en-US" sz="912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2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ленточных червей пищеварительная система отсутствует совсем. Они живут в кишечнике хозяина и всасывают готовые питательные вещества всей поверхностью тела.
</a:t>
            </a:r>
            <a:endParaRPr lang="en-US" sz="109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Плоские черви: свободноживущие и паразиты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Свободноживущие виды часто обитают в пресной воде и во влажных местах, а паразиты приспособлены к жизни внутри других организмов.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учебным примерам среди плоских червей заметно больше паразитических видов, чем свободноживущих.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школьного курса биологии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Плоские черви и их значение для человека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284575" y="229287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Опасные паразиты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Паразитические плоские черви вызывают заболевания у человека и животных. К ним относятся бычий цепень, свиной цепень и эхинококк, поражающие разные органы и системы.
</a:t>
            </a:r>
            <a:endParaRPr lang="en-US" sz="1085" dirty="0"/>
          </a:p>
        </p:txBody>
      </p:sp>
      <p:sp>
        <p:nvSpPr>
          <p:cNvPr id="12" name="Text 3"/>
          <p:cNvSpPr txBox="1"/>
          <p:nvPr/>
        </p:nvSpPr>
        <p:spPr>
          <a:xfrm>
            <a:off x="284575" y="375252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2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Полезные виды
</a:t>
            </a:r>
            <a:pPr algn="l" indent="0" marL="0">
              <a:lnSpc>
                <a:spcPct val="100000"/>
              </a:lnSpc>
              <a:buNone/>
            </a:pPr>
            <a:r>
              <a:rPr lang="en-US" sz="98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5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Свободноживущие плоские черви не наносят вреда человеку. В водоёмах они участвуют в пищевых цепях и помогают поддерживать природное равновесие.
</a:t>
            </a:r>
            <a:endParaRPr lang="en-US" sz="1182" dirty="0"/>
          </a:p>
        </p:txBody>
      </p:sp>
      <p:sp>
        <p:nvSpPr>
          <p:cNvPr id="13" name="Text 4"/>
          <p:cNvSpPr txBox="1"/>
          <p:nvPr/>
        </p:nvSpPr>
        <p:spPr>
          <a:xfrm>
            <a:off x="3314883" y="229287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Пути заражения
</a:t>
            </a:r>
            <a:pPr algn="l" indent="0" marL="0">
              <a:lnSpc>
                <a:spcPct val="100000"/>
              </a:lnSpc>
              <a:buNone/>
            </a:pPr>
            <a:r>
              <a:rPr lang="en-US" sz="91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5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Заражение часто происходит через плохо обработанное мясо, грязные руки, немытые продукты и загрязнённую воду. Поэтому бытовая осторожность особенно важна.
</a:t>
            </a:r>
            <a:endParaRPr lang="en-US" sz="1098" dirty="0"/>
          </a:p>
        </p:txBody>
      </p:sp>
      <p:sp>
        <p:nvSpPr>
          <p:cNvPr id="14" name="Text 5"/>
          <p:cNvSpPr txBox="1"/>
          <p:nvPr/>
        </p:nvSpPr>
        <p:spPr>
          <a:xfrm>
            <a:off x="3314883" y="375252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5. Вывод для жизни
</a:t>
            </a:r>
            <a:pPr algn="l" indent="0" marL="0">
              <a:lnSpc>
                <a:spcPct val="100000"/>
              </a:lnSpc>
              <a:buNone/>
            </a:pPr>
            <a:r>
              <a:rPr lang="en-US" sz="97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образа жизни плоских червей помогает отличать полезные виды от опасных и соблюдать простые меры профилактики в повседневной жизни.
</a:t>
            </a:r>
            <a:endParaRPr lang="en-US" sz="1164" dirty="0"/>
          </a:p>
        </p:txBody>
      </p:sp>
      <p:sp>
        <p:nvSpPr>
          <p:cNvPr id="15" name="Text 6"/>
          <p:cNvSpPr txBox="1"/>
          <p:nvPr/>
        </p:nvSpPr>
        <p:spPr>
          <a:xfrm>
            <a:off x="6372824" y="229287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Болезни и последствия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Бычий цепень вызывает тениаринхоз, свиной цепень — тениоз, а эхинококк может образовывать опасные кисты во внутренних органах. Такие болезни требуют медицинской помощи.
</a:t>
            </a:r>
            <a:endParaRPr lang="en-US" sz="108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Круглые черви: строение тела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90969" y="1895325"/>
            <a:ext cx="200917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Цилиндрическая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9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круглых червей длинное, круглое на поперечном срезе и не разделено на сегменты. Из-за этого оно выглядит гладким и вытянутым.
</a:t>
            </a:r>
            <a:endParaRPr lang="en-US" sz="1125" dirty="0"/>
          </a:p>
        </p:txBody>
      </p:sp>
      <p:sp>
        <p:nvSpPr>
          <p:cNvPr id="12" name="Text 3"/>
          <p:cNvSpPr txBox="1"/>
          <p:nvPr/>
        </p:nvSpPr>
        <p:spPr>
          <a:xfrm>
            <a:off x="3621277" y="1895325"/>
            <a:ext cx="200917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Плотная кутикула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Снаружи тело покрыто прочной кутикулой. Она защищает животное от повреждений и помогает сохранять постоянную форму, особенно у паразитических видов.
</a:t>
            </a:r>
            <a:endParaRPr lang="en-US" sz="1085" dirty="0"/>
          </a:p>
        </p:txBody>
      </p:sp>
      <p:sp>
        <p:nvSpPr>
          <p:cNvPr id="13" name="Text 4"/>
          <p:cNvSpPr txBox="1"/>
          <p:nvPr/>
        </p:nvSpPr>
        <p:spPr>
          <a:xfrm>
            <a:off x="6679218" y="1895325"/>
            <a:ext cx="200917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Первичная полость
</a:t>
            </a:r>
            <a:pPr algn="l" indent="0" marL="0">
              <a:lnSpc>
                <a:spcPct val="100000"/>
              </a:lnSpc>
              <a:buNone/>
            </a:pPr>
            <a:r>
              <a:rPr lang="en-US" sz="8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покровами находится первичная полость тела, заполненная жидкостью. Она участвует в поддержании формы тела и в перемещении веществ внутри организма.
</a:t>
            </a:r>
            <a:endParaRPr lang="en-US" sz="1039" dirty="0"/>
          </a:p>
        </p:txBody>
      </p:sp>
      <p:sp>
        <p:nvSpPr>
          <p:cNvPr id="14" name="Text 5"/>
          <p:cNvSpPr txBox="1"/>
          <p:nvPr/>
        </p:nvSpPr>
        <p:spPr>
          <a:xfrm>
            <a:off x="2130209" y="3354975"/>
            <a:ext cx="200917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продольные мышцы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круглых червей развиты только продольные мышцы, поэтому их движения выглядят извилистыми, волнообразными и напоминают змеевидное скольжение.
</a:t>
            </a:r>
            <a:endParaRPr lang="en-US" sz="1085" dirty="0"/>
          </a:p>
        </p:txBody>
      </p:sp>
      <p:sp>
        <p:nvSpPr>
          <p:cNvPr id="15" name="Text 6"/>
          <p:cNvSpPr txBox="1"/>
          <p:nvPr/>
        </p:nvSpPr>
        <p:spPr>
          <a:xfrm>
            <a:off x="5160517" y="3354975"/>
            <a:ext cx="200917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сегментов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 плоские черви, круглые черви не имеют членистого тела. Это делает их строение проще, чем у кольчатых червей.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6696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поступает через рот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круглых червей кишечник сквозной: пища входит через рот, проходит по кишечнику и выводится через анальное отверстие.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654709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Раздельные полы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круглых червей раздельнополые. Самки обычно крупнее самцов, а размножение происходит половым путём.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22722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Яйца попадают во внешнюю среду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паразитических видов яйца выходят из организма хозяина и оказываются в почве, воде или на предметах, с которыми контактирует человек.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961238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Личинки и взрослые черви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попадания в организм хозяина из яиц выходят личинки, которые проходят развитие и становятся взрослыми червями. Так происходит, например, у аскариды человеческой.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Круглые черви: питание, размножение и развитие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167" y="2832625"/>
            <a:ext cx="2248066" cy="1701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567" y="2832625"/>
            <a:ext cx="2248066" cy="1701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9067" y="2832625"/>
            <a:ext cx="2248066" cy="1701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Аскарида: жизнь внутри хозяина
</a:t>
            </a:r>
            <a:pPr algn="l" indent="0" marL="0">
              <a:lnSpc>
                <a:spcPct val="100000"/>
              </a:lnSpc>
              <a:buNone/>
            </a:pPr>
            <a:r>
              <a:rPr lang="en-US" sz="7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Аскарида живёт в кишечнике человека и питается за счёт его организма. Её тело приспособлено к движению внутри кишечника, а развитие связано с попаданием яиц в рот и дальнейшим прохождением через разные органы.
</a:t>
            </a:r>
            <a:endParaRPr lang="en-US" sz="941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6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Острица и трихинелла
</a:t>
            </a:r>
            <a:pPr algn="l" indent="0" marL="0">
              <a:lnSpc>
                <a:spcPct val="100000"/>
              </a:lnSpc>
              <a:buNone/>
            </a:pPr>
            <a:r>
              <a:rPr lang="en-US" sz="8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Острица часто вызывает зуд и раздражение, особенно у детей, а трихинелла опасна тем, что может поражать мышцы. Обе формы ведут паразитический образ жизни и зависят от организма хозяина.
</a:t>
            </a:r>
            <a:endParaRPr lang="en-US" sz="966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6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Нематоды в почве и воде
</a:t>
            </a:r>
            <a:pPr algn="l" indent="0" marL="0">
              <a:lnSpc>
                <a:spcPct val="100000"/>
              </a:lnSpc>
              <a:buNone/>
            </a:pPr>
            <a:r>
              <a:rPr lang="en-US" sz="8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все круглые черви паразиты: многие нематоды живут свободно в почве, пресных водоёмах и морях. Они помогают разлагать органические остатки и участвуют в круговороте веществ в природе.
</a:t>
            </a:r>
            <a:endParaRPr lang="en-US" sz="986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Круглые черви: примеры и образ жизни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заражения круглыми червями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разных паразитов путь заражения может отличаться, но чаще всего он связан с нарушением бытовой гигиены и употреблением плохо обработанных продуктов.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контактные и пищевые пути заражения, поэтому простые гигиенические привычки дают наибольший защитный эффект.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биологии; точные статистические данные не приводятся.
</a:t>
            </a:r>
            <a:endParaRPr lang="en-US" sz="87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8826" y="1965637"/>
            <a:ext cx="268494" cy="2684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07692" y="1965637"/>
            <a:ext cx="167808" cy="26849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04759" y="1979566"/>
            <a:ext cx="270716" cy="24063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54393" y="1965637"/>
            <a:ext cx="268494" cy="268494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401802" y="1979566"/>
            <a:ext cx="270716" cy="240637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4" name="Text 1"/>
          <p:cNvSpPr txBox="1"/>
          <p:nvPr/>
        </p:nvSpPr>
        <p:spPr>
          <a:xfrm>
            <a:off x="306395" y="2436790"/>
            <a:ext cx="1430564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 и дискомфорт
</a:t>
            </a:r>
            <a:pPr algn="l" indent="0" marL="0">
              <a:lnSpc>
                <a:spcPct val="100000"/>
              </a:lnSpc>
              <a:buNone/>
            </a:pPr>
            <a:r>
              <a:rPr lang="en-US" sz="9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Паразитические круглые черви могут вызывать боли в животе, тошноту и снижение аппетита. Эти симптомы связаны с тем, что организм реагирует на присутствие паразита и его продукты жизнедеятельности.
</a:t>
            </a:r>
            <a:endParaRPr lang="en-US" sz="1041" dirty="0"/>
          </a:p>
        </p:txBody>
      </p:sp>
      <p:sp>
        <p:nvSpPr>
          <p:cNvPr id="15" name="Text 2"/>
          <p:cNvSpPr txBox="1"/>
          <p:nvPr/>
        </p:nvSpPr>
        <p:spPr>
          <a:xfrm>
            <a:off x="2054917" y="2436790"/>
            <a:ext cx="1430564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у детей
</a:t>
            </a:r>
            <a:pPr algn="l" indent="0" marL="0">
              <a:lnSpc>
                <a:spcPct val="100000"/>
              </a:lnSpc>
              <a:buNone/>
            </a:pPr>
            <a:r>
              <a:rPr lang="en-US" sz="9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детей заражение встречается чаще, потому что они реже соблюдают правила гигиены. Игра на земле, привычка брать руки в рот и забывать о мытье рук повышают риск попадания яиц паразитов.
</a:t>
            </a:r>
            <a:endParaRPr lang="en-US" sz="1013" dirty="0"/>
          </a:p>
        </p:txBody>
      </p:sp>
      <p:sp>
        <p:nvSpPr>
          <p:cNvPr id="16" name="Text 3"/>
          <p:cNvSpPr txBox="1"/>
          <p:nvPr/>
        </p:nvSpPr>
        <p:spPr>
          <a:xfrm>
            <a:off x="3803439" y="2436790"/>
            <a:ext cx="1430564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Мытьё рук
</a:t>
            </a:r>
            <a:pPr algn="l" indent="0" marL="0">
              <a:lnSpc>
                <a:spcPct val="100000"/>
              </a:lnSpc>
              <a:buNone/>
            </a:pPr>
            <a:r>
              <a:rPr lang="en-US" sz="9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простая мера защиты — мыть руки перед едой, после улицы и после контакта с животными. Это уменьшает вероятность того, что яйца паразитов попадут в рот.
</a:t>
            </a:r>
            <a:endParaRPr lang="en-US" sz="1073" dirty="0"/>
          </a:p>
        </p:txBody>
      </p:sp>
      <p:sp>
        <p:nvSpPr>
          <p:cNvPr id="17" name="Text 4"/>
          <p:cNvSpPr txBox="1"/>
          <p:nvPr/>
        </p:nvSpPr>
        <p:spPr>
          <a:xfrm>
            <a:off x="5551961" y="2436790"/>
            <a:ext cx="1430563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8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продукты
</a:t>
            </a:r>
            <a:pPr algn="l" indent="0" marL="0">
              <a:lnSpc>
                <a:spcPct val="100000"/>
              </a:lnSpc>
              <a:buNone/>
            </a:pPr>
            <a:r>
              <a:rPr lang="en-US" sz="9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Овощи, фрукты и зелень нужно тщательно мыть, а воду употреблять только чистую и безопасную. Хорошая термическая обработка пищи тоже снижает риск заражения.
</a:t>
            </a:r>
            <a:endParaRPr lang="en-US" sz="1068" dirty="0"/>
          </a:p>
        </p:txBody>
      </p:sp>
      <p:sp>
        <p:nvSpPr>
          <p:cNvPr id="18" name="Text 5"/>
          <p:cNvSpPr txBox="1"/>
          <p:nvPr/>
        </p:nvSpPr>
        <p:spPr>
          <a:xfrm>
            <a:off x="7300482" y="2436790"/>
            <a:ext cx="1430563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5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 за животными
</a:t>
            </a:r>
            <a:pPr algn="l" indent="0" marL="0">
              <a:lnSpc>
                <a:spcPct val="100000"/>
              </a:lnSpc>
              <a:buNone/>
            </a:pPr>
            <a:r>
              <a:rPr lang="en-US" sz="9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животные нуждаются в регулярном уходе и ветеринарном контроле. Это помогает разрывать жизненный цикл паразитов и защищает всю семью от повторного заражения.
</a:t>
            </a:r>
            <a:endParaRPr lang="en-US" sz="1065" dirty="0"/>
          </a:p>
        </p:txBody>
      </p:sp>
      <p:sp>
        <p:nvSpPr>
          <p:cNvPr id="19" name="Text 6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Круглые черви: вред и защита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аскариды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материалам школьного курса биологии: схема отражает основные стадии развития аскариды в организме человека и во внешней среде.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Кольчатые черви: главное строение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90968" y="189532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Сегментированное тело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кольчатых червей состоит из повторяющихся сегментов. Такое строение помогает распределять нагрузку при движении и делает тело более гибким и удобным для жизни в почве, воде или на дне водоёмов.
</a:t>
            </a:r>
            <a:endParaRPr lang="en-US" sz="1085" dirty="0"/>
          </a:p>
        </p:txBody>
      </p:sp>
      <p:sp>
        <p:nvSpPr>
          <p:cNvPr id="10" name="Text 3"/>
          <p:cNvSpPr txBox="1"/>
          <p:nvPr/>
        </p:nvSpPr>
        <p:spPr>
          <a:xfrm>
            <a:off x="4383276" y="189532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Вторичная полость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этих животных есть вторичная полость тела, в которой расположены внутренние органы. Благодаря этому их строение сложнее, чем у плоских и круглых червей, а органы работают более согласованно.
</a:t>
            </a:r>
            <a:endParaRPr lang="en-US" sz="1085" dirty="0"/>
          </a:p>
        </p:txBody>
      </p:sp>
      <p:sp>
        <p:nvSpPr>
          <p:cNvPr id="11" name="Text 4"/>
          <p:cNvSpPr txBox="1"/>
          <p:nvPr/>
        </p:nvSpPr>
        <p:spPr>
          <a:xfrm>
            <a:off x="5498248" y="335497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Приспособленность к среде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сегментации, полости тела и щетинок делает кольчатых червей подвижными и выносливыми. Поэтому они успешно живут в разных условиях — от влажной почвы до пресной воды и морей.
</a:t>
            </a:r>
            <a:endParaRPr lang="en-US" sz="1085" dirty="0"/>
          </a:p>
        </p:txBody>
      </p:sp>
      <p:sp>
        <p:nvSpPr>
          <p:cNvPr id="12" name="Text 5"/>
          <p:cNvSpPr txBox="1"/>
          <p:nvPr/>
        </p:nvSpPr>
        <p:spPr>
          <a:xfrm>
            <a:off x="1568054" y="335497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Щетинки для 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видов на сегментах есть щетинки. Они помогают удерживаться в грунте, продвигаться вперёд и не скользить, особенно когда червь передвигается в рыхлой почве или по влажной поверхности.
</a:t>
            </a:r>
            <a:endParaRPr lang="en-US" sz="108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2348" y="3562502"/>
            <a:ext cx="8557985" cy="106139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Кольчатые черви: дождевой червь как пример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06394" y="2144485"/>
            <a:ext cx="1945756" cy="11458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Житель почвы
</a:t>
            </a:r>
            <a:pPr algn="l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Дождевой червь почти всю жизнь проводит в земле. Он прокладывает ходы, двигаясь между частицами почвы, и помогает ей оставаться рыхлой и проницаемой для воздуха и влаги.
</a:t>
            </a:r>
            <a:endParaRPr lang="en-US" sz="1090" dirty="0"/>
          </a:p>
        </p:txBody>
      </p:sp>
      <p:sp>
        <p:nvSpPr>
          <p:cNvPr id="12" name="Text 3"/>
          <p:cNvSpPr txBox="1"/>
          <p:nvPr/>
        </p:nvSpPr>
        <p:spPr>
          <a:xfrm>
            <a:off x="2485129" y="2144485"/>
            <a:ext cx="1945756" cy="11458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 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9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Продвигаясь в грунте, дождевой червь улучшает доступ кислорода и воды к корням растений. Поэтому его деятельность особенно важна для плодородия почвы и нормального роста зелёных насаждений.
</a:t>
            </a:r>
            <a:endParaRPr lang="en-US" sz="1054" dirty="0"/>
          </a:p>
        </p:txBody>
      </p:sp>
      <p:sp>
        <p:nvSpPr>
          <p:cNvPr id="13" name="Text 4"/>
          <p:cNvSpPr txBox="1"/>
          <p:nvPr/>
        </p:nvSpPr>
        <p:spPr>
          <a:xfrm>
            <a:off x="4663864" y="2144485"/>
            <a:ext cx="1945756" cy="11458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5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перегноем
</a:t>
            </a:r>
            <a:pPr algn="l" indent="0" marL="0">
              <a:lnSpc>
                <a:spcPct val="100000"/>
              </a:lnSpc>
              <a:buNone/>
            </a:pPr>
            <a:r>
              <a:rPr lang="en-US" sz="9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Дождевой червь питается перегноем и остатками растений. Так он участвует в переработке органических веществ и возвращает питательные элементы в почву, поддерживая естественный круговорот.
</a:t>
            </a:r>
            <a:endParaRPr lang="en-US" sz="1075" dirty="0"/>
          </a:p>
        </p:txBody>
      </p:sp>
      <p:sp>
        <p:nvSpPr>
          <p:cNvPr id="14" name="Text 5"/>
          <p:cNvSpPr txBox="1"/>
          <p:nvPr/>
        </p:nvSpPr>
        <p:spPr>
          <a:xfrm>
            <a:off x="6842598" y="2144485"/>
            <a:ext cx="1945756" cy="11458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дождя на поверхности
</a:t>
            </a:r>
            <a:pPr algn="l" indent="0" marL="0">
              <a:lnSpc>
                <a:spcPct val="100000"/>
              </a:lnSpc>
              <a:buNone/>
            </a:pPr>
            <a:r>
              <a:rPr lang="en-US" sz="9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сильного дождя черви часто выползают наружу. В переувлажнённой почве становится меньше кислорода, и животному труднее дышать, поэтому оно временно перемещается ближе к поверхности.
</a:t>
            </a:r>
            <a:endParaRPr lang="en-US" sz="100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58264" y="1835776"/>
            <a:ext cx="4317994" cy="22806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плоских, круглых и кольчатых червей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6889349" y="2026727"/>
            <a:ext cx="1883794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показывает, как от более простого строения плоских червей группа переходит к более сложной организации у кольчатых.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кольчатых червей наиболее сложная организация: есть сегменты, вторичная полость тела и более совершенное движение. Плоские черви устроены проще всех.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обобщённые сведения о типах червей
</a:t>
            </a:r>
            <a:endParaRPr lang="en-US" sz="87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разные черви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группы червей освоили и свободную жизнь, и существование внутри других организмов. Это показывает, насколько по-разному они приспособлены к среде.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и вода важны для свободноживущих форм, а организмы-хозяева — для паразитов. Успех группы связан с широким набором экологических ниш.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биологии; точные количественные данные не приводятся.
</a:t>
            </a:r>
            <a:endParaRPr lang="en-US" sz="84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червей в природе и хозяйстве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90968" y="189532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остатков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Черви участвуют в разложении органических остатков и возвращают вещества в почву и воду. Благодаря этому круговорот веществ в природе идёт непрерывно и поддерживает жизнь многих организмов.
</a:t>
            </a:r>
            <a:endParaRPr lang="en-US" sz="1085" dirty="0"/>
          </a:p>
        </p:txBody>
      </p:sp>
      <p:sp>
        <p:nvSpPr>
          <p:cNvPr id="11" name="Text 3"/>
          <p:cNvSpPr txBox="1"/>
          <p:nvPr/>
        </p:nvSpPr>
        <p:spPr>
          <a:xfrm>
            <a:off x="4383276" y="189532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и урожай
</a:t>
            </a:r>
            <a:pPr algn="l" indent="0" marL="0">
              <a:lnSpc>
                <a:spcPct val="100000"/>
              </a:lnSpc>
              <a:buNone/>
            </a:pPr>
            <a:r>
              <a:rPr lang="en-US" sz="9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черви разрыхляют землю, улучшают её структуру и помогают влаге и воздуху проникать к корням. Это делает почву более плодородной и полезной для растений.
</a:t>
            </a:r>
            <a:endParaRPr lang="en-US" sz="1123" dirty="0"/>
          </a:p>
        </p:txBody>
      </p:sp>
      <p:sp>
        <p:nvSpPr>
          <p:cNvPr id="12" name="Text 4"/>
          <p:cNvSpPr txBox="1"/>
          <p:nvPr/>
        </p:nvSpPr>
        <p:spPr>
          <a:xfrm>
            <a:off x="5498248" y="335497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паразитов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Паразитические черви вредят человеку, домашним животным и сельскому хозяйству. Для профилактики особенно важны чистая вода, мытьё рук, обработка продуктов и регулярный ветеринарный контроль.
</a:t>
            </a:r>
            <a:endParaRPr lang="en-US" sz="1085" dirty="0"/>
          </a:p>
        </p:txBody>
      </p:sp>
      <p:sp>
        <p:nvSpPr>
          <p:cNvPr id="13" name="Text 5"/>
          <p:cNvSpPr txBox="1"/>
          <p:nvPr/>
        </p:nvSpPr>
        <p:spPr>
          <a:xfrm>
            <a:off x="1568054" y="335497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для 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животные питаются червями или используют их как часть пищевой цепи. Поэтому черви важны не только сами по себе, но и как звено в экосистемах.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61140" y="1356105"/>
            <a:ext cx="5821721" cy="24312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простого к более сложному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типа червей показывают, как различаются строение и образ жизни животных: от простых плоских форм к более сложным кольчатым. Среди них есть и полезные, и опасные для человека виды.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2026-05-31T20:05:51Z</dcterms:created>
  <dcterms:modified xsi:type="dcterms:W3CDTF">2026-05-31T20:05:51Z</dcterms:modified>
</cp:coreProperties>
</file>