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jpe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jpeg"/><Relationship Id="rId2" Type="http://schemas.openxmlformats.org/officeDocument/2006/relationships/image" Target="../media/image-2-2.png"/><Relationship Id="rId3" Type="http://schemas.openxmlformats.org/officeDocument/2006/relationships/image" Target="../media/image-2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image" Target="../media/image-3-3.png"/><Relationship Id="rId4" Type="http://schemas.openxmlformats.org/officeDocument/2006/relationships/image" Target="../media/image-3-4.png"/><Relationship Id="rId5" Type="http://schemas.openxmlformats.org/officeDocument/2006/relationships/image" Target="../media/image-3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image" Target="../media/image-4-2.png"/><Relationship Id="rId3" Type="http://schemas.openxmlformats.org/officeDocument/2006/relationships/image" Target="../media/image-4-3.png"/><Relationship Id="rId4" Type="http://schemas.openxmlformats.org/officeDocument/2006/relationships/image" Target="../media/image-4-4.png"/><Relationship Id="rId5" Type="http://schemas.openxmlformats.org/officeDocument/2006/relationships/image" Target="../media/image-4-5.png"/><Relationship Id="rId6" Type="http://schemas.openxmlformats.org/officeDocument/2006/relationships/image" Target="../media/image-4-6.png"/><Relationship Id="rId7" Type="http://schemas.openxmlformats.org/officeDocument/2006/relationships/image" Target="../media/image-4-7.png"/><Relationship Id="rId8" Type="http://schemas.openxmlformats.org/officeDocument/2006/relationships/image" Target="../media/image-4-8.png"/><Relationship Id="rId9" Type="http://schemas.openxmlformats.org/officeDocument/2006/relationships/image" Target="../media/image-4-9.png"/><Relationship Id="rId10" Type="http://schemas.openxmlformats.org/officeDocument/2006/relationships/image" Target="../media/image-4-10.png"/><Relationship Id="rId11" Type="http://schemas.openxmlformats.org/officeDocument/2006/relationships/image" Target="../media/image-4-11.png"/><Relationship Id="rId12" Type="http://schemas.openxmlformats.org/officeDocument/2006/relationships/image" Target="../media/image-4-12.png"/><Relationship Id="rId13" Type="http://schemas.openxmlformats.org/officeDocument/2006/relationships/image" Target="../media/image-4-13.png"/><Relationship Id="rId14" Type="http://schemas.openxmlformats.org/officeDocument/2006/relationships/image" Target="../media/image-4-14.png"/><Relationship Id="rId15" Type="http://schemas.openxmlformats.org/officeDocument/2006/relationships/image" Target="../media/image-4-15.png"/><Relationship Id="rId16" Type="http://schemas.openxmlformats.org/officeDocument/2006/relationships/image" Target="../media/image-4-16.png"/><Relationship Id="rId17" Type="http://schemas.openxmlformats.org/officeDocument/2006/relationships/image" Target="../media/image-4-17.png"/><Relationship Id="rId18" Type="http://schemas.openxmlformats.org/officeDocument/2006/relationships/slideLayout" Target="../slideLayouts/slideLayout1.xml"/><Relationship Id="rId19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jpeg"/><Relationship Id="rId2" Type="http://schemas.openxmlformats.org/officeDocument/2006/relationships/image" Target="../media/image-5-2.png"/><Relationship Id="rId3" Type="http://schemas.openxmlformats.org/officeDocument/2006/relationships/image" Target="../media/image-5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image" Target="../media/image-6-3.png"/><Relationship Id="rId4" Type="http://schemas.openxmlformats.org/officeDocument/2006/relationships/image" Target="../media/image-6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image" Target="../media/image-7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png"/><Relationship Id="rId3" Type="http://schemas.openxmlformats.org/officeDocument/2006/relationships/image" Target="../media/image-8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png"/><Relationship Id="rId3" Type="http://schemas.openxmlformats.org/officeDocument/2006/relationships/image" Target="../media/image-9-3.png"/><Relationship Id="rId4" Type="http://schemas.openxmlformats.org/officeDocument/2006/relationships/image" Target="../media/image-9-4.png"/><Relationship Id="rId5" Type="http://schemas.openxmlformats.org/officeDocument/2006/relationships/image" Target="../media/image-9-5.png"/><Relationship Id="rId6" Type="http://schemas.openxmlformats.org/officeDocument/2006/relationships/image" Target="../media/image-9-6.png"/><Relationship Id="rId7" Type="http://schemas.openxmlformats.org/officeDocument/2006/relationships/image" Target="../media/image-9-7.png"/><Relationship Id="rId8" Type="http://schemas.openxmlformats.org/officeDocument/2006/relationships/image" Target="../media/image-9-8.png"/><Relationship Id="rId9" Type="http://schemas.openxmlformats.org/officeDocument/2006/relationships/image" Target="../media/image-9-9.png"/><Relationship Id="rId10" Type="http://schemas.openxmlformats.org/officeDocument/2006/relationships/image" Target="../media/image-9-10.png"/><Relationship Id="rId11" Type="http://schemas.openxmlformats.org/officeDocument/2006/relationships/slideLayout" Target="../slideLayouts/slideLayout1.xml"/><Relationship Id="rId12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png"/><Relationship Id="rId3" Type="http://schemas.openxmlformats.org/officeDocument/2006/relationships/image" Target="../media/image-13-3.jpeg"/><Relationship Id="rId4" Type="http://schemas.openxmlformats.org/officeDocument/2006/relationships/image" Target="../media/image-13-4.png"/><Relationship Id="rId5" Type="http://schemas.openxmlformats.org/officeDocument/2006/relationships/image" Target="../media/image-13-5.jpeg"/><Relationship Id="rId6" Type="http://schemas.openxmlformats.org/officeDocument/2006/relationships/image" Target="../media/image-13-6.png"/><Relationship Id="rId7" Type="http://schemas.openxmlformats.org/officeDocument/2006/relationships/image" Target="../media/image-13-7.jpeg"/><Relationship Id="rId8" Type="http://schemas.openxmlformats.org/officeDocument/2006/relationships/image" Target="../media/image-13-8.png"/><Relationship Id="rId9" Type="http://schemas.openxmlformats.org/officeDocument/2006/relationships/slideLayout" Target="../slideLayouts/slideLayout1.xml"/><Relationship Id="rId10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image" Target="../media/image-15-3.png"/><Relationship Id="rId4" Type="http://schemas.openxmlformats.org/officeDocument/2006/relationships/image" Target="../media/image-15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png"/><Relationship Id="rId3" Type="http://schemas.openxmlformats.org/officeDocument/2006/relationships/image" Target="../media/image-16-3.png"/><Relationship Id="rId4" Type="http://schemas.openxmlformats.org/officeDocument/2006/relationships/image" Target="../media/image-16-4.png"/><Relationship Id="rId5" Type="http://schemas.openxmlformats.org/officeDocument/2006/relationships/image" Target="../media/image-16-5.png"/><Relationship Id="rId6" Type="http://schemas.openxmlformats.org/officeDocument/2006/relationships/image" Target="../media/image-16-6.png"/><Relationship Id="rId7" Type="http://schemas.openxmlformats.org/officeDocument/2006/relationships/image" Target="../media/image-16-7.png"/><Relationship Id="rId8" Type="http://schemas.openxmlformats.org/officeDocument/2006/relationships/image" Target="../media/image-16-8.png"/><Relationship Id="rId9" Type="http://schemas.openxmlformats.org/officeDocument/2006/relationships/image" Target="../media/image-16-9.png"/><Relationship Id="rId10" Type="http://schemas.openxmlformats.org/officeDocument/2006/relationships/image" Target="../media/image-16-10.png"/><Relationship Id="rId11" Type="http://schemas.openxmlformats.org/officeDocument/2006/relationships/slideLayout" Target="../slideLayouts/slideLayout1.xml"/><Relationship Id="rId12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image" Target="../media/image-18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image" Target="../media/image-20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8A8775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673939" y="410700"/>
            <a:ext cx="4123722" cy="43221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320550" y="346250"/>
            <a:ext cx="4251600" cy="4454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Р. Киплинг. «Кот, который гулял сам по себе»
</a:t>
            </a:r>
            <a:pPr algn="l" indent="0" marL="0">
              <a:lnSpc>
                <a:spcPct val="100000"/>
              </a:lnSpc>
              <a:buNone/>
            </a:pPr>
            <a:r>
              <a:rPr lang="en-US" sz="3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Сказка о свободе, смекалке и дружбе человека с животными.
</a:t>
            </a:r>
            <a:pPr algn="l" indent="0" marL="0">
              <a:lnSpc>
                <a:spcPct val="115000"/>
              </a:lnSpc>
              <a:buNone/>
            </a:pPr>
            <a:r>
              <a:rPr lang="en-US" sz="1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400" i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34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789712" y="435400"/>
            <a:ext cx="4060976" cy="43272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413900" y="1739100"/>
            <a:ext cx="4118100" cy="3023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600" dirty="0">
                <a:solidFill>
                  <a:srgbClr val="8A877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Редьярд Киплинг создал эту сказку в книге «Just So Stories», а Корней Чуковский сделал её особенно звучной и любимой у русских детей.
</a:t>
            </a:r>
            <a:endParaRPr lang="en-US" sz="1600" dirty="0"/>
          </a:p>
        </p:txBody>
      </p:sp>
      <p:sp>
        <p:nvSpPr>
          <p:cNvPr id="6" name="Text 1"/>
          <p:cNvSpPr txBox="1"/>
          <p:nvPr/>
        </p:nvSpPr>
        <p:spPr>
          <a:xfrm>
            <a:off x="700575" y="528625"/>
            <a:ext cx="3776700" cy="642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dirty="0">
                <a:solidFill>
                  <a:srgbClr val="8A877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Кто написал сказку и кто перевёл её на русский
</a:t>
            </a:r>
            <a:endParaRPr lang="en-US" sz="1400" dirty="0"/>
          </a:p>
        </p:txBody>
      </p:sp>
      <p:sp>
        <p:nvSpPr>
          <p:cNvPr id="7" name="Text 2"/>
          <p:cNvSpPr txBox="1"/>
          <p:nvPr/>
        </p:nvSpPr>
        <p:spPr>
          <a:xfrm>
            <a:off x="8630400" y="4791400"/>
            <a:ext cx="589800" cy="37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8A877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10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8A8775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4824050" y="1158925"/>
            <a:ext cx="3402900" cy="1220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30039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Давние времена
</a:t>
            </a:r>
            <a:pPr algn="l" indent="0" marL="0">
              <a:lnSpc>
                <a:spcPct val="130039"/>
              </a:lnSpc>
              <a:buNone/>
            </a:pPr>
            <a:r>
              <a:rPr lang="en-US" sz="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Действие переносит нас в далёкое прошлое, когда люди ещё жили не в домах, а в пещерах.
</a:t>
            </a:r>
            <a:endParaRPr lang="en-US" sz="1400" dirty="0"/>
          </a:p>
        </p:txBody>
      </p:sp>
      <p:sp>
        <p:nvSpPr>
          <p:cNvPr id="8" name="Text 1"/>
          <p:cNvSpPr txBox="1"/>
          <p:nvPr/>
        </p:nvSpPr>
        <p:spPr>
          <a:xfrm>
            <a:off x="910683" y="2354037"/>
            <a:ext cx="3402900" cy="1220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30039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Пещера и огонь
</a:t>
            </a:r>
            <a:pPr algn="r" indent="0" marL="0">
              <a:lnSpc>
                <a:spcPct val="130039"/>
              </a:lnSpc>
              <a:buNone/>
            </a:pPr>
            <a:r>
              <a:rPr lang="en-US" sz="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r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Внутри светит костёр, а у входа тянется тёмный лес, полный опасностей и диких зверей.
</a:t>
            </a:r>
            <a:endParaRPr lang="en-US" sz="1400" dirty="0"/>
          </a:p>
        </p:txBody>
      </p:sp>
      <p:sp>
        <p:nvSpPr>
          <p:cNvPr id="9" name="Text 2"/>
          <p:cNvSpPr txBox="1"/>
          <p:nvPr/>
        </p:nvSpPr>
        <p:spPr>
          <a:xfrm>
            <a:off x="4824050" y="3523200"/>
            <a:ext cx="3402900" cy="1220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30039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Новый порядок жизни
</a:t>
            </a:r>
            <a:pPr algn="l" indent="0" marL="0">
              <a:lnSpc>
                <a:spcPct val="130039"/>
              </a:lnSpc>
              <a:buNone/>
            </a:pPr>
            <a:r>
              <a:rPr lang="en-US" sz="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Люди только учатся жить рядом с животными, а мир вокруг кажется большим и немного загадочным.
</a:t>
            </a:r>
            <a:endParaRPr lang="en-US" sz="1400" dirty="0"/>
          </a:p>
        </p:txBody>
      </p:sp>
      <p:sp>
        <p:nvSpPr>
          <p:cNvPr id="10" name="Text 3"/>
          <p:cNvSpPr txBox="1"/>
          <p:nvPr/>
        </p:nvSpPr>
        <p:spPr>
          <a:xfrm>
            <a:off x="8630400" y="4791400"/>
            <a:ext cx="589800" cy="37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1000" dirty="0"/>
          </a:p>
        </p:txBody>
      </p:sp>
      <p:sp>
        <p:nvSpPr>
          <p:cNvPr id="11" name="Text 4"/>
          <p:cNvSpPr txBox="1"/>
          <p:nvPr/>
        </p:nvSpPr>
        <p:spPr>
          <a:xfrm>
            <a:off x="700575" y="528625"/>
            <a:ext cx="3769500" cy="630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Где разворачивается сказка
</a:t>
            </a:r>
            <a:endParaRPr lang="en-US" sz="14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41944" y="1440450"/>
            <a:ext cx="141375" cy="2262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2140944" y="1440450"/>
            <a:ext cx="84825" cy="2262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1" name="Image 9" descr="preencoded.png">    </p:cNvPr>
          <p:cNvPicPr>
            <a:picLocks noChangeAspect="1"/>
          </p:cNvPicPr>
          <p:nvPr/>
        </p:nvPicPr>
        <p:blipFill>
          <a:blip r:embed="rId10"/>
          <a:stretch>
            <a:fillRect/>
          </a:stretch>
        </p:blipFill>
        <p:spPr>
          <a:xfrm>
            <a:off x="3844881" y="1456483"/>
            <a:ext cx="218400" cy="194133"/>
          </a:xfrm>
          <a:prstGeom prst="rect">
            <a:avLst/>
          </a:prstGeom>
        </p:spPr>
      </p:pic>
      <p:pic>
        <p:nvPicPr>
          <p:cNvPr id="12" name="Image 10" descr="preencoded.png">    </p:cNvPr>
          <p:cNvPicPr>
            <a:picLocks noChangeAspect="1"/>
          </p:cNvPicPr>
          <p:nvPr/>
        </p:nvPicPr>
        <p:blipFill>
          <a:blip r:embed="rId1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3" name="Image 11" descr="preencoded.png">    </p:cNvPr>
          <p:cNvPicPr>
            <a:picLocks noChangeAspect="1"/>
          </p:cNvPicPr>
          <p:nvPr/>
        </p:nvPicPr>
        <p:blipFill>
          <a:blip r:embed="rId1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4" name="Image 12" descr="preencoded.png">    </p:cNvPr>
          <p:cNvPicPr>
            <a:picLocks noChangeAspect="1"/>
          </p:cNvPicPr>
          <p:nvPr/>
        </p:nvPicPr>
        <p:blipFill>
          <a:blip r:embed="rId13"/>
          <a:stretch>
            <a:fillRect/>
          </a:stretch>
        </p:blipFill>
        <p:spPr>
          <a:xfrm>
            <a:off x="5615606" y="1456483"/>
            <a:ext cx="218400" cy="194133"/>
          </a:xfrm>
          <a:prstGeom prst="rect">
            <a:avLst/>
          </a:prstGeom>
        </p:spPr>
      </p:pic>
      <p:pic>
        <p:nvPicPr>
          <p:cNvPr id="15" name="Image 13" descr="preencoded.png">    </p:cNvPr>
          <p:cNvPicPr>
            <a:picLocks noChangeAspect="1"/>
          </p:cNvPicPr>
          <p:nvPr/>
        </p:nvPicPr>
        <p:blipFill>
          <a:blip r:embed="rId1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6" name="Image 14" descr="preencoded.png">    </p:cNvPr>
          <p:cNvPicPr>
            <a:picLocks noChangeAspect="1"/>
          </p:cNvPicPr>
          <p:nvPr/>
        </p:nvPicPr>
        <p:blipFill>
          <a:blip r:embed="rId1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7" name="Image 15" descr="preencoded.png">    </p:cNvPr>
          <p:cNvPicPr>
            <a:picLocks noChangeAspect="1"/>
          </p:cNvPicPr>
          <p:nvPr/>
        </p:nvPicPr>
        <p:blipFill>
          <a:blip r:embed="rId16"/>
          <a:stretch>
            <a:fillRect/>
          </a:stretch>
        </p:blipFill>
        <p:spPr>
          <a:xfrm>
            <a:off x="7386331" y="1456483"/>
            <a:ext cx="218400" cy="194133"/>
          </a:xfrm>
          <a:prstGeom prst="rect">
            <a:avLst/>
          </a:prstGeom>
        </p:spPr>
      </p:pic>
      <p:pic>
        <p:nvPicPr>
          <p:cNvPr id="18" name="Image 16" descr="preencoded.png">    </p:cNvPr>
          <p:cNvPicPr>
            <a:picLocks noChangeAspect="1"/>
          </p:cNvPicPr>
          <p:nvPr/>
        </p:nvPicPr>
        <p:blipFill>
          <a:blip r:embed="rId1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9" name="Text 0"/>
          <p:cNvSpPr txBox="1"/>
          <p:nvPr/>
        </p:nvSpPr>
        <p:spPr>
          <a:xfrm>
            <a:off x="8630400" y="4791400"/>
            <a:ext cx="589800" cy="37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8A877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1000" dirty="0"/>
          </a:p>
        </p:txBody>
      </p:sp>
      <p:sp>
        <p:nvSpPr>
          <p:cNvPr id="20" name="Text 1"/>
          <p:cNvSpPr txBox="1"/>
          <p:nvPr/>
        </p:nvSpPr>
        <p:spPr>
          <a:xfrm>
            <a:off x="700575" y="528625"/>
            <a:ext cx="8031900" cy="428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b="1" dirty="0">
                <a:solidFill>
                  <a:srgbClr val="8A877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Кто действует в сказке
</a:t>
            </a:r>
            <a:endParaRPr lang="en-US" sz="1400" dirty="0"/>
          </a:p>
        </p:txBody>
      </p:sp>
      <p:sp>
        <p:nvSpPr>
          <p:cNvPr id="21" name="Text 2"/>
          <p:cNvSpPr txBox="1"/>
          <p:nvPr/>
        </p:nvSpPr>
        <p:spPr>
          <a:xfrm>
            <a:off x="213725" y="1890700"/>
            <a:ext cx="1640400" cy="2900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500" b="1" dirty="0">
                <a:solidFill>
                  <a:srgbClr val="8A877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Женщина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8A877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8A877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Именно она первой замечает пользу от животных и внимательно разговаривает с ними, предлагая место у огня и в пещере.
</a:t>
            </a:r>
            <a:endParaRPr lang="en-US" sz="1500" dirty="0"/>
          </a:p>
        </p:txBody>
      </p:sp>
      <p:sp>
        <p:nvSpPr>
          <p:cNvPr id="22" name="Text 3"/>
          <p:cNvSpPr txBox="1"/>
          <p:nvPr/>
        </p:nvSpPr>
        <p:spPr>
          <a:xfrm>
            <a:off x="1984450" y="1890700"/>
            <a:ext cx="1640400" cy="2900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500" b="1" dirty="0">
                <a:solidFill>
                  <a:srgbClr val="8A877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Мужчина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8A877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8A877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Он тоже участвует в истории, но действует осторожно и принимает новые решения вместе с Женщиной, а не в одиночку.
</a:t>
            </a:r>
            <a:endParaRPr lang="en-US" sz="1500" dirty="0"/>
          </a:p>
        </p:txBody>
      </p:sp>
      <p:sp>
        <p:nvSpPr>
          <p:cNvPr id="23" name="Text 4"/>
          <p:cNvSpPr txBox="1"/>
          <p:nvPr/>
        </p:nvSpPr>
        <p:spPr>
          <a:xfrm>
            <a:off x="3755175" y="1890700"/>
            <a:ext cx="1640400" cy="2900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500" b="1" dirty="0">
                <a:solidFill>
                  <a:srgbClr val="8A877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Собака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8A877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8A877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Собака первой становится близким помощником человека: она быстро привыкает к людям, остаётся рядом и готова служить.
</a:t>
            </a:r>
            <a:endParaRPr lang="en-US" sz="1500" dirty="0"/>
          </a:p>
        </p:txBody>
      </p:sp>
      <p:sp>
        <p:nvSpPr>
          <p:cNvPr id="24" name="Text 5"/>
          <p:cNvSpPr txBox="1"/>
          <p:nvPr/>
        </p:nvSpPr>
        <p:spPr>
          <a:xfrm>
            <a:off x="5525900" y="1890700"/>
            <a:ext cx="1640400" cy="2900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500" b="1" dirty="0">
                <a:solidFill>
                  <a:srgbClr val="8A877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Конь и Корова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8A877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8A877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Конь помогает силой и выносливостью, а Корова даёт молоко и спокойствие, делая жизнь человека удобнее и теплее.
</a:t>
            </a:r>
            <a:endParaRPr lang="en-US" sz="1500" dirty="0"/>
          </a:p>
        </p:txBody>
      </p:sp>
      <p:sp>
        <p:nvSpPr>
          <p:cNvPr id="25" name="Text 6"/>
          <p:cNvSpPr txBox="1"/>
          <p:nvPr/>
        </p:nvSpPr>
        <p:spPr>
          <a:xfrm>
            <a:off x="7296625" y="1890700"/>
            <a:ext cx="1640400" cy="2900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500" b="1" dirty="0">
                <a:solidFill>
                  <a:srgbClr val="8A877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Кот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8A877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8A877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Кот ведёт себя иначе всех: он не спешит подчиняться, а сам выбирает, когда и на каких условиях остаться рядом.
</a:t>
            </a:r>
            <a:endParaRPr lang="en-US" sz="15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8A8775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06975" y="956311"/>
            <a:ext cx="8337300" cy="2182028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406975" y="3384175"/>
            <a:ext cx="4063200" cy="1407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Кот в сказке кажется очень умным и осторожным. Он замечает всё вокруг, не торопится и сначала наблюдает, прежде чем сделать шаг.
</a:t>
            </a:r>
            <a:endParaRPr lang="en-US" sz="1700" dirty="0"/>
          </a:p>
        </p:txBody>
      </p:sp>
      <p:sp>
        <p:nvSpPr>
          <p:cNvPr id="6" name="Text 1"/>
          <p:cNvSpPr txBox="1"/>
          <p:nvPr/>
        </p:nvSpPr>
        <p:spPr>
          <a:xfrm>
            <a:off x="8630400" y="4791400"/>
            <a:ext cx="589800" cy="37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1000" dirty="0"/>
          </a:p>
        </p:txBody>
      </p:sp>
      <p:sp>
        <p:nvSpPr>
          <p:cNvPr id="7" name="Text 2"/>
          <p:cNvSpPr txBox="1"/>
          <p:nvPr/>
        </p:nvSpPr>
        <p:spPr>
          <a:xfrm>
            <a:off x="4673600" y="3384175"/>
            <a:ext cx="4070700" cy="1407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 этом он гордый и независимый: приходит в пещеру не как слуга, а как свободный гость. Его поза должна быть спокойной, уверенной и немного загадочной.
</a:t>
            </a:r>
            <a:endParaRPr lang="en-US" sz="1700" dirty="0"/>
          </a:p>
        </p:txBody>
      </p:sp>
      <p:sp>
        <p:nvSpPr>
          <p:cNvPr id="8" name="Text 3"/>
          <p:cNvSpPr txBox="1"/>
          <p:nvPr/>
        </p:nvSpPr>
        <p:spPr>
          <a:xfrm>
            <a:off x="700575" y="528625"/>
            <a:ext cx="8031900" cy="428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Образ Кота
</a:t>
            </a:r>
            <a:endParaRPr lang="en-US" sz="14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567325" y="1416525"/>
            <a:ext cx="3893700" cy="1258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b="1" dirty="0">
                <a:solidFill>
                  <a:srgbClr val="8A877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Животным нужны были тепло, еда и защита. Рядом с человеком можно было пережить холодную ночь и спрятаться от опасных зверей.
</a:t>
            </a:r>
            <a:endParaRPr lang="en-US" sz="1400" dirty="0"/>
          </a:p>
        </p:txBody>
      </p:sp>
      <p:sp>
        <p:nvSpPr>
          <p:cNvPr id="7" name="Text 1"/>
          <p:cNvSpPr txBox="1"/>
          <p:nvPr/>
        </p:nvSpPr>
        <p:spPr>
          <a:xfrm>
            <a:off x="4838050" y="1416525"/>
            <a:ext cx="3893700" cy="1258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b="1" dirty="0">
                <a:solidFill>
                  <a:srgbClr val="8A877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Людям тоже была нужна помощь. Животные сторожили жильё, возили, тянули тяжёлую работу, давали молоко и помогали охранять дом.
</a:t>
            </a:r>
            <a:endParaRPr lang="en-US" sz="1400" dirty="0"/>
          </a:p>
        </p:txBody>
      </p:sp>
      <p:sp>
        <p:nvSpPr>
          <p:cNvPr id="8" name="Text 2"/>
          <p:cNvSpPr txBox="1"/>
          <p:nvPr/>
        </p:nvSpPr>
        <p:spPr>
          <a:xfrm>
            <a:off x="567325" y="3318725"/>
            <a:ext cx="3893700" cy="1258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b="1" dirty="0">
                <a:solidFill>
                  <a:srgbClr val="8A877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Так в сказке возникает понятный обмен: человек предлагает жилище и заботу, а животное приносит пользу и остаётся рядом по доброй воле.
</a:t>
            </a:r>
            <a:endParaRPr lang="en-US" sz="1400" dirty="0"/>
          </a:p>
        </p:txBody>
      </p:sp>
      <p:sp>
        <p:nvSpPr>
          <p:cNvPr id="9" name="Text 3"/>
          <p:cNvSpPr txBox="1"/>
          <p:nvPr/>
        </p:nvSpPr>
        <p:spPr>
          <a:xfrm>
            <a:off x="8630400" y="4791400"/>
            <a:ext cx="589800" cy="37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8A877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1000" dirty="0"/>
          </a:p>
        </p:txBody>
      </p:sp>
      <p:sp>
        <p:nvSpPr>
          <p:cNvPr id="10" name="Text 4"/>
          <p:cNvSpPr txBox="1"/>
          <p:nvPr/>
        </p:nvSpPr>
        <p:spPr>
          <a:xfrm>
            <a:off x="700575" y="528625"/>
            <a:ext cx="8031900" cy="428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b="1" dirty="0">
                <a:solidFill>
                  <a:srgbClr val="8A877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животные пришли к людям
</a:t>
            </a:r>
            <a:endParaRPr lang="en-US" sz="14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8A8775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06975" y="1537758"/>
            <a:ext cx="8325600" cy="3143533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8630400" y="4791400"/>
            <a:ext cx="589800" cy="37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1000" dirty="0"/>
          </a:p>
        </p:txBody>
      </p:sp>
      <p:sp>
        <p:nvSpPr>
          <p:cNvPr id="6" name="Text 1"/>
          <p:cNvSpPr txBox="1"/>
          <p:nvPr/>
        </p:nvSpPr>
        <p:spPr>
          <a:xfrm>
            <a:off x="700575" y="585025"/>
            <a:ext cx="8031900" cy="335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Кот добивается своего
</a:t>
            </a:r>
            <a:endParaRPr lang="en-US" sz="1400" dirty="0"/>
          </a:p>
        </p:txBody>
      </p:sp>
      <p:sp>
        <p:nvSpPr>
          <p:cNvPr id="7" name="Text 2"/>
          <p:cNvSpPr txBox="1"/>
          <p:nvPr/>
        </p:nvSpPr>
        <p:spPr>
          <a:xfrm>
            <a:off x="700575" y="1008450"/>
            <a:ext cx="8031900" cy="284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24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Последовательность действий Кота показывает его осторожность, находчивость и умение выбрать правильный момент.
</a:t>
            </a:r>
            <a:endParaRPr lang="en-US" sz="1124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8A8775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599875" y="1987650"/>
            <a:ext cx="2313300" cy="2143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Собака быстро привязывается к человеку и почти сразу готова служить. Для неё главное — быть рядом и помогать без лишних споров.
</a:t>
            </a:r>
            <a:endParaRPr lang="en-US" sz="1400" dirty="0"/>
          </a:p>
        </p:txBody>
      </p:sp>
      <p:sp>
        <p:nvSpPr>
          <p:cNvPr id="6" name="Text 1"/>
          <p:cNvSpPr txBox="1"/>
          <p:nvPr/>
        </p:nvSpPr>
        <p:spPr>
          <a:xfrm>
            <a:off x="8630400" y="4791400"/>
            <a:ext cx="589800" cy="37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1000" dirty="0"/>
          </a:p>
        </p:txBody>
      </p:sp>
      <p:sp>
        <p:nvSpPr>
          <p:cNvPr id="7" name="Text 2"/>
          <p:cNvSpPr txBox="1"/>
          <p:nvPr/>
        </p:nvSpPr>
        <p:spPr>
          <a:xfrm>
            <a:off x="3418950" y="1987650"/>
            <a:ext cx="2313300" cy="2143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Конь соглашается на работу, а Корова остаётся спокойной и полезной. Они принимают жизнь рядом с людьми как естественный порядок.
</a:t>
            </a:r>
            <a:endParaRPr lang="en-US" sz="1400" dirty="0"/>
          </a:p>
        </p:txBody>
      </p:sp>
      <p:sp>
        <p:nvSpPr>
          <p:cNvPr id="8" name="Text 3"/>
          <p:cNvSpPr txBox="1"/>
          <p:nvPr/>
        </p:nvSpPr>
        <p:spPr>
          <a:xfrm>
            <a:off x="6238025" y="1987650"/>
            <a:ext cx="2313300" cy="2143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Кот же не спешит подчиняться. Он сохраняет свободу, но всё-таки находит своё место у людей, не теряя характера.
</a:t>
            </a:r>
            <a:endParaRPr lang="en-US" sz="1400" dirty="0"/>
          </a:p>
        </p:txBody>
      </p:sp>
      <p:sp>
        <p:nvSpPr>
          <p:cNvPr id="9" name="Text 4"/>
          <p:cNvSpPr txBox="1"/>
          <p:nvPr/>
        </p:nvSpPr>
        <p:spPr>
          <a:xfrm>
            <a:off x="700575" y="528625"/>
            <a:ext cx="8031900" cy="428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Чем Кот отличается от других животных
</a:t>
            </a:r>
            <a:endParaRPr lang="en-US" sz="14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8A8775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625931" y="1112800"/>
            <a:ext cx="218400" cy="2184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4896381" y="1134640"/>
            <a:ext cx="218400" cy="17472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625931" y="3089550"/>
            <a:ext cx="218400" cy="2184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4896381" y="3101683"/>
            <a:ext cx="218400" cy="194133"/>
          </a:xfrm>
          <a:prstGeom prst="rect">
            <a:avLst/>
          </a:prstGeom>
        </p:spPr>
      </p:pic>
      <p:pic>
        <p:nvPicPr>
          <p:cNvPr id="11" name="Image 9" descr="preencoded.png">    </p:cNvPr>
          <p:cNvPicPr>
            <a:picLocks noChangeAspect="1"/>
          </p:cNvPicPr>
          <p:nvPr/>
        </p:nvPicPr>
        <p:blipFill>
          <a:blip r:embed="rId10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2" name="Text 0"/>
          <p:cNvSpPr txBox="1"/>
          <p:nvPr/>
        </p:nvSpPr>
        <p:spPr>
          <a:xfrm>
            <a:off x="8630400" y="4791400"/>
            <a:ext cx="589800" cy="37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1000" dirty="0"/>
          </a:p>
        </p:txBody>
      </p:sp>
      <p:sp>
        <p:nvSpPr>
          <p:cNvPr id="13" name="Text 1"/>
          <p:cNvSpPr txBox="1"/>
          <p:nvPr/>
        </p:nvSpPr>
        <p:spPr>
          <a:xfrm>
            <a:off x="544325" y="1453725"/>
            <a:ext cx="3770400" cy="1242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6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Повторы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Повторяющиеся слова и фразы звучат почти как песенка. Из-за этого история легко запоминается и вызывает улыбку уже с первых строк.
</a:t>
            </a:r>
            <a:endParaRPr lang="en-US" sz="1600" dirty="0"/>
          </a:p>
        </p:txBody>
      </p:sp>
      <p:sp>
        <p:nvSpPr>
          <p:cNvPr id="14" name="Text 2"/>
          <p:cNvSpPr txBox="1"/>
          <p:nvPr/>
        </p:nvSpPr>
        <p:spPr>
          <a:xfrm>
            <a:off x="4814775" y="1453725"/>
            <a:ext cx="3770400" cy="1242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6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Разговоры с животными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Герои ведут серьёзные беседы с животными, будто это взрослые собеседники. Такое несоответствие выглядит неожиданно и очень забавно.
</a:t>
            </a:r>
            <a:endParaRPr lang="en-US" sz="1600" dirty="0"/>
          </a:p>
        </p:txBody>
      </p:sp>
      <p:sp>
        <p:nvSpPr>
          <p:cNvPr id="15" name="Text 3"/>
          <p:cNvSpPr txBox="1"/>
          <p:nvPr/>
        </p:nvSpPr>
        <p:spPr>
          <a:xfrm>
            <a:off x="544325" y="3430472"/>
            <a:ext cx="3770400" cy="1242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6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Кот как человек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Кот ведёт себя почти как умный взрослый: думает, оценивает, договаривается. Именно это делает его выходки особенно смешными.
</a:t>
            </a:r>
            <a:endParaRPr lang="en-US" sz="1600" dirty="0"/>
          </a:p>
        </p:txBody>
      </p:sp>
      <p:sp>
        <p:nvSpPr>
          <p:cNvPr id="16" name="Text 4"/>
          <p:cNvSpPr txBox="1"/>
          <p:nvPr/>
        </p:nvSpPr>
        <p:spPr>
          <a:xfrm>
            <a:off x="4814775" y="3430472"/>
            <a:ext cx="3770400" cy="1242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6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Маленькие победы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Каждый удачный шаг Кота кажется маленьким триумфом. Он не шумит, а побеждает тихо, и от этого история становится ещё смешнее.
</a:t>
            </a:r>
            <a:endParaRPr lang="en-US" sz="1600" dirty="0"/>
          </a:p>
        </p:txBody>
      </p:sp>
      <p:sp>
        <p:nvSpPr>
          <p:cNvPr id="17" name="Text 5"/>
          <p:cNvSpPr txBox="1"/>
          <p:nvPr/>
        </p:nvSpPr>
        <p:spPr>
          <a:xfrm>
            <a:off x="700575" y="528625"/>
            <a:ext cx="8031900" cy="428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делает сказку смешной
</a:t>
            </a:r>
            <a:endParaRPr lang="en-US" sz="14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544325" y="1604075"/>
            <a:ext cx="3701100" cy="967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8A877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Сказка показывает, что человек хочет быть хозяином дома, а животное — не потерять свободу. Из-за этого между ними возникает важный разговор.
</a:t>
            </a:r>
            <a:endParaRPr lang="en-US" sz="1300" dirty="0"/>
          </a:p>
        </p:txBody>
      </p:sp>
      <p:sp>
        <p:nvSpPr>
          <p:cNvPr id="5" name="Text 1"/>
          <p:cNvSpPr txBox="1"/>
          <p:nvPr/>
        </p:nvSpPr>
        <p:spPr>
          <a:xfrm>
            <a:off x="4814750" y="1604075"/>
            <a:ext cx="3701100" cy="967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8A877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Киплинг не делает кого-то полностью главным. Он показывает, что у каждого есть свой характер, свои силы и своё место рядом с другими.
</a:t>
            </a:r>
            <a:endParaRPr lang="en-US" sz="1300" dirty="0"/>
          </a:p>
        </p:txBody>
      </p:sp>
      <p:sp>
        <p:nvSpPr>
          <p:cNvPr id="6" name="Text 2"/>
          <p:cNvSpPr txBox="1"/>
          <p:nvPr/>
        </p:nvSpPr>
        <p:spPr>
          <a:xfrm>
            <a:off x="544300" y="3580025"/>
            <a:ext cx="3701100" cy="967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8A877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Мир в пещере держится не только на силе, но и на договоре. Если обе стороны согласны, рядом жить намного легче.
</a:t>
            </a:r>
            <a:endParaRPr lang="en-US" sz="1300" dirty="0"/>
          </a:p>
        </p:txBody>
      </p:sp>
      <p:sp>
        <p:nvSpPr>
          <p:cNvPr id="7" name="Text 3"/>
          <p:cNvSpPr txBox="1"/>
          <p:nvPr/>
        </p:nvSpPr>
        <p:spPr>
          <a:xfrm>
            <a:off x="4814750" y="3580025"/>
            <a:ext cx="3701100" cy="967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8A877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Кот особенно ярко доказывает: можно быть независимым и всё же дружить. Он не подчиняется слепо, а выбирает отношения сам.
</a:t>
            </a:r>
            <a:endParaRPr lang="en-US" sz="1300" dirty="0"/>
          </a:p>
        </p:txBody>
      </p:sp>
      <p:sp>
        <p:nvSpPr>
          <p:cNvPr id="8" name="Text 4"/>
          <p:cNvSpPr txBox="1"/>
          <p:nvPr/>
        </p:nvSpPr>
        <p:spPr>
          <a:xfrm>
            <a:off x="8630400" y="4791400"/>
            <a:ext cx="589800" cy="37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8A877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1000" dirty="0"/>
          </a:p>
        </p:txBody>
      </p:sp>
      <p:sp>
        <p:nvSpPr>
          <p:cNvPr id="9" name="Text 5"/>
          <p:cNvSpPr txBox="1"/>
          <p:nvPr/>
        </p:nvSpPr>
        <p:spPr>
          <a:xfrm>
            <a:off x="700575" y="528625"/>
            <a:ext cx="8031900" cy="428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b="1" dirty="0">
                <a:solidFill>
                  <a:srgbClr val="8A877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 чём спорят герои
</a:t>
            </a:r>
            <a:endParaRPr lang="en-US" sz="14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739975" y="1672850"/>
            <a:ext cx="3378600" cy="2077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8A877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Повторы, ритм и яркие обращения создают запоминающееся звучание текста и помогают детям легко следить за действием.
</a:t>
            </a:r>
            <a:endParaRPr lang="en-US" sz="1800" dirty="0"/>
          </a:p>
        </p:txBody>
      </p:sp>
      <p:sp>
        <p:nvSpPr>
          <p:cNvPr id="5" name="Text 1"/>
          <p:cNvSpPr txBox="1"/>
          <p:nvPr/>
        </p:nvSpPr>
        <p:spPr>
          <a:xfrm>
            <a:off x="4991500" y="2044250"/>
            <a:ext cx="3378600" cy="1885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4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
</a:t>
            </a:r>
            <a:pPr algn="l" indent="0" marL="0">
              <a:lnSpc>
                <a:spcPct val="100000"/>
              </a:lnSpc>
              <a:buNone/>
            </a:pPr>
            <a:r>
              <a:rPr lang="en-US" sz="6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600" b="1" dirty="0">
                <a:solidFill>
                  <a:srgbClr val="F7F5EE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основных приёма делают сказку похожей на песенку и считалку.
</a:t>
            </a:r>
            <a:endParaRPr lang="en-US" sz="4200" dirty="0"/>
          </a:p>
        </p:txBody>
      </p:sp>
      <p:sp>
        <p:nvSpPr>
          <p:cNvPr id="6" name="Text 2"/>
          <p:cNvSpPr txBox="1"/>
          <p:nvPr/>
        </p:nvSpPr>
        <p:spPr>
          <a:xfrm>
            <a:off x="8630400" y="4791400"/>
            <a:ext cx="589800" cy="37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8A877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1000" dirty="0"/>
          </a:p>
        </p:txBody>
      </p:sp>
      <p:sp>
        <p:nvSpPr>
          <p:cNvPr id="7" name="Text 3"/>
          <p:cNvSpPr txBox="1"/>
          <p:nvPr/>
        </p:nvSpPr>
        <p:spPr>
          <a:xfrm>
            <a:off x="4673600" y="4248200"/>
            <a:ext cx="4063200" cy="543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00" i="1" dirty="0">
                <a:solidFill>
                  <a:srgbClr val="8A877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Анализ текста сказки Р. Киплинга
</a:t>
            </a:r>
            <a:endParaRPr lang="en-US" sz="120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8630400" y="4791400"/>
            <a:ext cx="589800" cy="37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8A877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1000" dirty="0"/>
          </a:p>
        </p:txBody>
      </p:sp>
      <p:sp>
        <p:nvSpPr>
          <p:cNvPr id="5" name="Text 1"/>
          <p:cNvSpPr txBox="1"/>
          <p:nvPr/>
        </p:nvSpPr>
        <p:spPr>
          <a:xfrm>
            <a:off x="599875" y="1967300"/>
            <a:ext cx="2313300" cy="2258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Чуковский сохраняет смысл сказки, но делает русскую речь особенно живой и выразительной. Благодаря этому диалоги звучат естественно, а история читается легко даже вслух.
</a:t>
            </a:r>
            <a:endParaRPr lang="en-US" sz="1400" dirty="0"/>
          </a:p>
        </p:txBody>
      </p:sp>
      <p:sp>
        <p:nvSpPr>
          <p:cNvPr id="6" name="Text 2"/>
          <p:cNvSpPr txBox="1"/>
          <p:nvPr/>
        </p:nvSpPr>
        <p:spPr>
          <a:xfrm>
            <a:off x="3418950" y="1967300"/>
            <a:ext cx="2313300" cy="2258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Перевод передаёт юмор, ритм и повторяющиеся интонации оригинала. Именно они помогают почувствовать характер героев и делают текст похожим на весёлую устную сказку.
</a:t>
            </a:r>
            <a:endParaRPr lang="en-US" sz="1400" dirty="0"/>
          </a:p>
        </p:txBody>
      </p:sp>
      <p:sp>
        <p:nvSpPr>
          <p:cNvPr id="7" name="Text 3"/>
          <p:cNvSpPr txBox="1"/>
          <p:nvPr/>
        </p:nvSpPr>
        <p:spPr>
          <a:xfrm>
            <a:off x="6238025" y="1967300"/>
            <a:ext cx="2313300" cy="2258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Русский вариант давно стал классическим школьным чтением. Он подходит для урока, потому что сочетает понятный сюжет, яркие слова и звучную, почти песенную форму.
</a:t>
            </a:r>
            <a:endParaRPr lang="en-US" sz="1400" dirty="0"/>
          </a:p>
        </p:txBody>
      </p:sp>
      <p:sp>
        <p:nvSpPr>
          <p:cNvPr id="8" name="Text 4"/>
          <p:cNvSpPr txBox="1"/>
          <p:nvPr/>
        </p:nvSpPr>
        <p:spPr>
          <a:xfrm>
            <a:off x="700575" y="528625"/>
            <a:ext cx="8031900" cy="428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b="1" dirty="0">
                <a:solidFill>
                  <a:srgbClr val="8A877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переводит Чуковский
</a:t>
            </a:r>
            <a:endParaRPr lang="en-US" sz="140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8A8775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13724" y="994929"/>
            <a:ext cx="2097600" cy="2042292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3305099" y="994929"/>
            <a:ext cx="2097600" cy="2042292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6196474" y="994929"/>
            <a:ext cx="2097600" cy="2042292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0" name="Text 0"/>
          <p:cNvSpPr txBox="1"/>
          <p:nvPr/>
        </p:nvSpPr>
        <p:spPr>
          <a:xfrm>
            <a:off x="8630400" y="4791400"/>
            <a:ext cx="589800" cy="37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1000" dirty="0"/>
          </a:p>
        </p:txBody>
      </p:sp>
      <p:sp>
        <p:nvSpPr>
          <p:cNvPr id="11" name="Text 1"/>
          <p:cNvSpPr txBox="1"/>
          <p:nvPr/>
        </p:nvSpPr>
        <p:spPr>
          <a:xfrm>
            <a:off x="926172" y="3384394"/>
            <a:ext cx="1861200" cy="849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9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 рисунке можно показать вход в пещеру, рядом — огонь, который освещает лица людей. Внутри должно быть тепло и спокойно, а снаружи — тёмный лес и чувство древней тайны.
</a:t>
            </a:r>
            <a:endParaRPr lang="en-US" sz="995" dirty="0"/>
          </a:p>
        </p:txBody>
      </p:sp>
      <p:sp>
        <p:nvSpPr>
          <p:cNvPr id="12" name="Text 2"/>
          <p:cNvSpPr txBox="1"/>
          <p:nvPr/>
        </p:nvSpPr>
        <p:spPr>
          <a:xfrm>
            <a:off x="926173" y="2810850"/>
            <a:ext cx="1861200" cy="427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b="1" dirty="0">
                <a:solidFill>
                  <a:srgbClr val="8A877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Тёплый свет пещеры
</a:t>
            </a:r>
            <a:endParaRPr lang="en-US" sz="1400" dirty="0"/>
          </a:p>
        </p:txBody>
      </p:sp>
      <p:sp>
        <p:nvSpPr>
          <p:cNvPr id="13" name="Text 3"/>
          <p:cNvSpPr txBox="1"/>
          <p:nvPr/>
        </p:nvSpPr>
        <p:spPr>
          <a:xfrm>
            <a:off x="3817547" y="3384394"/>
            <a:ext cx="1861200" cy="849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5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Кот стоит не как слуга, а как осторожный гость, который сам решает, входить ли ему внутрь. Его можно нарисовать в сумраке у костра: он смотрит внимательно, но держится уверенно.
</a:t>
            </a:r>
            <a:endParaRPr lang="en-US" sz="955" dirty="0"/>
          </a:p>
        </p:txBody>
      </p:sp>
      <p:sp>
        <p:nvSpPr>
          <p:cNvPr id="14" name="Text 4"/>
          <p:cNvSpPr txBox="1"/>
          <p:nvPr/>
        </p:nvSpPr>
        <p:spPr>
          <a:xfrm>
            <a:off x="3817548" y="2810850"/>
            <a:ext cx="1861200" cy="427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b="1" dirty="0">
                <a:solidFill>
                  <a:srgbClr val="8A877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Кот на пороге дома
</a:t>
            </a:r>
            <a:endParaRPr lang="en-US" sz="1400" dirty="0"/>
          </a:p>
        </p:txBody>
      </p:sp>
      <p:sp>
        <p:nvSpPr>
          <p:cNvPr id="15" name="Text 5"/>
          <p:cNvSpPr txBox="1"/>
          <p:nvPr/>
        </p:nvSpPr>
        <p:spPr>
          <a:xfrm>
            <a:off x="6708922" y="3384394"/>
            <a:ext cx="1861200" cy="849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69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Снаружи — ночь, тень деревьев и дикие звери, а внутри — свет, безопасность и людское жильё. Такой контраст помогает сразу понять, почему Кот выбирает место рядом с огнём.
</a:t>
            </a:r>
            <a:endParaRPr lang="en-US" sz="969" dirty="0"/>
          </a:p>
        </p:txBody>
      </p:sp>
      <p:sp>
        <p:nvSpPr>
          <p:cNvPr id="16" name="Text 6"/>
          <p:cNvSpPr txBox="1"/>
          <p:nvPr/>
        </p:nvSpPr>
        <p:spPr>
          <a:xfrm>
            <a:off x="6708923" y="2810850"/>
            <a:ext cx="1861200" cy="427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b="1" dirty="0">
                <a:solidFill>
                  <a:srgbClr val="8A877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Контраст двух миров
</a:t>
            </a:r>
            <a:endParaRPr lang="en-US" sz="1400" dirty="0"/>
          </a:p>
        </p:txBody>
      </p:sp>
      <p:sp>
        <p:nvSpPr>
          <p:cNvPr id="17" name="Text 7"/>
          <p:cNvSpPr txBox="1"/>
          <p:nvPr/>
        </p:nvSpPr>
        <p:spPr>
          <a:xfrm>
            <a:off x="708650" y="268075"/>
            <a:ext cx="7929900" cy="428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Три образа для иллюстратора
</a:t>
            </a:r>
            <a:endParaRPr lang="en-US" sz="14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8A8775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602575" y="1648525"/>
            <a:ext cx="3867600" cy="786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Кот очень наблюдателен: он внимательно смотрит, оценивает обстановку и не спешит действовать. Сначала он понимает, где безопасно, и только потом начинает разговор.
</a:t>
            </a:r>
            <a:endParaRPr lang="en-US" sz="1300" dirty="0"/>
          </a:p>
        </p:txBody>
      </p:sp>
      <p:sp>
        <p:nvSpPr>
          <p:cNvPr id="5" name="Text 1"/>
          <p:cNvSpPr txBox="1"/>
          <p:nvPr/>
        </p:nvSpPr>
        <p:spPr>
          <a:xfrm>
            <a:off x="4945725" y="1648525"/>
            <a:ext cx="3867600" cy="786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Он терпелив и умеет ждать подходящий момент. Кот не торопится подчиняться, а спокойно выстраивает свой путь так, чтобы получить желаемое без лишнего риска.
</a:t>
            </a:r>
            <a:endParaRPr lang="en-US" sz="1300" dirty="0"/>
          </a:p>
        </p:txBody>
      </p:sp>
      <p:sp>
        <p:nvSpPr>
          <p:cNvPr id="6" name="Text 2"/>
          <p:cNvSpPr txBox="1"/>
          <p:nvPr/>
        </p:nvSpPr>
        <p:spPr>
          <a:xfrm>
            <a:off x="602575" y="3292550"/>
            <a:ext cx="3867600" cy="786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Кот смелый, потому что идёт к людям и к огню, хотя мир вокруг ещё дикий и незнакомый. При этом он не теряет осторожности и ведёт себя очень разумно.
</a:t>
            </a:r>
            <a:endParaRPr lang="en-US" sz="1300" dirty="0"/>
          </a:p>
        </p:txBody>
      </p:sp>
      <p:sp>
        <p:nvSpPr>
          <p:cNvPr id="7" name="Text 3"/>
          <p:cNvSpPr txBox="1"/>
          <p:nvPr/>
        </p:nvSpPr>
        <p:spPr>
          <a:xfrm>
            <a:off x="4945725" y="3305766"/>
            <a:ext cx="3867600" cy="786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Он самостоятельный и гордый: не любит приказов, но умеет договариваться. Именно поэтому Кот остаётся свободным и всё же находит место рядом с человеком.
</a:t>
            </a:r>
            <a:endParaRPr lang="en-US" sz="1300" dirty="0"/>
          </a:p>
        </p:txBody>
      </p:sp>
      <p:sp>
        <p:nvSpPr>
          <p:cNvPr id="8" name="Text 4"/>
          <p:cNvSpPr txBox="1"/>
          <p:nvPr/>
        </p:nvSpPr>
        <p:spPr>
          <a:xfrm>
            <a:off x="8630400" y="4791400"/>
            <a:ext cx="589800" cy="37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1000" dirty="0"/>
          </a:p>
        </p:txBody>
      </p:sp>
      <p:sp>
        <p:nvSpPr>
          <p:cNvPr id="9" name="Text 5"/>
          <p:cNvSpPr txBox="1"/>
          <p:nvPr/>
        </p:nvSpPr>
        <p:spPr>
          <a:xfrm>
            <a:off x="700575" y="528625"/>
            <a:ext cx="8031900" cy="428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Какие качества можно заметить у Кота
</a:t>
            </a:r>
            <a:endParaRPr lang="en-US" sz="14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567325" y="1416525"/>
            <a:ext cx="3893700" cy="1258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b="1" dirty="0">
                <a:solidFill>
                  <a:srgbClr val="8A877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сказке дружба не строится на приказах. Она появляется там, где животное и человек уважают друг друга и понимают, что вместе жить удобнее и спокойнее.
</a:t>
            </a:r>
            <a:endParaRPr lang="en-US" sz="1400" dirty="0"/>
          </a:p>
        </p:txBody>
      </p:sp>
      <p:sp>
        <p:nvSpPr>
          <p:cNvPr id="7" name="Text 1"/>
          <p:cNvSpPr txBox="1"/>
          <p:nvPr/>
        </p:nvSpPr>
        <p:spPr>
          <a:xfrm>
            <a:off x="4838050" y="1416525"/>
            <a:ext cx="3893700" cy="1258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b="1" dirty="0">
                <a:solidFill>
                  <a:srgbClr val="8A877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Кот остаётся свободным, но не становится врагом. Он выбирает соседство с людьми сам, а не по принуждению, и в этом чувствуется настоящая взаимность.
</a:t>
            </a:r>
            <a:endParaRPr lang="en-US" sz="1400" dirty="0"/>
          </a:p>
        </p:txBody>
      </p:sp>
      <p:sp>
        <p:nvSpPr>
          <p:cNvPr id="8" name="Text 2"/>
          <p:cNvSpPr txBox="1"/>
          <p:nvPr/>
        </p:nvSpPr>
        <p:spPr>
          <a:xfrm>
            <a:off x="567325" y="3318725"/>
            <a:ext cx="3893700" cy="1258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b="1" dirty="0">
                <a:solidFill>
                  <a:srgbClr val="8A877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Киплинг показывает: дружба возможна, когда есть доверие и польза для обеих сторон. Тогда рядом с человеком можно быть собой и всё равно быть близким.
</a:t>
            </a:r>
            <a:endParaRPr lang="en-US" sz="1400" dirty="0"/>
          </a:p>
        </p:txBody>
      </p:sp>
      <p:sp>
        <p:nvSpPr>
          <p:cNvPr id="9" name="Text 3"/>
          <p:cNvSpPr txBox="1"/>
          <p:nvPr/>
        </p:nvSpPr>
        <p:spPr>
          <a:xfrm>
            <a:off x="8630400" y="4791400"/>
            <a:ext cx="589800" cy="37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8A877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1000" dirty="0"/>
          </a:p>
        </p:txBody>
      </p:sp>
      <p:sp>
        <p:nvSpPr>
          <p:cNvPr id="10" name="Text 4"/>
          <p:cNvSpPr txBox="1"/>
          <p:nvPr/>
        </p:nvSpPr>
        <p:spPr>
          <a:xfrm>
            <a:off x="700575" y="528625"/>
            <a:ext cx="8031900" cy="428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b="1" dirty="0">
                <a:solidFill>
                  <a:srgbClr val="8A877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сказка говорит о дружбе
</a:t>
            </a:r>
            <a:endParaRPr lang="en-US" sz="14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03431" y="1456483"/>
            <a:ext cx="218400" cy="194133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4780294" y="1440450"/>
            <a:ext cx="197925" cy="2262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503431" y="3153033"/>
            <a:ext cx="218400" cy="194133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4770056" y="3140900"/>
            <a:ext cx="218400" cy="218400"/>
          </a:xfrm>
          <a:prstGeom prst="rect">
            <a:avLst/>
          </a:prstGeom>
        </p:spPr>
      </p:pic>
      <p:pic>
        <p:nvPicPr>
          <p:cNvPr id="11" name="Image 9" descr="preencoded.png">    </p:cNvPr>
          <p:cNvPicPr>
            <a:picLocks noChangeAspect="1"/>
          </p:cNvPicPr>
          <p:nvPr/>
        </p:nvPicPr>
        <p:blipFill>
          <a:blip r:embed="rId10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2" name="Text 0"/>
          <p:cNvSpPr txBox="1"/>
          <p:nvPr/>
        </p:nvSpPr>
        <p:spPr>
          <a:xfrm>
            <a:off x="8630400" y="4791400"/>
            <a:ext cx="589800" cy="37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8A877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1000" dirty="0"/>
          </a:p>
        </p:txBody>
      </p:sp>
      <p:sp>
        <p:nvSpPr>
          <p:cNvPr id="13" name="Text 1"/>
          <p:cNvSpPr txBox="1"/>
          <p:nvPr/>
        </p:nvSpPr>
        <p:spPr>
          <a:xfrm>
            <a:off x="883075" y="1527992"/>
            <a:ext cx="3581400" cy="1198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500" b="1" dirty="0">
                <a:solidFill>
                  <a:srgbClr val="8A877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Понятный сюжет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8A877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8A877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История короткая и ясная, поэтому ребёнок легко следит за событиями, не теряя нить сказки и не путаясь в героях.
</a:t>
            </a:r>
            <a:endParaRPr lang="en-US" sz="1500" dirty="0"/>
          </a:p>
        </p:txBody>
      </p:sp>
      <p:sp>
        <p:nvSpPr>
          <p:cNvPr id="14" name="Text 2"/>
          <p:cNvSpPr txBox="1"/>
          <p:nvPr/>
        </p:nvSpPr>
        <p:spPr>
          <a:xfrm>
            <a:off x="5149700" y="1527992"/>
            <a:ext cx="3581400" cy="1198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500" b="1" dirty="0">
                <a:solidFill>
                  <a:srgbClr val="8A877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Яркий древний мир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8A877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8A877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Пещера, костёр и лес сразу создают атмосферу далёкого времени, где всё ещё новое, загадочное и немного волшебное.
</a:t>
            </a:r>
            <a:endParaRPr lang="en-US" sz="1500" dirty="0"/>
          </a:p>
        </p:txBody>
      </p:sp>
      <p:sp>
        <p:nvSpPr>
          <p:cNvPr id="15" name="Text 3"/>
          <p:cNvSpPr txBox="1"/>
          <p:nvPr/>
        </p:nvSpPr>
        <p:spPr>
          <a:xfrm>
            <a:off x="883075" y="3224542"/>
            <a:ext cx="3581400" cy="1198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500" b="1" dirty="0">
                <a:solidFill>
                  <a:srgbClr val="8A877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Запоминающийся герой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8A877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8A877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Кот ведёт себя умно и независимо, поэтому вызывает интерес. Он похож на настоящего живого друга с собственным характером.
</a:t>
            </a:r>
            <a:endParaRPr lang="en-US" sz="1500" dirty="0"/>
          </a:p>
        </p:txBody>
      </p:sp>
      <p:sp>
        <p:nvSpPr>
          <p:cNvPr id="16" name="Text 4"/>
          <p:cNvSpPr txBox="1"/>
          <p:nvPr/>
        </p:nvSpPr>
        <p:spPr>
          <a:xfrm>
            <a:off x="5149700" y="3224542"/>
            <a:ext cx="3581400" cy="1198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500" b="1" dirty="0">
                <a:solidFill>
                  <a:srgbClr val="8A877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Тёплый смысл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8A877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8A877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сказке есть уважение, договор и доверие. Такой финал помогает детям почувствовать, что дружба бывает разной, но всегда важной.
</a:t>
            </a:r>
            <a:endParaRPr lang="en-US" sz="1500" dirty="0"/>
          </a:p>
        </p:txBody>
      </p:sp>
      <p:sp>
        <p:nvSpPr>
          <p:cNvPr id="17" name="Text 5"/>
          <p:cNvSpPr txBox="1"/>
          <p:nvPr/>
        </p:nvSpPr>
        <p:spPr>
          <a:xfrm>
            <a:off x="700575" y="528625"/>
            <a:ext cx="8031900" cy="428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b="1" dirty="0">
                <a:solidFill>
                  <a:srgbClr val="8A877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сказка до сих пор читается
</a:t>
            </a:r>
            <a:endParaRPr lang="en-US" sz="14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739975" y="1672850"/>
            <a:ext cx="3378600" cy="2077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8A877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Свобода, договор, хитрость, огонь, пещера, дружба и независимость сразу напоминают о главных событиях и характере Кота.
</a:t>
            </a:r>
            <a:endParaRPr lang="en-US" sz="1800" dirty="0"/>
          </a:p>
        </p:txBody>
      </p:sp>
      <p:sp>
        <p:nvSpPr>
          <p:cNvPr id="5" name="Text 1"/>
          <p:cNvSpPr txBox="1"/>
          <p:nvPr/>
        </p:nvSpPr>
        <p:spPr>
          <a:xfrm>
            <a:off x="4991500" y="2044250"/>
            <a:ext cx="3378600" cy="1885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4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
</a:t>
            </a:r>
            <a:pPr algn="l" indent="0" marL="0">
              <a:lnSpc>
                <a:spcPct val="100000"/>
              </a:lnSpc>
              <a:buNone/>
            </a:pPr>
            <a:r>
              <a:rPr lang="en-US" sz="6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600" b="1" dirty="0">
                <a:solidFill>
                  <a:srgbClr val="F7F5EE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слов помогают собрать смысл сказки в одну цельную картину.
</a:t>
            </a:r>
            <a:endParaRPr lang="en-US" sz="4200" dirty="0"/>
          </a:p>
        </p:txBody>
      </p:sp>
      <p:sp>
        <p:nvSpPr>
          <p:cNvPr id="6" name="Text 2"/>
          <p:cNvSpPr txBox="1"/>
          <p:nvPr/>
        </p:nvSpPr>
        <p:spPr>
          <a:xfrm>
            <a:off x="8630400" y="4791400"/>
            <a:ext cx="589800" cy="37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8A877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1000" dirty="0"/>
          </a:p>
        </p:txBody>
      </p:sp>
      <p:sp>
        <p:nvSpPr>
          <p:cNvPr id="7" name="Text 3"/>
          <p:cNvSpPr txBox="1"/>
          <p:nvPr/>
        </p:nvSpPr>
        <p:spPr>
          <a:xfrm>
            <a:off x="4673600" y="4248200"/>
            <a:ext cx="4063200" cy="543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00" i="1" dirty="0">
                <a:solidFill>
                  <a:srgbClr val="8A877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Анализ ключевых слов по сказке
</a:t>
            </a:r>
            <a:endParaRPr lang="en-US" sz="12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8A8775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599875" y="1987650"/>
            <a:ext cx="2313300" cy="2143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Перевод Корнея Чуковского стал для русских читателей почти отдельной классикой. Многие впервые знакомятся именно с ним и потом долго помнят звучные фразы и живой разговор героев.
</a:t>
            </a:r>
            <a:endParaRPr lang="en-US" sz="1400" dirty="0"/>
          </a:p>
        </p:txBody>
      </p:sp>
      <p:sp>
        <p:nvSpPr>
          <p:cNvPr id="6" name="Text 1"/>
          <p:cNvSpPr txBox="1"/>
          <p:nvPr/>
        </p:nvSpPr>
        <p:spPr>
          <a:xfrm>
            <a:off x="8630400" y="4791400"/>
            <a:ext cx="589800" cy="37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1000" dirty="0"/>
          </a:p>
        </p:txBody>
      </p:sp>
      <p:sp>
        <p:nvSpPr>
          <p:cNvPr id="7" name="Text 2"/>
          <p:cNvSpPr txBox="1"/>
          <p:nvPr/>
        </p:nvSpPr>
        <p:spPr>
          <a:xfrm>
            <a:off x="3418950" y="1987650"/>
            <a:ext cx="2313300" cy="2143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 Чуковского текст звучит так, будто его рассказывают вслух. Ритм, повторы и точные слова помогают детям не только понять сюжет, но и услышать его мелодию.
</a:t>
            </a:r>
            <a:endParaRPr lang="en-US" sz="1400" dirty="0"/>
          </a:p>
        </p:txBody>
      </p:sp>
      <p:sp>
        <p:nvSpPr>
          <p:cNvPr id="8" name="Text 3"/>
          <p:cNvSpPr txBox="1"/>
          <p:nvPr/>
        </p:nvSpPr>
        <p:spPr>
          <a:xfrm>
            <a:off x="6238025" y="1987650"/>
            <a:ext cx="2313300" cy="2143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Благодаря этому переводу сказка вошла в школьное чтение надолго. Он сделал историю ближе русским детям и сохранил её весёлый, немного озорной характер.
</a:t>
            </a:r>
            <a:endParaRPr lang="en-US" sz="1400" dirty="0"/>
          </a:p>
        </p:txBody>
      </p:sp>
      <p:sp>
        <p:nvSpPr>
          <p:cNvPr id="9" name="Text 4"/>
          <p:cNvSpPr txBox="1"/>
          <p:nvPr/>
        </p:nvSpPr>
        <p:spPr>
          <a:xfrm>
            <a:off x="700575" y="528625"/>
            <a:ext cx="8031900" cy="428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Интересный факт о переводе
</a:t>
            </a:r>
            <a:endParaRPr lang="en-US" sz="14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544325" y="1604075"/>
            <a:ext cx="3701100" cy="967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8A877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Ум помогает герою найти правильный путь даже в незнакомом и опасном мире. Кот не действует наугад, а внимательно выбирает момент и место для своего появления.
</a:t>
            </a:r>
            <a:endParaRPr lang="en-US" sz="1300" dirty="0"/>
          </a:p>
        </p:txBody>
      </p:sp>
      <p:sp>
        <p:nvSpPr>
          <p:cNvPr id="5" name="Text 1"/>
          <p:cNvSpPr txBox="1"/>
          <p:nvPr/>
        </p:nvSpPr>
        <p:spPr>
          <a:xfrm>
            <a:off x="4814750" y="1604075"/>
            <a:ext cx="3701100" cy="967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8A877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Смелость нужна не только сильным, но и тем, кто умеет быть осторожным. Кот идёт к людям сам и не боится остаться верным своему характеру.
</a:t>
            </a:r>
            <a:endParaRPr lang="en-US" sz="1300" dirty="0"/>
          </a:p>
        </p:txBody>
      </p:sp>
      <p:sp>
        <p:nvSpPr>
          <p:cNvPr id="6" name="Text 2"/>
          <p:cNvSpPr txBox="1"/>
          <p:nvPr/>
        </p:nvSpPr>
        <p:spPr>
          <a:xfrm>
            <a:off x="544300" y="3580025"/>
            <a:ext cx="3701100" cy="967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8A877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Свобода в сказке не мешает дружбе. Наоборот, Кот сам решает, как жить рядом с человеком, и поэтому его связь с людьми выглядит честной и прочной.
</a:t>
            </a:r>
            <a:endParaRPr lang="en-US" sz="1300" dirty="0"/>
          </a:p>
        </p:txBody>
      </p:sp>
      <p:sp>
        <p:nvSpPr>
          <p:cNvPr id="7" name="Text 3"/>
          <p:cNvSpPr txBox="1"/>
          <p:nvPr/>
        </p:nvSpPr>
        <p:spPr>
          <a:xfrm>
            <a:off x="4814750" y="3580025"/>
            <a:ext cx="3701100" cy="967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8A877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Произведение учит, что рядом могут жить разные существа, если между ними есть уважение и польза. Тогда никто не теряет себя, а мир становится добрее.
</a:t>
            </a:r>
            <a:endParaRPr lang="en-US" sz="1300" dirty="0"/>
          </a:p>
        </p:txBody>
      </p:sp>
      <p:sp>
        <p:nvSpPr>
          <p:cNvPr id="8" name="Text 4"/>
          <p:cNvSpPr txBox="1"/>
          <p:nvPr/>
        </p:nvSpPr>
        <p:spPr>
          <a:xfrm>
            <a:off x="8630400" y="4791400"/>
            <a:ext cx="589800" cy="37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8A877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1000" dirty="0"/>
          </a:p>
        </p:txBody>
      </p:sp>
      <p:sp>
        <p:nvSpPr>
          <p:cNvPr id="9" name="Text 5"/>
          <p:cNvSpPr txBox="1"/>
          <p:nvPr/>
        </p:nvSpPr>
        <p:spPr>
          <a:xfrm>
            <a:off x="700575" y="528625"/>
            <a:ext cx="8031900" cy="428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b="1" dirty="0">
                <a:solidFill>
                  <a:srgbClr val="8A877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Главная мысль произведения
</a:t>
            </a:r>
            <a:endParaRPr lang="en-US" sz="14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8A8775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406925" y="1935675"/>
            <a:ext cx="4063200" cy="1959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Сказка Киплинга в переводе Чуковского напоминает: быть свободным и добрым одновременно возможно. Кот остаётся собой и всё же находит место рядом с человеком.
</a:t>
            </a:r>
            <a:endParaRPr lang="en-US" sz="1800" dirty="0"/>
          </a:p>
        </p:txBody>
      </p:sp>
      <p:sp>
        <p:nvSpPr>
          <p:cNvPr id="5" name="Text 1"/>
          <p:cNvSpPr txBox="1"/>
          <p:nvPr/>
        </p:nvSpPr>
        <p:spPr>
          <a:xfrm>
            <a:off x="700575" y="528625"/>
            <a:ext cx="8031900" cy="428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 чтения остаётся важная мысль
</a:t>
            </a:r>
            <a:endParaRPr lang="en-US" sz="14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2026-05-20T08:45:08Z</dcterms:created>
  <dcterms:modified xsi:type="dcterms:W3CDTF">2026-05-20T08:45:08Z</dcterms:modified>
</cp:coreProperties>
</file>