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отношения: дипломатия или войны? (Обзор ключевых тем)
</a:t>
            </a:r>
            <a:endParaRPr lang="en-US" sz="2455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страны решают конфликты: через переговоры или войны.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отношения выросли из необходимости контролировать войны и союзы между государствами. В средние века борьба за власть шла через сражения, а позже выросло значение дипломатии и договоров, формируя современный мир.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международных отношений в истории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означает официальное общение между странами для решения спорных вопросов без конфликтов. Это ключ к поддержанию мира и сотрудничества в современном мире.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дипломатии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Дипломаты ведут переговоры, защищают интересы своей страны за рубежом и помогают гражданам в международных ситуациях. Их работа существенно влияет на отношения между странами.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дипломатии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Послы и консулы — представители своей страны за границей. Они укрепляют связи, информируют правительство о событиях и содействуют международному сотрудничеству.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послы и консулы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дипломатия и зачем она нужна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войны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начинаются из-за территорий, ресурсов, идеологий или национальной вражды. Часто это следствие непримиримых разногласий между странами или группами.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проявления военных конфликтов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действия могут быть локальными, гражданскими или международными. Они включают боевые операции, осады и применение различных видов оружия.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войн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приносит тяжёлые потери в человеческих жизнях, разрушение городов и экономики, а также глубокие социальные и психологические травмы обществ.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последствия войн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SIPRI, 2020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десятилетия число конфликтов уменьшилось, а мирных инициатив наоборот выросло.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дипломатия становится более эффективным инструментом международного взаимодействия.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войны: статистический обзор за 2020 год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0344" y="1263800"/>
            <a:ext cx="2366662" cy="294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мирные соглашения и войны с их последствиями для стран-участниц.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способствует восстановлению мира, а войны оставляют за собой разрушения и нестабильность.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SIPRI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мирных договоров и вооружённых конфликтов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Посредничество и участие в культурных обменах способствуют укреплению взаимопонимания и мирному взаимодействию государств.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Дипломатический подход включает переговоры, посредничество и сотрудничество в международных организациях для поиска компромиссов.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дипломатия приводит к стабильности и развитию, тогда как война вызывает разрушения и усугубляет кризисы.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методы основаны на использовании силы — интервенциях и военных альянсах для защиты или достижения целей.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достижения международных целей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7006" y="887000"/>
            <a:ext cx="2041988" cy="2333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2706" y="887000"/>
            <a:ext cx="2041988" cy="233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8406" y="875450"/>
            <a:ext cx="2041988" cy="2333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4106" y="887000"/>
            <a:ext cx="2041988" cy="233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239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Второй мировой войны страны объединились в НАТО, чтобы обеспечить коллективную безопасность от возможных угроз, укрепляя взаимное доверие и сотрудничество.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239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НАТО в 1949 году
</a:t>
            </a:r>
            <a:endParaRPr lang="en-US" sz="1120" dirty="0"/>
          </a:p>
        </p:txBody>
      </p:sp>
      <p:sp>
        <p:nvSpPr>
          <p:cNvPr id="11" name="Text 3"/>
          <p:cNvSpPr txBox="1"/>
          <p:nvPr/>
        </p:nvSpPr>
        <p:spPr>
          <a:xfrm>
            <a:off x="25896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 возник из экономических и политических интеграций для предотвращения новых конфликтов и продвижения общего благосостояния среди европейских стран.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5896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Европейского союза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55350" y="382588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Образованная в 2001 году для укрепления безопасности и экономического взаимодействия между странами Азии, содействует региональной стабильности.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755350" y="339403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Шанхайская организация сотрудничества
</a:t>
            </a:r>
            <a:endParaRPr lang="en-US" sz="1120" dirty="0"/>
          </a:p>
        </p:txBody>
      </p:sp>
      <p:sp>
        <p:nvSpPr>
          <p:cNvPr id="15" name="Text 7"/>
          <p:cNvSpPr txBox="1"/>
          <p:nvPr/>
        </p:nvSpPr>
        <p:spPr>
          <a:xfrm>
            <a:off x="6921050" y="3837439"/>
            <a:ext cx="1834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в 2002 году для содействия миру, развитию и сотрудничеству на континенте, а также для предотвращения вооружённых конфликтов.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6921050" y="3405589"/>
            <a:ext cx="18345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Африканского союза
</a:t>
            </a:r>
            <a:endParaRPr lang="en-US" sz="1120" dirty="0"/>
          </a:p>
        </p:txBody>
      </p:sp>
      <p:sp>
        <p:nvSpPr>
          <p:cNvPr id="17" name="Text 9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альянсы как результат дипломатии и войн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Дипломаты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управляют связями между странами, представляют интересы своей страны и работают над предотвращением конфликтов и налаживанием партнерств.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Эксперты по международному праву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Специалисты изучают и применяют нормы международного права для регулирования отношений и разрешения споров между государствами.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Работники международных организаций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Сотрудники ООН, ОБСЕ и других структур координируют действия по поддержанию мира, развитию и гуманитарной помощи на глобальном уровне.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сфере международных отношений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конфликт показал, как военные действия влияют на мировую экономику и безопасность, а также подчеркнул важность международного права.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в Персидском заливе (1990–1991)
</a:t>
            </a:r>
            <a:endParaRPr lang="en-US" sz="112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привела к разделению Корейского полуострова на два государства с разными политическими режимами и продолжающейся напряжённостью.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(1950–1953)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долгий конфликт оказал сильное влияние на международную дипломатию и изменил внешнюю политику США, породив общественные протесты.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Вьетнамская война (1955–1975)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войны и их влияние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25" y="915518"/>
            <a:ext cx="2786100" cy="20161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525" y="915518"/>
            <a:ext cx="2786100" cy="201611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4125" y="915518"/>
            <a:ext cx="2786100" cy="201611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06437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Венский конгресс 1815 года
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06437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конгресс помог восстановить баланс сил в Европе после наполеоновских войн. Представители великих держав согласовали новые границы и правила сотрудничества для предотвращения будущих конфликтов.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312660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Хельсинкское соглашение 1975 года
</a:t>
            </a:r>
            <a:endParaRPr lang="en-US" sz="1356" dirty="0"/>
          </a:p>
        </p:txBody>
      </p:sp>
      <p:sp>
        <p:nvSpPr>
          <p:cNvPr id="14" name="Text 4"/>
          <p:cNvSpPr txBox="1"/>
          <p:nvPr/>
        </p:nvSpPr>
        <p:spPr>
          <a:xfrm>
            <a:off x="3312660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Подписанное 35 странами, соглашение снизило напряжённость в Европе. Оно укрепило безопасность, способствовало развитию сотрудничества и подчеркнуло важность уважения прав человека.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118885" y="3103485"/>
            <a:ext cx="25416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Переговоры по ядерному разоружению
</a:t>
            </a:r>
            <a:endParaRPr lang="en-US" sz="1356" dirty="0"/>
          </a:p>
        </p:txBody>
      </p:sp>
      <p:sp>
        <p:nvSpPr>
          <p:cNvPr id="16" name="Text 6"/>
          <p:cNvSpPr txBox="1"/>
          <p:nvPr/>
        </p:nvSpPr>
        <p:spPr>
          <a:xfrm>
            <a:off x="6118885" y="3493519"/>
            <a:ext cx="25416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усилия СССР и США привели к сокращению ядерных арсеналов. Итогом стала минимизация угрозы глобального конфликта и повышение доверия между государствами.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дипломатии и успешные примеры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ОБСЕ и ЕС играют ключевую роль в разрешении конфликтов путём дипломатического посредничества и координации усилий участников.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Безопасности ООН отвечает за поддержание мира, принимая решения о миротворческих операциях и санкциях в зонах конфликтов.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успеха является совместное урегулирование конфликта в Восточном Тиморе с помощью ООН, что обеспечило стабильность и восстановление региона.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международных организаций в дипломатии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200" y="17051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1962 году напряжённость между СССР и США достигла пика из-за размещения ракет на острове Куба. Через тайные переговоры удалось начать диалог и снизить риск эскалации конфликта.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3200" y="3128275"/>
            <a:ext cx="40815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обмен на обещание США не вторгаться на Кубу достигли компромисса об удалении советских ракет. Этот пример показал международное значение дипломатии в предотвращении глобальной катастрофы.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Карибский кризис: дипломатия как средство предотвращения войны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948" y="184450"/>
            <a:ext cx="2442854" cy="252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340525" y="177245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Санкции позволяют влиять на страны, нарушающие международные правила, ограничивая торговлю и финансовые операции без применения силы. Они часто служат средством побуждения к изменениям в политике.
</a:t>
            </a:r>
            <a:endParaRPr lang="en-US" sz="1131" dirty="0"/>
          </a:p>
        </p:txBody>
      </p:sp>
      <p:sp>
        <p:nvSpPr>
          <p:cNvPr id="7" name="Text 1"/>
          <p:cNvSpPr txBox="1"/>
          <p:nvPr/>
        </p:nvSpPr>
        <p:spPr>
          <a:xfrm>
            <a:off x="4827075" y="3092300"/>
            <a:ext cx="2739900" cy="12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являются ограничения против ЮАР, которые способствовали окончанию апартеида. Для санкций важна поддержка большинства стран, что повышает их эффективность и давление на нарушителей.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373525"/>
            <a:ext cx="4323300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санкции как альтернатива военным действиям
</a:t>
            </a:r>
            <a:endParaRPr lang="en-US" sz="21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086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6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1919 год — Версальский мир
</a:t>
            </a:r>
            <a:pPr algn="l" indent="0" marL="0">
              <a:lnSpc>
                <a:spcPct val="130039"/>
              </a:lnSpc>
              <a:buNone/>
            </a:pPr>
            <a:r>
              <a:rPr lang="en-US" sz="58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завершил Первую мировую войну, изменив границы и наложив условия на Германию, что повлияло на последующие события в Европе.
</a:t>
            </a:r>
            <a:endParaRPr lang="en-US" sz="1161" dirty="0"/>
          </a:p>
        </p:txBody>
      </p:sp>
      <p:sp>
        <p:nvSpPr>
          <p:cNvPr id="10" name="Text 2"/>
          <p:cNvSpPr txBox="1"/>
          <p:nvPr/>
        </p:nvSpPr>
        <p:spPr>
          <a:xfrm>
            <a:off x="242395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4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 — Ялтинская конференция
</a:t>
            </a:r>
            <a:pPr algn="l" indent="0" marL="0">
              <a:lnSpc>
                <a:spcPct val="130039"/>
              </a:lnSpc>
              <a:buNone/>
            </a:pPr>
            <a:r>
              <a:rPr lang="en-US" sz="5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союзников обсудили послевоенное устройство мира и раздел Германии, что заложило основы новой международной системы.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4350150" y="2896775"/>
            <a:ext cx="2379300" cy="10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 год — Создание ООН
</a:t>
            </a:r>
            <a:pPr algn="l" indent="0" marL="0">
              <a:lnSpc>
                <a:spcPct val="130039"/>
              </a:lnSpc>
              <a:buNone/>
            </a:pPr>
            <a:r>
              <a:rPr lang="en-US" sz="56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создана для поддержания мира и безопасности, предотвращения войн и развития сотрудничества между государствами.
</a:t>
            </a:r>
            <a:endParaRPr lang="en-US" sz="1134" dirty="0"/>
          </a:p>
        </p:txBody>
      </p:sp>
      <p:sp>
        <p:nvSpPr>
          <p:cNvPr id="12" name="Text 4"/>
          <p:cNvSpPr txBox="1"/>
          <p:nvPr/>
        </p:nvSpPr>
        <p:spPr>
          <a:xfrm>
            <a:off x="6251000" y="1458050"/>
            <a:ext cx="2379300" cy="97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 Европы
</a:t>
            </a:r>
            <a:pPr algn="l" indent="0" marL="0">
              <a:lnSpc>
                <a:spcPct val="130039"/>
              </a:lnSpc>
              <a:buNone/>
            </a:pPr>
            <a:r>
              <a:rPr lang="en-US" sz="51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дипломатические соглашения и экономические программы страны начали восстанавливаться, укрепляя мир и сотрудничество.
</a:t>
            </a:r>
            <a:endParaRPr lang="en-US" sz="1024" dirty="0"/>
          </a:p>
        </p:txBody>
      </p:sp>
      <p:sp>
        <p:nvSpPr>
          <p:cNvPr id="13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последствия войн XX века и их дипломатическое урегулирование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конфликты объединяют военные действия с информационными и экономическими методами для достижения стратегических целей.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ситуация на востоке Украины, где сочетаются боевые столкновения, санкции и дипломатические переговоры между сторонами.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Кибератаки и дезинформация дополняют классические методы, что требует от дипломатов новых стратегий и международного сотрудничества для безопасности.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конфликты: сочетание войны и дипломатии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150" y="2732070"/>
            <a:ext cx="8530800" cy="20410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89725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споры между учениками часто решаются разговорами и поиском компромиссов, что похоже на дипломатическое урегулирование международных конфликтов.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863450" y="1329950"/>
            <a:ext cx="3629100" cy="116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учителя при посредничестве уравнима с задачей посредника в переговорах между государствами, помогая предотвратить обострение и сохранить мир в коллективе.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между дипломатией в международных отношениях и школьной жизнью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право устанавливает правила суверенитета и уважения границ между государствами.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документы, такие как Устав ООН и Женевские конвенции, регулируют принципы мирного разрешения споров.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законы ограничивают применение силы и поддерживают права человека во всех странах мира.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этих норм способствует укреплению стабильности и снижению возможностей для вооружённых конфликтов.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международного права в обеспечении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премия присуждается за значительный вклад в укрепление мира и международного сотрудничества. Она вдохновляет государства и организации на поиск нестолкновенных решений конфликтов.
</a:t>
            </a:r>
            <a:endParaRPr lang="en-US" sz="1083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Нобелевская премия мира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историческое экономическое и экологическое соглашение объединяет страны для совместной борьбы с глобальным потеплением и способствует международному диалогу и сотрудничеству.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климатическое соглашение 2015 года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обмена между студентами разных стран помогают формировать взаимопонимание, толерантность и развивать мировоззрение, что уменьшает риски конфликтов.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Межкультурные образовательные обмены
</a:t>
            </a:r>
            <a:endParaRPr lang="en-US" sz="112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Мирные инициативы и глобальное сотрудничество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55848" y="2391350"/>
            <a:ext cx="2442854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дипломатии подтверждена историей: она снижает риски, укрепляет сотрудничество и обеспечивает безопасность для будущих поколений во всём мире.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— ключ к мирному будущему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2026-05-10T23:41:41Z</dcterms:created>
  <dcterms:modified xsi:type="dcterms:W3CDTF">2026-05-10T23:41:41Z</dcterms:modified>
</cp:coreProperties>
</file>