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jpeg"/><Relationship Id="rId4" Type="http://schemas.openxmlformats.org/officeDocument/2006/relationships/image" Target="../media/image-4-4.jpe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jpe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jpe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image" Target="../media/image-12-8.png"/><Relationship Id="rId9" Type="http://schemas.openxmlformats.org/officeDocument/2006/relationships/image" Target="../media/image-12-9.png"/><Relationship Id="rId10" Type="http://schemas.openxmlformats.org/officeDocument/2006/relationships/image" Target="../media/image-12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jpe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jpeg"/><Relationship Id="rId4" Type="http://schemas.openxmlformats.org/officeDocument/2006/relationships/image" Target="../media/image-16-4.jpe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jpe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63350" y="1149283"/>
            <a:ext cx="5700900" cy="283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643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Обзор проекта: планирование Hop-on/Hop-off автобусного тура на английском языке
</a:t>
            </a:r>
            <a:pPr algn="l" indent="0" marL="0">
              <a:lnSpc>
                <a:spcPct val="100000"/>
              </a:lnSpc>
              <a:buNone/>
            </a:pPr>
            <a:r>
              <a:rPr lang="en-US" sz="145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95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Стратегия создания экскурсии Hop-on/Hop-off для 10-классников с англоязычным сопровождением.
</a:t>
            </a:r>
            <a:endParaRPr lang="en-US" sz="3643" dirty="0"/>
          </a:p>
        </p:txBody>
      </p:sp>
      <p:sp>
        <p:nvSpPr>
          <p:cNvPr id="4" name="Text 1"/>
          <p:cNvSpPr txBox="1"/>
          <p:nvPr/>
        </p:nvSpPr>
        <p:spPr>
          <a:xfrm>
            <a:off x="463348" y="261250"/>
            <a:ext cx="5486400" cy="59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571475" y="1148452"/>
            <a:ext cx="3218100" cy="315524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20150" y="1213600"/>
            <a:ext cx="4829100" cy="234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Рынок туристических городских маршрутов растёт, делая английский язык ключевым средством общения. Изучение данной темы развивает у 10-классников языковые навыки и помогает понять реальные туристические процессы.
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04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международных городских туров на английском языке
</a:t>
            </a:r>
            <a:endParaRPr lang="en-US" sz="2104" dirty="0"/>
          </a:p>
        </p:txBody>
      </p:sp>
      <p:sp>
        <p:nvSpPr>
          <p:cNvPr id="8" name="Text 2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6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6987" y="1355320"/>
            <a:ext cx="2307600" cy="196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Hop-on/Hop-off — это гибкий способ исследования города с возможностью свободной посадки и высадки на выбранных остановках в рамках одного маршрута.
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3418224" y="1355320"/>
            <a:ext cx="2307600" cy="196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Пассажиры сами планируют время на каждой достопримечательности, что создаёт индивидуальную программу путешествия и повышает удобство экскурсии.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6269462" y="1355320"/>
            <a:ext cx="2307600" cy="196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Формат ориентирован в первую очередь на иностранных туристов, помогая быстро и комфортно ознакомиться с городскими достопримечательностями.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Особенности формата Hop-on/Hop-off тура
</a:t>
            </a:r>
            <a:endParaRPr lang="en-US" sz="3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32621" y="1203795"/>
            <a:ext cx="1729200" cy="165321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00504" y="1203795"/>
            <a:ext cx="1729200" cy="165321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68379" y="1203795"/>
            <a:ext cx="1729200" cy="165321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44950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600" dirty="0"/>
          </a:p>
        </p:txBody>
      </p:sp>
      <p:sp>
        <p:nvSpPr>
          <p:cNvPr id="8" name="Text 1"/>
          <p:cNvSpPr txBox="1"/>
          <p:nvPr/>
        </p:nvSpPr>
        <p:spPr>
          <a:xfrm>
            <a:off x="1019887" y="3099650"/>
            <a:ext cx="2323800" cy="133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73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Появление Hop-on/Hop-off в Европе
</a:t>
            </a:r>
            <a:pPr algn="ctr" indent="0" marL="0">
              <a:lnSpc>
                <a:spcPct val="100000"/>
              </a:lnSpc>
              <a:buNone/>
            </a:pPr>
            <a:r>
              <a:rPr lang="en-US" sz="1273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14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1980-х годах Лондон и Париж стали первопроходцами гибких автобусных экскурсий, предлагая туристам свободу выбора остановок вместо фиксированных маршрутов.
</a:t>
            </a:r>
            <a:endParaRPr lang="en-US" sz="1273" dirty="0"/>
          </a:p>
        </p:txBody>
      </p:sp>
      <p:sp>
        <p:nvSpPr>
          <p:cNvPr id="9" name="Text 2"/>
          <p:cNvSpPr txBox="1"/>
          <p:nvPr/>
        </p:nvSpPr>
        <p:spPr>
          <a:xfrm>
            <a:off x="3443887" y="3099650"/>
            <a:ext cx="2323800" cy="133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55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Распространение в США и Азии
</a:t>
            </a:r>
            <a:pPr algn="ctr" indent="0" marL="0">
              <a:lnSpc>
                <a:spcPct val="100000"/>
              </a:lnSpc>
              <a:buNone/>
            </a:pPr>
            <a:r>
              <a:rPr lang="en-US" sz="1355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85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успеха в Европе формат набирал популярность в США и Азиатских мегаполисах, включая услугу англоязычных аудиогидов для удобства туристов.
</a:t>
            </a:r>
            <a:endParaRPr lang="en-US" sz="1355" dirty="0"/>
          </a:p>
        </p:txBody>
      </p:sp>
      <p:sp>
        <p:nvSpPr>
          <p:cNvPr id="10" name="Text 3"/>
          <p:cNvSpPr txBox="1"/>
          <p:nvPr/>
        </p:nvSpPr>
        <p:spPr>
          <a:xfrm>
            <a:off x="5867887" y="3099650"/>
            <a:ext cx="2323800" cy="133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98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Внедрение в российские экскурсионные проекты
</a:t>
            </a:r>
            <a:pPr algn="ctr" indent="0" marL="0">
              <a:lnSpc>
                <a:spcPct val="100000"/>
              </a:lnSpc>
              <a:buNone/>
            </a:pPr>
            <a:r>
              <a:rPr lang="en-US" sz="1298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36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начала 2010-х годов в России начали применять концепцию Hop-on/Hop-off, адаптируя её под международные школьные группы и расширяя языковую поддержку.
</a:t>
            </a:r>
            <a:endParaRPr lang="en-US" sz="1298" dirty="0"/>
          </a:p>
        </p:txBody>
      </p:sp>
      <p:sp>
        <p:nvSpPr>
          <p:cNvPr id="11" name="Text 4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27" b="1" dirty="0">
                <a:solidFill>
                  <a:srgbClr val="12983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Истоки развития городских автобусных туров
</a:t>
            </a:r>
            <a:endParaRPr lang="en-US" sz="2827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04025" y="1350519"/>
            <a:ext cx="3051600" cy="13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Основными участниками выступают школьники и иностранные туристы, для которых важна языковая доступность и комфорт при посещении достопримечательностей.
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420150" y="342050"/>
            <a:ext cx="72333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14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целевой аудитории учебного проекта
</a:t>
            </a:r>
            <a:endParaRPr lang="en-US" sz="2514" dirty="0"/>
          </a:p>
        </p:txBody>
      </p:sp>
      <p:sp>
        <p:nvSpPr>
          <p:cNvPr id="9" name="Text 2"/>
          <p:cNvSpPr txBox="1"/>
          <p:nvPr/>
        </p:nvSpPr>
        <p:spPr>
          <a:xfrm>
            <a:off x="704025" y="3144002"/>
            <a:ext cx="3051600" cy="13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Аудиогиды на английском языке играют ключевую роль в повышении познавательной ценности тура для школьников.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4437050" y="3144002"/>
            <a:ext cx="3051600" cy="13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Формат даёт возможность самостоятельного изучения города, что значительно расширяет образовательный потенциал экскурсии.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437050" y="1350519"/>
            <a:ext cx="3051600" cy="13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Необходимо учитывать культурные особенности иностранных гостей, чтобы маршрут был интересным и понятным для разных национальностей.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6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571475" y="1148452"/>
            <a:ext cx="3218100" cy="315524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1153025" y="342050"/>
            <a:ext cx="75708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12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Обучающие преимущества формата Hop-on/Hop-off
</a:t>
            </a:r>
            <a:endParaRPr lang="en-US" sz="2312" dirty="0"/>
          </a:p>
        </p:txBody>
      </p:sp>
      <p:sp>
        <p:nvSpPr>
          <p:cNvPr id="8" name="Text 2"/>
          <p:cNvSpPr txBox="1"/>
          <p:nvPr/>
        </p:nvSpPr>
        <p:spPr>
          <a:xfrm>
            <a:off x="1455025" y="1148225"/>
            <a:ext cx="3783000" cy="145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Гибкость передвижения способствует развитию самостоятельности и ответственности у учащихся, что важно для формирования навыков управления временем и планирования.
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1455025" y="2836958"/>
            <a:ext cx="3783000" cy="145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Англоязычное сопровождение и свободный выбор времени на остановках стимулируют интерес к городу и практическому использованию английского языка в реальных ситуациях.
</a:t>
            </a:r>
            <a:endParaRPr lang="en-US" sz="16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00" y="1372932"/>
            <a:ext cx="4151400" cy="230158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420150" y="1148225"/>
            <a:ext cx="3925500" cy="27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Параметры оценки: гибкость, длительность, стоимость, языковая поддержка, самостоятельность.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Hop-on/Hop-off идеально подходит для языковой практики за счёт гибкости и англоязычной поддержки.
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81" b="1" dirty="0">
                <a:solidFill>
                  <a:srgbClr val="12983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Hop-on/Hop-off и классических экскурсий
</a:t>
            </a:r>
            <a:endParaRPr lang="en-US" sz="2481" dirty="0"/>
          </a:p>
        </p:txBody>
      </p:sp>
      <p:sp>
        <p:nvSpPr>
          <p:cNvPr id="8" name="Text 3"/>
          <p:cNvSpPr txBox="1"/>
          <p:nvPr/>
        </p:nvSpPr>
        <p:spPr>
          <a:xfrm>
            <a:off x="4572000" y="4033250"/>
            <a:ext cx="4151400" cy="29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Ассоциация образовательного туризма, 2022
</a:t>
            </a:r>
            <a:endParaRPr lang="en-US" sz="13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075" y="0"/>
            <a:ext cx="379735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799650" y="1613925"/>
            <a:ext cx="4923900" cy="95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8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Важно выбирать объекты с богатым культурным наследием, способствующие развитию знаний и интереса к истории. Они должны быть доступны для проведения разговорной практики на английском языке.
</a:t>
            </a:r>
            <a:endParaRPr lang="en-US" sz="1508" dirty="0"/>
          </a:p>
        </p:txBody>
      </p:sp>
      <p:sp>
        <p:nvSpPr>
          <p:cNvPr id="8" name="Text 1"/>
          <p:cNvSpPr txBox="1"/>
          <p:nvPr/>
        </p:nvSpPr>
        <p:spPr>
          <a:xfrm>
            <a:off x="3799747" y="342050"/>
            <a:ext cx="49239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04" b="1" dirty="0">
                <a:solidFill>
                  <a:srgbClr val="12983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Критерии выбора остановок для школьного маршрута
</a:t>
            </a:r>
            <a:endParaRPr lang="en-US" sz="2104" dirty="0"/>
          </a:p>
        </p:txBody>
      </p:sp>
      <p:sp>
        <p:nvSpPr>
          <p:cNvPr id="9" name="Text 2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3799650" y="1044438"/>
            <a:ext cx="4923900" cy="40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Учёт культурно-исторической значимости
</a:t>
            </a:r>
            <a:endParaRPr lang="en-US" sz="1800" dirty="0"/>
          </a:p>
        </p:txBody>
      </p:sp>
      <p:sp>
        <p:nvSpPr>
          <p:cNvPr id="11" name="Text 4"/>
          <p:cNvSpPr txBox="1"/>
          <p:nvPr/>
        </p:nvSpPr>
        <p:spPr>
          <a:xfrm>
            <a:off x="3799300" y="3380538"/>
            <a:ext cx="4923900" cy="95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8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Остановка должна располагаться в безопасных районах с удобной транспортной доступностью. Учёт интересов школьников повышает привлекательность маршрута и способствует эффективному усвоению материала.
</a:t>
            </a:r>
            <a:endParaRPr lang="en-US" sz="1508" dirty="0"/>
          </a:p>
        </p:txBody>
      </p:sp>
      <p:sp>
        <p:nvSpPr>
          <p:cNvPr id="12" name="Text 5"/>
          <p:cNvSpPr txBox="1"/>
          <p:nvPr/>
        </p:nvSpPr>
        <p:spPr>
          <a:xfrm>
            <a:off x="3799300" y="2811050"/>
            <a:ext cx="4923900" cy="40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Безопасность и удобство для школьников
</a:t>
            </a:r>
            <a:endParaRPr lang="en-US" sz="18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94050" y="1069609"/>
            <a:ext cx="3829500" cy="261968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420150" y="1068000"/>
            <a:ext cx="4151400" cy="18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Научный музей привлекает наибольшее число подростков благодаря интерактивным экспозициям и образовательным программам.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Выбор остановок ориентирован на интересы подростков, что повышает вовлечённость и активность во время тура.
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4893900" y="3843000"/>
            <a:ext cx="3829500" cy="43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YouthSight, 2023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04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ТОП-5 популярных остановок среди подростков на европейских маршрутах
</a:t>
            </a:r>
            <a:endParaRPr lang="en-US" sz="2104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600" dirty="0"/>
          </a:p>
        </p:txBody>
      </p:sp>
      <p:sp>
        <p:nvSpPr>
          <p:cNvPr id="8" name="Text 1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04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Организация расписания автобусных туров для школьных групп
</a:t>
            </a:r>
            <a:endParaRPr lang="en-US" sz="2104" dirty="0"/>
          </a:p>
        </p:txBody>
      </p:sp>
      <p:sp>
        <p:nvSpPr>
          <p:cNvPr id="9" name="Text 2"/>
          <p:cNvSpPr txBox="1"/>
          <p:nvPr/>
        </p:nvSpPr>
        <p:spPr>
          <a:xfrm>
            <a:off x="483699" y="2122800"/>
            <a:ext cx="1494900" cy="17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9:00 начинают работу автобусы, интервал движения составляет каждые 15-30 минут для удобства пассажиров.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483700" y="1526925"/>
            <a:ext cx="1494900" cy="43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Утро
</a:t>
            </a:r>
            <a:endParaRPr lang="en-US" sz="1600" dirty="0"/>
          </a:p>
        </p:txBody>
      </p:sp>
      <p:sp>
        <p:nvSpPr>
          <p:cNvPr id="11" name="Text 4"/>
          <p:cNvSpPr txBox="1"/>
          <p:nvPr/>
        </p:nvSpPr>
        <p:spPr>
          <a:xfrm>
            <a:off x="2478549" y="2122800"/>
            <a:ext cx="1494900" cy="17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Согласование расписания с администрацией школы для максимального соответствия учебным часам и мероприятиям.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2478550" y="1526925"/>
            <a:ext cx="1494900" cy="43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Учёт учебного расписания
</a:t>
            </a:r>
            <a:endParaRPr lang="en-US" sz="1600" dirty="0"/>
          </a:p>
        </p:txBody>
      </p:sp>
      <p:sp>
        <p:nvSpPr>
          <p:cNvPr id="13" name="Text 6"/>
          <p:cNvSpPr txBox="1"/>
          <p:nvPr/>
        </p:nvSpPr>
        <p:spPr>
          <a:xfrm>
            <a:off x="4473549" y="2122800"/>
            <a:ext cx="1494900" cy="17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7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период школьных каникул и экзаменов количество рейсов увеличивается для удобства групп и профилактики переполнения.
</a:t>
            </a:r>
            <a:endParaRPr lang="en-US" sz="1370" dirty="0"/>
          </a:p>
        </p:txBody>
      </p:sp>
      <p:sp>
        <p:nvSpPr>
          <p:cNvPr id="14" name="Text 7"/>
          <p:cNvSpPr txBox="1"/>
          <p:nvPr/>
        </p:nvSpPr>
        <p:spPr>
          <a:xfrm>
            <a:off x="4473550" y="1526925"/>
            <a:ext cx="1494900" cy="43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8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Повышение частоты рейсов
</a:t>
            </a:r>
            <a:endParaRPr lang="en-US" sz="1480" dirty="0"/>
          </a:p>
        </p:txBody>
      </p:sp>
      <p:sp>
        <p:nvSpPr>
          <p:cNvPr id="15" name="Text 8"/>
          <p:cNvSpPr txBox="1"/>
          <p:nvPr/>
        </p:nvSpPr>
        <p:spPr>
          <a:xfrm>
            <a:off x="6468399" y="2122800"/>
            <a:ext cx="1494900" cy="17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Тур завершается в 20:00, что позволяет полноценно использовать дневное время для прогулок и образовательных активностей.
</a:t>
            </a:r>
            <a:endParaRPr lang="en-US" sz="1400" dirty="0"/>
          </a:p>
        </p:txBody>
      </p:sp>
      <p:sp>
        <p:nvSpPr>
          <p:cNvPr id="16" name="Text 9"/>
          <p:cNvSpPr txBox="1"/>
          <p:nvPr/>
        </p:nvSpPr>
        <p:spPr>
          <a:xfrm>
            <a:off x="6468400" y="1526925"/>
            <a:ext cx="1494900" cy="43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Завершение работы
</a:t>
            </a:r>
            <a:endParaRPr lang="en-US" sz="16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8825" y="1101318"/>
            <a:ext cx="2916900" cy="172336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8825" y="2911068"/>
            <a:ext cx="2916900" cy="172336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3483425" y="1181050"/>
            <a:ext cx="4136700" cy="15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48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Двухэтажные open-top автобусы — удобство и обзор
</a:t>
            </a:r>
            <a:pPr algn="l" indent="0" marL="0">
              <a:lnSpc>
                <a:spcPct val="100000"/>
              </a:lnSpc>
              <a:buNone/>
            </a:pPr>
            <a:r>
              <a:rPr lang="en-US" sz="1548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55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автобусы обеспечивают панорамный обзор города, что особенно ценно для знакомства с достопримечательностями. Открытый верх создает атмосферу живого тура и способствует активному включению учащихся в процесс изучения.
</a:t>
            </a:r>
            <a:endParaRPr lang="en-US" sz="1548" dirty="0"/>
          </a:p>
        </p:txBody>
      </p:sp>
      <p:sp>
        <p:nvSpPr>
          <p:cNvPr id="8" name="Text 2"/>
          <p:cNvSpPr txBox="1"/>
          <p:nvPr/>
        </p:nvSpPr>
        <p:spPr>
          <a:xfrm>
            <a:off x="3483425" y="2990800"/>
            <a:ext cx="4136700" cy="15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59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Технологии и сервисы для поддержки языкового обучения
</a:t>
            </a:r>
            <a:pPr algn="l" indent="0" marL="0">
              <a:lnSpc>
                <a:spcPct val="100000"/>
              </a:lnSpc>
              <a:buNone/>
            </a:pPr>
            <a:r>
              <a:rPr lang="en-US" sz="1459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7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Автобусы оснащены Wi-Fi, аудиогидами на английском языке и возможностью групповой посадки, что усиливает коммуникацию между участниками. Для школьных групп доступны бронирование мест и сопровождение преподавателей, интегрирующих языковые задания в программу.
</a:t>
            </a:r>
            <a:endParaRPr lang="en-US" sz="1459" dirty="0"/>
          </a:p>
        </p:txBody>
      </p:sp>
      <p:sp>
        <p:nvSpPr>
          <p:cNvPr id="9" name="Text 3"/>
          <p:cNvSpPr txBox="1"/>
          <p:nvPr/>
        </p:nvSpPr>
        <p:spPr>
          <a:xfrm>
            <a:off x="420150" y="342050"/>
            <a:ext cx="72000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04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Виды автобусов и особенности для школьных языковых проектов
</a:t>
            </a:r>
            <a:endParaRPr lang="en-US" sz="2104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28647" y="1474691"/>
            <a:ext cx="284700" cy="25306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860591" y="1453774"/>
            <a:ext cx="184313" cy="2949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892147" y="1458874"/>
            <a:ext cx="284700" cy="2847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7005660" y="1453774"/>
            <a:ext cx="221175" cy="2949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04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средства информационной поддержки на английском
</a:t>
            </a:r>
            <a:endParaRPr lang="en-US" sz="2104" dirty="0"/>
          </a:p>
        </p:txBody>
      </p:sp>
      <p:sp>
        <p:nvSpPr>
          <p:cNvPr id="13" name="Text 1"/>
          <p:cNvSpPr txBox="1"/>
          <p:nvPr/>
        </p:nvSpPr>
        <p:spPr>
          <a:xfrm>
            <a:off x="544950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600" dirty="0"/>
          </a:p>
        </p:txBody>
      </p:sp>
      <p:sp>
        <p:nvSpPr>
          <p:cNvPr id="14" name="Text 2"/>
          <p:cNvSpPr txBox="1"/>
          <p:nvPr/>
        </p:nvSpPr>
        <p:spPr>
          <a:xfrm>
            <a:off x="545574" y="2008987"/>
            <a:ext cx="1764600" cy="215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Обеспечивают интерактивное знакомство с остановками, помогают планировать время и дают дополнительную информацию о достопримечательностях на английском языке.
</a:t>
            </a:r>
            <a:endParaRPr lang="en-US" sz="1200" dirty="0"/>
          </a:p>
        </p:txBody>
      </p:sp>
      <p:sp>
        <p:nvSpPr>
          <p:cNvPr id="15" name="Text 3"/>
          <p:cNvSpPr txBox="1"/>
          <p:nvPr/>
        </p:nvSpPr>
        <p:spPr>
          <a:xfrm>
            <a:off x="1296175" y="1291325"/>
            <a:ext cx="1013700" cy="61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Электронные карты маршрутов
</a:t>
            </a:r>
            <a:endParaRPr lang="en-US" sz="1300" dirty="0"/>
          </a:p>
        </p:txBody>
      </p:sp>
      <p:sp>
        <p:nvSpPr>
          <p:cNvPr id="16" name="Text 4"/>
          <p:cNvSpPr txBox="1"/>
          <p:nvPr/>
        </p:nvSpPr>
        <p:spPr>
          <a:xfrm>
            <a:off x="2627324" y="2008987"/>
            <a:ext cx="1764600" cy="215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Предоставляют доступ к расписаниям и аудиогиду, содержат полезные фразы и информацию на английском для комфортного путешествия.
</a:t>
            </a:r>
            <a:endParaRPr lang="en-US" sz="1200" dirty="0"/>
          </a:p>
        </p:txBody>
      </p:sp>
      <p:sp>
        <p:nvSpPr>
          <p:cNvPr id="17" name="Text 5"/>
          <p:cNvSpPr txBox="1"/>
          <p:nvPr/>
        </p:nvSpPr>
        <p:spPr>
          <a:xfrm>
            <a:off x="3377925" y="1291325"/>
            <a:ext cx="1013700" cy="61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Мобильные приложения
</a:t>
            </a:r>
            <a:endParaRPr lang="en-US" sz="1300" dirty="0"/>
          </a:p>
        </p:txBody>
      </p:sp>
      <p:sp>
        <p:nvSpPr>
          <p:cNvPr id="18" name="Text 6"/>
          <p:cNvSpPr txBox="1"/>
          <p:nvPr/>
        </p:nvSpPr>
        <p:spPr>
          <a:xfrm>
            <a:off x="4709074" y="2008987"/>
            <a:ext cx="1764600" cy="215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Позволяют получать подробные комментарии о каждой остановке, развивая навыки восприятия на слух и расширяя словарный запас.
</a:t>
            </a:r>
            <a:endParaRPr lang="en-US" sz="1200" dirty="0"/>
          </a:p>
        </p:txBody>
      </p:sp>
      <p:sp>
        <p:nvSpPr>
          <p:cNvPr id="19" name="Text 7"/>
          <p:cNvSpPr txBox="1"/>
          <p:nvPr/>
        </p:nvSpPr>
        <p:spPr>
          <a:xfrm>
            <a:off x="5459675" y="1291325"/>
            <a:ext cx="1013700" cy="61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20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Аудиогиды на английском языке
</a:t>
            </a:r>
            <a:endParaRPr lang="en-US" sz="1220" dirty="0"/>
          </a:p>
        </p:txBody>
      </p:sp>
      <p:sp>
        <p:nvSpPr>
          <p:cNvPr id="20" name="Text 8"/>
          <p:cNvSpPr txBox="1"/>
          <p:nvPr/>
        </p:nvSpPr>
        <p:spPr>
          <a:xfrm>
            <a:off x="6790824" y="2008987"/>
            <a:ext cx="1764600" cy="215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Включают словари и карточки с терминами для подготовки к туру и закрепления нового словарного запаса во время экскурсии.
</a:t>
            </a:r>
            <a:endParaRPr lang="en-US" sz="1200" dirty="0"/>
          </a:p>
        </p:txBody>
      </p:sp>
      <p:sp>
        <p:nvSpPr>
          <p:cNvPr id="21" name="Text 9"/>
          <p:cNvSpPr txBox="1"/>
          <p:nvPr/>
        </p:nvSpPr>
        <p:spPr>
          <a:xfrm>
            <a:off x="7541425" y="1291325"/>
            <a:ext cx="1013700" cy="61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3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Раздаточные материалы с лексикой
</a:t>
            </a:r>
            <a:endParaRPr lang="en-US" sz="1237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571475" y="1148452"/>
            <a:ext cx="3218100" cy="315524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65889" y="1613934"/>
            <a:ext cx="4772100" cy="95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8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системы позволяют легко приобрести билеты через мобильные приложения и сайты, используя QR-коды для быстрого доступа. Это значительно упрощает процесс и повышает удобство для молодёжи.
</a:t>
            </a:r>
            <a:endParaRPr lang="en-US" sz="1508" dirty="0"/>
          </a:p>
        </p:txBody>
      </p:sp>
      <p:sp>
        <p:nvSpPr>
          <p:cNvPr id="8" name="Text 1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465889" y="1044450"/>
            <a:ext cx="4772100" cy="40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QR-билеты и онлайн-сервисы
</a:t>
            </a:r>
            <a:endParaRPr lang="en-US" sz="1800" dirty="0"/>
          </a:p>
        </p:txBody>
      </p:sp>
      <p:sp>
        <p:nvSpPr>
          <p:cNvPr id="10" name="Text 3"/>
          <p:cNvSpPr txBox="1"/>
          <p:nvPr/>
        </p:nvSpPr>
        <p:spPr>
          <a:xfrm>
            <a:off x="465550" y="3324506"/>
            <a:ext cx="4772100" cy="95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48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школьных групп предусмотрены сниженные тарифы и возможность консультаций на английском языке. Часто доступны сезонные скидки, что делает путешествия более доступными.
</a:t>
            </a:r>
            <a:endParaRPr lang="en-US" sz="1548" dirty="0"/>
          </a:p>
        </p:txBody>
      </p:sp>
      <p:sp>
        <p:nvSpPr>
          <p:cNvPr id="11" name="Text 4"/>
          <p:cNvSpPr txBox="1"/>
          <p:nvPr/>
        </p:nvSpPr>
        <p:spPr>
          <a:xfrm>
            <a:off x="465550" y="2755022"/>
            <a:ext cx="4772100" cy="40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Специальные условия для школьников
</a:t>
            </a:r>
            <a:endParaRPr lang="en-US" sz="1800" dirty="0"/>
          </a:p>
        </p:txBody>
      </p:sp>
      <p:sp>
        <p:nvSpPr>
          <p:cNvPr id="12" name="Text 5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Цифровые технологии бронирования
</a:t>
            </a:r>
            <a:endParaRPr lang="en-US" sz="3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83575" y="1068000"/>
            <a:ext cx="4172150" cy="1969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1815900" y="3198677"/>
            <a:ext cx="6907500" cy="108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3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Средние цены на билеты для школьников и студентов с указанием продолжительности и включённых услуг показывают разнообразие предложений в различных городах.
</a:t>
            </a:r>
            <a:pPr algn="l" indent="0" marL="0">
              <a:lnSpc>
                <a:spcPct val="100000"/>
              </a:lnSpc>
              <a:buNone/>
            </a:pPr>
            <a:r>
              <a:rPr lang="en-US" sz="133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3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Лондон предлагает самый дорогой тур с расширенным приложением, Москва — бюджетный вариант, при этом все предусматривают англоязычные аудиогиды и образовательные материалы.
</a:t>
            </a:r>
            <a:endParaRPr lang="en-US" sz="1330" dirty="0"/>
          </a:p>
        </p:txBody>
      </p:sp>
      <p:sp>
        <p:nvSpPr>
          <p:cNvPr id="7" name="Text 2"/>
          <p:cNvSpPr txBox="1"/>
          <p:nvPr/>
        </p:nvSpPr>
        <p:spPr>
          <a:xfrm>
            <a:off x="1815900" y="342050"/>
            <a:ext cx="69075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04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Стоимость школьных Hop-on/Hop-off туров в разных странах
</a:t>
            </a:r>
            <a:endParaRPr lang="en-US" sz="2104" dirty="0"/>
          </a:p>
        </p:txBody>
      </p:sp>
      <p:sp>
        <p:nvSpPr>
          <p:cNvPr id="8" name="Text 3"/>
          <p:cNvSpPr txBox="1"/>
          <p:nvPr/>
        </p:nvSpPr>
        <p:spPr>
          <a:xfrm>
            <a:off x="1815900" y="4433975"/>
            <a:ext cx="60570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Официальные сайты операторов, 2023
</a:t>
            </a:r>
            <a:endParaRPr lang="en-US" sz="13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997400" y="2190549"/>
            <a:ext cx="4710300" cy="102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Обязательное сопровождение взрослых обеспечивает контроль и помощь, а также соблюдение правил поведения в экскурсионной группе.
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544950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1088575" y="241125"/>
            <a:ext cx="2585400" cy="466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правила безопасности и комфорта при школьных турах
</a:t>
            </a:r>
            <a:endParaRPr lang="en-US" sz="3000" dirty="0"/>
          </a:p>
        </p:txBody>
      </p:sp>
      <p:sp>
        <p:nvSpPr>
          <p:cNvPr id="10" name="Text 3"/>
          <p:cNvSpPr txBox="1"/>
          <p:nvPr/>
        </p:nvSpPr>
        <p:spPr>
          <a:xfrm>
            <a:off x="3997400" y="599299"/>
            <a:ext cx="4710300" cy="102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Транспорт регулярно проходит технический осмотр для гарантии безопасности. Только исправные автобусы используются для перевозки школьников.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011900" y="3781799"/>
            <a:ext cx="4710300" cy="102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поездкой учащихся обучают основным нормам безопасности за рубежом, контролируют санитарное состояние и количество участников для комфорта всех.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32621" y="1203795"/>
            <a:ext cx="1729200" cy="165321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00504" y="1203795"/>
            <a:ext cx="1729200" cy="165321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68379" y="1203795"/>
            <a:ext cx="1729200" cy="165321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44950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600" dirty="0"/>
          </a:p>
        </p:txBody>
      </p:sp>
      <p:sp>
        <p:nvSpPr>
          <p:cNvPr id="8" name="Text 1"/>
          <p:cNvSpPr txBox="1"/>
          <p:nvPr/>
        </p:nvSpPr>
        <p:spPr>
          <a:xfrm>
            <a:off x="1019887" y="3099650"/>
            <a:ext cx="2323800" cy="133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5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Преимущества электробусов для городских экскурсий
</a:t>
            </a:r>
            <a:pPr algn="ctr" indent="0" marL="0">
              <a:lnSpc>
                <a:spcPct val="100000"/>
              </a:lnSpc>
              <a:buNone/>
            </a:pPr>
            <a:r>
              <a:rPr lang="en-US" sz="115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6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Использование электробусов снижает выбросы вредных веществ, создавая экологически чистую среду. Это поддерживает устойчивое развитие городского туризма и формирует экологическое сознание у школьников.
</a:t>
            </a:r>
            <a:endParaRPr lang="en-US" sz="1150" dirty="0"/>
          </a:p>
        </p:txBody>
      </p:sp>
      <p:sp>
        <p:nvSpPr>
          <p:cNvPr id="9" name="Text 2"/>
          <p:cNvSpPr txBox="1"/>
          <p:nvPr/>
        </p:nvSpPr>
        <p:spPr>
          <a:xfrm>
            <a:off x="3443887" y="3099650"/>
            <a:ext cx="2323800" cy="133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5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Гибридные модели как переходный этап
</a:t>
            </a:r>
            <a:pPr algn="ctr" indent="0" marL="0">
              <a:lnSpc>
                <a:spcPct val="100000"/>
              </a:lnSpc>
              <a:buNone/>
            </a:pPr>
            <a:r>
              <a:rPr lang="en-US" sz="115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6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Автобусы с комбинированным приводом позволяют постепенно уменьшать углеродный след туров. Такие транспортные средства сочетают экономию топлива с экологичностью и удобством эксплуатации.
</a:t>
            </a:r>
            <a:endParaRPr lang="en-US" sz="1150" dirty="0"/>
          </a:p>
        </p:txBody>
      </p:sp>
      <p:sp>
        <p:nvSpPr>
          <p:cNvPr id="10" name="Text 3"/>
          <p:cNvSpPr txBox="1"/>
          <p:nvPr/>
        </p:nvSpPr>
        <p:spPr>
          <a:xfrm>
            <a:off x="5867887" y="3099650"/>
            <a:ext cx="2323800" cy="133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75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Образовательные компоненты экологических туров
</a:t>
            </a:r>
            <a:pPr algn="ctr" indent="0" marL="0">
              <a:lnSpc>
                <a:spcPct val="100000"/>
              </a:lnSpc>
              <a:buNone/>
            </a:pPr>
            <a:r>
              <a:rPr lang="en-US" sz="1175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28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время экскурсий обсуждаются экологические понятия и английская терминология, что расширяет знания и способствует экологическому воспитанию учащихся в контексте городской среды.
</a:t>
            </a:r>
            <a:endParaRPr lang="en-US" sz="1175" dirty="0"/>
          </a:p>
        </p:txBody>
      </p:sp>
      <p:sp>
        <p:nvSpPr>
          <p:cNvPr id="11" name="Text 4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73" b="1" dirty="0">
                <a:solidFill>
                  <a:srgbClr val="12983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Экологичные инициативы в школьных автобусных турах
</a:t>
            </a:r>
            <a:endParaRPr lang="en-US" sz="2273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79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Стратегии продвижения учебных Hop-on/Hop-off туров
</a:t>
            </a:r>
            <a:endParaRPr lang="en-US" sz="2379" dirty="0"/>
          </a:p>
        </p:txBody>
      </p:sp>
      <p:sp>
        <p:nvSpPr>
          <p:cNvPr id="9" name="Text 1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600" dirty="0"/>
          </a:p>
        </p:txBody>
      </p:sp>
      <p:sp>
        <p:nvSpPr>
          <p:cNvPr id="10" name="Text 2"/>
          <p:cNvSpPr txBox="1"/>
          <p:nvPr/>
        </p:nvSpPr>
        <p:spPr>
          <a:xfrm>
            <a:off x="665150" y="1309552"/>
            <a:ext cx="3543000" cy="98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Активные промо-кампании в соцсетях привлекают как школьников, так и родителей, формируя интерес к обучающим экскурсиям на английском языке.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5180550" y="1309552"/>
            <a:ext cx="3543000" cy="98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Проведение презентаций и мастер-классов помогает формировать четкое понимание преимуществ и возможностей подобных туров среди целевой аудитории.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665150" y="2662377"/>
            <a:ext cx="3543000" cy="98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Публикации в профессиональных и образовательных изданиях расширяют информированность педагогов и способствуют внедрению программы в учебные планы.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5180550" y="2662377"/>
            <a:ext cx="3543000" cy="98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Участие в школьных конкурсах стимулирует творческую активность и способствует популяризации проекта как частью учебной деятельности.
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46718" y="342050"/>
            <a:ext cx="5175714" cy="3891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600" dirty="0"/>
          </a:p>
        </p:txBody>
      </p:sp>
      <p:sp>
        <p:nvSpPr>
          <p:cNvPr id="5" name="Text 1"/>
          <p:cNvSpPr txBox="1"/>
          <p:nvPr/>
        </p:nvSpPr>
        <p:spPr>
          <a:xfrm>
            <a:off x="420150" y="342050"/>
            <a:ext cx="2878200" cy="389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организации школьного Hop-on/Hop-off тура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этапы и взаимодействие участников процесса
</a:t>
            </a:r>
            <a:endParaRPr lang="en-US" sz="3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571475" y="1148452"/>
            <a:ext cx="3218100" cy="315524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1153025" y="342050"/>
            <a:ext cx="75708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04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Успешные примеры интеграции Hop-on/Hop-off в образовательные программы
</a:t>
            </a:r>
            <a:endParaRPr lang="en-US" sz="2104" dirty="0"/>
          </a:p>
        </p:txBody>
      </p:sp>
      <p:sp>
        <p:nvSpPr>
          <p:cNvPr id="8" name="Text 2"/>
          <p:cNvSpPr txBox="1"/>
          <p:nvPr/>
        </p:nvSpPr>
        <p:spPr>
          <a:xfrm>
            <a:off x="1455025" y="1148225"/>
            <a:ext cx="3783000" cy="145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Лондоне тематические туры помогают изучающим английский язык глубже погрузиться в культурный контекст и практиковать разговорные навыки в реальной обстановке.
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1455025" y="2836958"/>
            <a:ext cx="3783000" cy="145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Москве и Берлине образовательные платформы с англоязычным сопровождением способствуют росту участия школьников и интеграции материалов тура в итоговые учебные проекты.
</a:t>
            </a:r>
            <a:endParaRPr lang="en-US" sz="16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3066" y="1069925"/>
            <a:ext cx="3155218" cy="3170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799775" y="1252600"/>
            <a:ext cx="4485000" cy="273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564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планирования Hop-on/Hop-off тура для образования
</a:t>
            </a:r>
            <a:pPr algn="l" indent="0" marL="0">
              <a:lnSpc>
                <a:spcPct val="100000"/>
              </a:lnSpc>
              <a:buNone/>
            </a:pPr>
            <a:r>
              <a:rPr lang="en-US" sz="1426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6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Проект развивает языковые и коммуникационные навыки, повышает мотивацию к изучению английского и формирует умения самостоятельного планирования, открывая перспективы цифровизации и экологизации учебных туров.
</a:t>
            </a:r>
            <a:endParaRPr lang="en-US" sz="3564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2026-05-07T18:36:57Z</dcterms:created>
  <dcterms:modified xsi:type="dcterms:W3CDTF">2026-05-07T18:36:57Z</dcterms:modified>
</cp:coreProperties>
</file>