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jpe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живого мира: обзор и главные темы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Ознакомимся с разнообразием жизни и её важнейшими свойствами на планете.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пониманию живого мира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живых организмов раскрывает секреты эволюции, важность экологического баланса и роль человека в природе. Методы исследования постоянно развиваются, включая генетику и молекулярную биологию.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живой организм?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организм — это система, осуществляющая обмен веществ, способная расти, размножаться и передавать наследственные признаки.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реагирует на воздействие окружающей среды, обеспечивая адаптацию к изменениям и выживание в сложных условиях.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живого: пшеница, мышь, плесневый гриб, кишечная бактерия, все демонстрируют присущие живым объектам функции.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1228163"/>
            <a:ext cx="2000700" cy="15767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475" y="1228163"/>
            <a:ext cx="2000700" cy="15767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3450" y="1228163"/>
            <a:ext cx="2000700" cy="157672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99425" y="1228163"/>
            <a:ext cx="2000700" cy="157672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царства живых существ и их представители
</a:t>
            </a:r>
            <a:endParaRPr lang="en-US" sz="2302" dirty="0"/>
          </a:p>
        </p:txBody>
      </p:sp>
      <p:sp>
        <p:nvSpPr>
          <p:cNvPr id="12" name="Text 1"/>
          <p:cNvSpPr txBox="1"/>
          <p:nvPr/>
        </p:nvSpPr>
        <p:spPr>
          <a:xfrm>
            <a:off x="504667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мельчайшие обитатели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бактериям относится, например, Lactobacillus. Они обитают повсюду — в почве, воде, в организме человека. Важны для биохимических процессов и здоровья экосистем.
</a:t>
            </a:r>
            <a:endParaRPr lang="en-US" sz="1159" dirty="0"/>
          </a:p>
        </p:txBody>
      </p:sp>
      <p:sp>
        <p:nvSpPr>
          <p:cNvPr id="13" name="Text 2"/>
          <p:cNvSpPr txBox="1"/>
          <p:nvPr/>
        </p:nvSpPr>
        <p:spPr>
          <a:xfrm>
            <a:off x="2590642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непредсказуемые союзы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Шампиньон — привычный представитель грибов. Грибы выполняют роль разрушителей органики и формируют сложные экосистемные связи.
</a:t>
            </a:r>
            <a:endParaRPr lang="en-US" sz="1255" dirty="0"/>
          </a:p>
        </p:txBody>
      </p:sp>
      <p:sp>
        <p:nvSpPr>
          <p:cNvPr id="14" name="Text 3"/>
          <p:cNvSpPr txBox="1"/>
          <p:nvPr/>
        </p:nvSpPr>
        <p:spPr>
          <a:xfrm>
            <a:off x="4691617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источник жизни и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Клён — распространённое дерево. Растения преобразуют солнечную энергию в биомассу, формируют основу пищевых цепей и регулируют климат.
</a:t>
            </a:r>
            <a:endParaRPr lang="en-US" sz="1231" dirty="0"/>
          </a:p>
        </p:txBody>
      </p:sp>
      <p:sp>
        <p:nvSpPr>
          <p:cNvPr id="15" name="Text 4"/>
          <p:cNvSpPr txBox="1"/>
          <p:nvPr/>
        </p:nvSpPr>
        <p:spPr>
          <a:xfrm>
            <a:off x="6777592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протисты — разнообразие форм и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— пример животного, а эвглена — представитель протистов. Они населяют разные среды, взаимодействуя друг с другом и поддерживая равновесие.
</a:t>
            </a:r>
            <a:endParaRPr lang="en-US" sz="1131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 царствам живых организмов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животных по числу видов указывает на их ключевую роль в экосистемах Земли.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составляют свыше половины всех видов животных, подчёркивая их огромное разнообразие.
</a:t>
            </a:r>
            <a:endParaRPr lang="en-US" sz="1695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925" y="1398013"/>
            <a:ext cx="891000" cy="7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1187" y="131746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05799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62700" y="1317313"/>
            <a:ext cx="764925" cy="874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64988" y="1317313"/>
            <a:ext cx="764925" cy="874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значение биологического разнообразия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495125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1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
</a:t>
            </a:r>
            <a:pPr algn="ctr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крупное животное, влияющее на экосистемы океанов и поддерживающее биологический баланс.
</a:t>
            </a:r>
            <a:endParaRPr lang="en-US" sz="1712" dirty="0"/>
          </a:p>
        </p:txBody>
      </p:sp>
      <p:sp>
        <p:nvSpPr>
          <p:cNvPr id="15" name="Text 2"/>
          <p:cNvSpPr txBox="1"/>
          <p:nvPr/>
        </p:nvSpPr>
        <p:spPr>
          <a:xfrm>
            <a:off x="2175438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Бактерия Thiomargarita namibiensis
</a:t>
            </a:r>
            <a:pPr algn="ctr" indent="0" marL="0">
              <a:lnSpc>
                <a:spcPct val="100000"/>
              </a:lnSpc>
              <a:buNone/>
            </a:pPr>
            <a:r>
              <a:rPr lang="en-US" sz="14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бактерия, играющая важную роль в круговороте элементов и поддержании почвенного здоровья.
</a:t>
            </a:r>
            <a:endParaRPr lang="en-US" sz="1426" dirty="0"/>
          </a:p>
        </p:txBody>
      </p:sp>
      <p:sp>
        <p:nvSpPr>
          <p:cNvPr id="16" name="Text 3"/>
          <p:cNvSpPr txBox="1"/>
          <p:nvPr/>
        </p:nvSpPr>
        <p:spPr>
          <a:xfrm>
            <a:off x="38553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1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Трутовики
</a:t>
            </a:r>
            <a:pPr algn="ctr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способные разлагать древесину и обеспечивающие среду для жизни многих организмов.
</a:t>
            </a:r>
            <a:endParaRPr lang="en-US" sz="1712" dirty="0"/>
          </a:p>
        </p:txBody>
      </p:sp>
      <p:sp>
        <p:nvSpPr>
          <p:cNvPr id="17" name="Text 4"/>
          <p:cNvSpPr txBox="1"/>
          <p:nvPr/>
        </p:nvSpPr>
        <p:spPr>
          <a:xfrm>
            <a:off x="55579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Секвойя и дуб
</a:t>
            </a:r>
            <a:pPr algn="ctr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Долговечные деревья, создающие важные лесные экосистемы и служащие убежищем для животных.
</a:t>
            </a:r>
            <a:endParaRPr lang="en-US" sz="1556" dirty="0"/>
          </a:p>
        </p:txBody>
      </p:sp>
      <p:sp>
        <p:nvSpPr>
          <p:cNvPr id="18" name="Text 5"/>
          <p:cNvSpPr txBox="1"/>
          <p:nvPr/>
        </p:nvSpPr>
        <p:spPr>
          <a:xfrm>
            <a:off x="72605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
</a:t>
            </a:r>
            <a:pPr algn="ctr" indent="0" marL="0">
              <a:lnSpc>
                <a:spcPct val="100000"/>
              </a:lnSpc>
              <a:buNone/>
            </a:pPr>
            <a:r>
              <a:rPr lang="en-US" sz="170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Простейший представитель протистов, участвующий в питательных цепочках и круговоротах веществ.
</a:t>
            </a:r>
            <a:endParaRPr lang="en-US" sz="1702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200" y="1228163"/>
            <a:ext cx="2000700" cy="15767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7475" y="1227938"/>
            <a:ext cx="1991400" cy="15771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0450" y="1227780"/>
            <a:ext cx="1986900" cy="157749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699425" y="1228163"/>
            <a:ext cx="2000700" cy="1576724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уровни организации живого
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478800" y="3461227"/>
            <a:ext cx="1892055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молекулы, необходимые для жизни, такие как белки и нуклеиновые кислоты. Они образуют основу всех биологических процессов.
</a:t>
            </a:r>
            <a:endParaRPr lang="en-US" sz="1223" dirty="0"/>
          </a:p>
        </p:txBody>
      </p:sp>
      <p:sp>
        <p:nvSpPr>
          <p:cNvPr id="17" name="Text 2"/>
          <p:cNvSpPr txBox="1"/>
          <p:nvPr/>
        </p:nvSpPr>
        <p:spPr>
          <a:xfrm>
            <a:off x="478740" y="2995405"/>
            <a:ext cx="1892055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уровень
</a:t>
            </a:r>
            <a:endParaRPr lang="en-US" sz="1353" dirty="0"/>
          </a:p>
        </p:txBody>
      </p:sp>
      <p:sp>
        <p:nvSpPr>
          <p:cNvPr id="18" name="Text 3"/>
          <p:cNvSpPr txBox="1"/>
          <p:nvPr/>
        </p:nvSpPr>
        <p:spPr>
          <a:xfrm>
            <a:off x="2570787" y="3461227"/>
            <a:ext cx="1892055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формируются клетки — базовые структурные и функциональные единицы живых организмов, обеспечивающие обмен веществ.
</a:t>
            </a:r>
            <a:endParaRPr lang="en-US" sz="1201" dirty="0"/>
          </a:p>
        </p:txBody>
      </p:sp>
      <p:sp>
        <p:nvSpPr>
          <p:cNvPr id="19" name="Text 4"/>
          <p:cNvSpPr txBox="1"/>
          <p:nvPr/>
        </p:nvSpPr>
        <p:spPr>
          <a:xfrm>
            <a:off x="2570728" y="2995405"/>
            <a:ext cx="1892055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уровень
</a:t>
            </a:r>
            <a:endParaRPr lang="en-US" sz="1600" dirty="0"/>
          </a:p>
        </p:txBody>
      </p:sp>
      <p:sp>
        <p:nvSpPr>
          <p:cNvPr id="20" name="Text 5"/>
          <p:cNvSpPr txBox="1"/>
          <p:nvPr/>
        </p:nvSpPr>
        <p:spPr>
          <a:xfrm>
            <a:off x="4659762" y="3461227"/>
            <a:ext cx="18921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состоят из тканей, взаимосвязанных для выполнения конкретных функций в организме.
</a:t>
            </a:r>
            <a:endParaRPr lang="en-US" sz="1427" dirty="0"/>
          </a:p>
        </p:txBody>
      </p:sp>
      <p:sp>
        <p:nvSpPr>
          <p:cNvPr id="21" name="Text 6"/>
          <p:cNvSpPr txBox="1"/>
          <p:nvPr/>
        </p:nvSpPr>
        <p:spPr>
          <a:xfrm>
            <a:off x="4659703" y="2995405"/>
            <a:ext cx="18921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Органный уровень
</a:t>
            </a:r>
            <a:endParaRPr lang="en-US" sz="1600" dirty="0"/>
          </a:p>
        </p:txBody>
      </p:sp>
      <p:sp>
        <p:nvSpPr>
          <p:cNvPr id="22" name="Text 7"/>
          <p:cNvSpPr txBox="1"/>
          <p:nvPr/>
        </p:nvSpPr>
        <p:spPr>
          <a:xfrm>
            <a:off x="6748712" y="3461227"/>
            <a:ext cx="18921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все экосистемы Земли, объединяя живые организмы и их среду обитания в единую систему.
</a:t>
            </a:r>
            <a:endParaRPr lang="en-US" sz="1427" dirty="0"/>
          </a:p>
        </p:txBody>
      </p:sp>
      <p:sp>
        <p:nvSpPr>
          <p:cNvPr id="23" name="Text 8"/>
          <p:cNvSpPr txBox="1"/>
          <p:nvPr/>
        </p:nvSpPr>
        <p:spPr>
          <a:xfrm>
            <a:off x="6748653" y="2995405"/>
            <a:ext cx="18921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Биосферный уровень
</a:t>
            </a:r>
            <a:endParaRPr lang="en-US" sz="1478" dirty="0"/>
          </a:p>
        </p:txBody>
      </p:sp>
      <p:sp>
        <p:nvSpPr>
          <p:cNvPr id="24" name="Text 9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037000"/>
            <a:ext cx="4048200" cy="16549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уровней организации
</a:t>
            </a:r>
            <a:endParaRPr lang="en-US" sz="2374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биологии, 2023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Приведены уровни с примерами и основными функциями, отражающими их биологическое значение.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уровня организации сопровождается усложнением функций и интеграцией систем для поддержания жизнедеятельности.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уровень: основы биохимии жизни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молекулярном уровне работают белки, углеводы, липиды и нуклеиновые кислоты, формируя строительные материалы и каталитические системы.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служит ключевым носителем наследственной информации, обеспечивая передачу признаков от родителей к потомкам.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реакции, например фотосинтез и дыхание, преобразуют энергию и поддерживают работу клеток и организмов в целом.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фундамент жизни
</a:t>
            </a:r>
            <a:endParaRPr lang="en-US" sz="2250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состоит из мембраны, цитоплазмы и ядра у эукариотов. Она выполняет все жизненные функции и защищает внутренние компоненты.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клетки без ядра, например бактерии. Эукариоты имеют оформленное ядро, включающие растения и животных, демонстрируя разнообразие строения и функций.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клеток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Тканевый и органный уровни: формирование сложных структур
</a:t>
            </a:r>
            <a:endParaRPr lang="en-US" sz="1964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— это совокупность однородных клеток, объединённых общей функцией и строением. Она выполняет определённые задачи в организме, обеспечивая его жизнедеятельность и взаимодействие с окружающей средой.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тканей у животных включают эпителиальную, которая защищает тело, мышечную для движения, нервную для передачи сигналов и соединительную для опоры и объединения других тканей.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формируются путём объединения различных тканей в функциональные единицы. Например, сердце состоит из мышечной и соединительной тканей и отвечает за перекачивание крови по организму.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органы тоже состоят из нескольких типов тканей: корень содержит покровные и проводящие ткани, что обеспечивает защиту и транспорт воды и питательных веществ.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живых систем: последовательное наращивание организации
</a:t>
            </a:r>
            <a:endParaRPr lang="en-US" sz="1779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молекул к биосфере — ступени формирования живых систем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и неклеточные формы жизни: численные соотношения
</a:t>
            </a:r>
            <a:endParaRPr lang="en-US" sz="1903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клеточных форм жизни подчёркивает их ключевую роль в поддержании живых систем на Земле.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обзоры биологии,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состоят из наследственного материала и белковой оболочки, но не способны к самостоятельному обмену веществ вне клетки-хозяина.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свойства живых организмов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непрерывно обмениваются веществами и энергией с окружающей средой. Это обеспечивает рост, восстановление и поддержание жизнедеятельности.
</a:t>
            </a:r>
            <a:endParaRPr lang="en-US" sz="1712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системы реагируют на внешние стимулы и поддерживают внутреннее равновесие, регулируя важные параметры, такие как температура и водный баланс.
</a:t>
            </a:r>
            <a:endParaRPr lang="en-US" sz="1712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раздражения и саморегуляция
</a:t>
            </a:r>
            <a:endParaRPr lang="en-US" sz="1615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включает процессы питания, дыхания и выделения, необходимые для получения и использования энергии организмом.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растений преобразует солнечную энергию в органические вещества, играя ключевую роль в биосфере.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 животных обеспечивает выделение энергии, необходимой для движения, роста и восстановления тканей.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 как основа жизни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приспособления: саморегуляция и раздражимость
</a:t>
            </a:r>
            <a:endParaRPr lang="en-US" sz="2018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поддерживает стабильные условия внутри организма, например, температуру тела у теплокровных животных, несмотря на колебания окружающей среды.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регулируют уровень воды путём испарения через листья, что помогает им сохранять жизненно важные функции при изменении влажности.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у живых организмов проявляется в реакции на внешние стимулы, например, движение листьев к свету у растений.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реагируют на звуки, свет и опасность быстрыми нервными ответами, обеспечивая выживание и адаптацию.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развитие и размножение — пути сохранения жизни
</a:t>
            </a:r>
            <a:endParaRPr lang="en-US" sz="2243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как основа увеличения тела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организма происходит за счёт деления и увеличения клеток. У растений это проявляется в удлинении стеблей и корней, а у животных — в увеличении массы и размеров тела.
</a:t>
            </a:r>
            <a:endParaRPr lang="en-US" sz="126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 смена стадий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— процесс перехода от одной стадии к другой, как у бабочки: яйцо, гусеница, куколка, взрослое насекомое, что обеспечивает разнообразие функций и форм.
</a:t>
            </a:r>
            <a:endParaRPr lang="en-US" sz="1395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для продолжения рода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два способа размножения: половое, где участвуют два родительских организма, и бесполое, например, деление бактерий, что обеспечивает воспроизводство и разнообразие.
</a:t>
            </a:r>
            <a:endParaRPr lang="en-US" sz="1264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живого и неживого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— способность живых организмов к обмену веществ и воспроизводству, чего лишены неживые объекты.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биологии,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отличия живых и неживых объектов по основным признакам жизнедеятельности.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ценность многообразия: значение для планеты
</a:t>
            </a:r>
            <a:endParaRPr lang="en-US" sz="2011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поддерживает устойчивость экосистем, позволяя им адаптироваться к изменениям среды и сохранять баланс.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некоторых видов ведёт к нарушению пищевых цепей, что может вызвать экологические дисбалансы и снизить продуктивность всей системы.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многообразия способствует эволюционному прогрессу и предотвращает экологические кризисы, обеспечивая здоровье планеты на долгие времена.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7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живого многообразия для нашей планеты
</a:t>
            </a:r>
            <a:pPr algn="ctr" indent="0" marL="0">
              <a:lnSpc>
                <a:spcPct val="100000"/>
              </a:lnSpc>
              <a:buNone/>
            </a:pPr>
            <a:r>
              <a:rPr lang="en-US" sz="317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3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и организация живых систем формируют основу жизни на Земле, поддерживая экологический баланс и устойчивое развитие человечества. Их охрана — залог будущего природы и людей.
</a:t>
            </a:r>
            <a:endParaRPr lang="en-US" sz="417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2026-05-09T20:54:40Z</dcterms:created>
  <dcterms:modified xsi:type="dcterms:W3CDTF">2026-05-09T20:54:40Z</dcterms:modified>
</cp:coreProperties>
</file>