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естественного отбора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отбор меняет признаки популяций и направление эволюции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как двигатель эволюции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действует при наследственной изменчивости и конкуренции за ресурсы. Он закрепляет полезные признаки, а в современной эволюционной теории рассматривается вместе с мутациями, рекомбинациями и дрейфом генов.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3800" y="276600"/>
            <a:ext cx="5731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действует естественный отбор в популяции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826825" y="1125425"/>
            <a:ext cx="38094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особей
</a:t>
            </a:r>
            <a:pPr algn="l" indent="0" marL="0">
              <a:lnSpc>
                <a:spcPct val="115000"/>
              </a:lnSpc>
              <a:buNone/>
            </a:pPr>
            <a:r>
              <a:rPr lang="en-US" sz="3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одной популяции особи различаются по генотипу и фенотипу, поэтому одинаковые условия среды влияют на них по-разному и создают основу для отбора.
</a:t>
            </a:r>
            <a:endParaRPr lang="en-US" sz="874" dirty="0"/>
          </a:p>
        </p:txBody>
      </p:sp>
      <p:sp>
        <p:nvSpPr>
          <p:cNvPr id="12" name="Text 3"/>
          <p:cNvSpPr txBox="1"/>
          <p:nvPr/>
        </p:nvSpPr>
        <p:spPr>
          <a:xfrm>
            <a:off x="826825" y="1775859"/>
            <a:ext cx="38094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выживаемость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с более выгодными признаками чаще переживают неблагоприятные воздействия среды, доживают до размножения и оставляют больше потомков.
</a:t>
            </a:r>
            <a:endParaRPr lang="en-US" sz="922" dirty="0"/>
          </a:p>
        </p:txBody>
      </p:sp>
      <p:sp>
        <p:nvSpPr>
          <p:cNvPr id="13" name="Text 4"/>
          <p:cNvSpPr txBox="1"/>
          <p:nvPr/>
        </p:nvSpPr>
        <p:spPr>
          <a:xfrm>
            <a:off x="826825" y="2419937"/>
            <a:ext cx="38094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признаков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3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признак наследуется, его носители передают потомкам аллели, повышающие приспособленность, а менее удачные варианты встречаются в следующем поколении реже.
</a:t>
            </a:r>
            <a:endParaRPr lang="en-US" sz="843" dirty="0"/>
          </a:p>
        </p:txBody>
      </p:sp>
      <p:sp>
        <p:nvSpPr>
          <p:cNvPr id="14" name="Text 5"/>
          <p:cNvSpPr txBox="1"/>
          <p:nvPr/>
        </p:nvSpPr>
        <p:spPr>
          <a:xfrm>
            <a:off x="826825" y="3071421"/>
            <a:ext cx="38094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генофонда
</a:t>
            </a:r>
            <a:pPr algn="l" indent="0" marL="0">
              <a:lnSpc>
                <a:spcPct val="115000"/>
              </a:lnSpc>
              <a:buNone/>
            </a:pPr>
            <a:r>
              <a:rPr lang="en-US" sz="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частоты аллелей в популяции меняются, и генофонд обновляется без сознательного выбора, а только через различия в успехе выживания и размножения.
</a:t>
            </a:r>
            <a:endParaRPr lang="en-US" sz="869" dirty="0"/>
          </a:p>
        </p:txBody>
      </p:sp>
      <p:sp>
        <p:nvSpPr>
          <p:cNvPr id="15" name="Text 6"/>
          <p:cNvSpPr txBox="1"/>
          <p:nvPr/>
        </p:nvSpPr>
        <p:spPr>
          <a:xfrm>
            <a:off x="826825" y="3728464"/>
            <a:ext cx="38094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Эволюционный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3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Итогом становится приспособление популяции к условиям среды, причём направление изменений зависит от того, какой вариант признака оказывается наиболее выгодным.
</a:t>
            </a:r>
            <a:endParaRPr lang="en-US" sz="84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96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схема действия естественного отбора
</a:t>
            </a:r>
            <a:endParaRPr lang="en-US" sz="1996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универсальный механизм, общий для всех форм отбора.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8725" y="3007376"/>
            <a:ext cx="8565300" cy="17230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Стабилизирующий отбор: сохранение уже оптимального признака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1379075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тип отбора действует там, где условия долго остаются относительно стабильными, а уже сформировавшийся вариант признака хорошо соответствует требованиям среды.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2461853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Отсев крайностей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слабые и слишком выраженные отклонения признака уменьшают жизнеспособность, поэтому их доля снижается, а наиболее удачный средний вариант сохраняется.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4649901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изменчивости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отбора разброс значений уменьшается: популяция становится более однородной по признаку, хотя его средний уровень почти не меняется.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6837949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этому типу относят сохранение средней массы новорождённых у человека, оптимальных размеров яиц у птиц и устойчивых параметров органов у многих видов.
</a:t>
            </a:r>
            <a:endParaRPr lang="en-US" sz="11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признака при стабилизирующем отборе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схематические данные для иллюстрации механизма отбора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видно, что популяция сохраняет наиболее удачный средний вариант признака, а крайние значения встречаются значительно реже.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Стабилизирующий отбор уменьшает фенотипическую изменчивость, но не смещает норму признака, повышая устойчивость популяции в постоянной среде.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800" y="1908203"/>
            <a:ext cx="256800" cy="25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22950" y="1933883"/>
            <a:ext cx="256800" cy="2054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02100" y="1908203"/>
            <a:ext cx="256800" cy="256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стабилизирующего отбора для вида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адаптации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поддерживает уже сложившийся комплекс признаков, который обеспечивает виду выживание в привычных условиях и не требует радикальной перестройки организма.
</a:t>
            </a:r>
            <a:endParaRPr lang="en-US" sz="1222" dirty="0"/>
          </a:p>
        </p:txBody>
      </p:sp>
      <p:sp>
        <p:nvSpPr>
          <p:cNvPr id="12" name="Text 3"/>
          <p:cNvSpPr txBox="1"/>
          <p:nvPr/>
        </p:nvSpPr>
        <p:spPr>
          <a:xfrm>
            <a:off x="315295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разброса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устраняет чрезмерные отклонения признака, делая популяцию более устойчивой и однородной по важным характеристикам, без заметного смещения среднего уровня.
</a:t>
            </a:r>
            <a:endParaRPr lang="en-US" sz="1222" dirty="0"/>
          </a:p>
        </p:txBody>
      </p:sp>
      <p:sp>
        <p:nvSpPr>
          <p:cNvPr id="13" name="Text 4"/>
          <p:cNvSpPr txBox="1"/>
          <p:nvPr/>
        </p:nvSpPr>
        <p:spPr>
          <a:xfrm>
            <a:off x="603210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 вида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организмов стабильных экосистем такой отбор особенно важен: он помогает сохранять приспособленность, когда среда меняется медленно и предсказуемо.
</a:t>
            </a:r>
            <a:endParaRPr lang="en-US" sz="12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58150" y="1479479"/>
            <a:ext cx="5185800" cy="27853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Движущий отбор: смещение нормы признака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1097175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условий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Движущий отбор возникает, когда среда заметно меняется и прежний «средний» вариант признака уже не даёт преимущества в выживании.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273800" y="1995595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Преимущество одного края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такой ситуации выигрывает один из крайних вариантов, а распределение признака постепенно смещается в сторону нового, более выгодного состояния.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273800" y="2894000"/>
            <a:ext cx="41532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адаптации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Характерные примеры — устойчивость бактерий к антибиотикам, появление насекомых, устойчивых к инсектицидам, и изменение окраски организмов в загрязнённых районах.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273800" y="3792425"/>
            <a:ext cx="36345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Эволюционный сдвиг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отличие от стабилизирующего отбора, здесь происходит не сохранение нормы, а её перенос в новое направление, соответствующее изменившимся условиям среды.
</a:t>
            </a:r>
            <a:endParaRPr lang="en-US" sz="11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распределения признака при движущем отборе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схематические данные для иллюстрации механизма отбора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Смещение кривой показывает, как популяция отвечает на новые условия: выгодный вариант быстро накапливается в следующих поколениях.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Движущий отбор меняет не только частоты фенотипов, но и направление эволюции признака, усиливая приспособление к новой среде.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движущего отбора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1322853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адаптация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изменении среды популяция сравнительно быстро накапливает признаки, которые повышают выживаемость и помогают использовать новые условия или ресурсы.
</a:t>
            </a:r>
            <a:endParaRPr lang="en-US" sz="1222" dirty="0"/>
          </a:p>
        </p:txBody>
      </p:sp>
      <p:sp>
        <p:nvSpPr>
          <p:cNvPr id="10" name="Text 3"/>
          <p:cNvSpPr txBox="1"/>
          <p:nvPr/>
        </p:nvSpPr>
        <p:spPr>
          <a:xfrm>
            <a:off x="4087675" y="1322853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разнообразия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уменьшается разнообразие по данному признаку: исходные варианты вытесняются, а популяция становится более однородной в рамках нового направления отбора.
</a:t>
            </a:r>
            <a:endParaRPr lang="en-US" sz="1222" dirty="0"/>
          </a:p>
        </p:txBody>
      </p:sp>
      <p:sp>
        <p:nvSpPr>
          <p:cNvPr id="11" name="Text 4"/>
          <p:cNvSpPr txBox="1"/>
          <p:nvPr/>
        </p:nvSpPr>
        <p:spPr>
          <a:xfrm>
            <a:off x="4087675" y="2494078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механизм особенно важен для понимания устойчивости бактерий к лекарствам, реакции организмов на климатические изменения и перестройки кормовой базы.
</a:t>
            </a:r>
            <a:endParaRPr lang="en-US" sz="1222" dirty="0"/>
          </a:p>
        </p:txBody>
      </p:sp>
      <p:sp>
        <p:nvSpPr>
          <p:cNvPr id="12" name="Text 5"/>
          <p:cNvSpPr txBox="1"/>
          <p:nvPr/>
        </p:nvSpPr>
        <p:spPr>
          <a:xfrm>
            <a:off x="273807" y="2494076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строения и функций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давление среды сохраняется долго, отбор способен заметно изменить строение, физиологию или поведение организмов уже за относительно короткий эволюционный срок.
</a:t>
            </a:r>
            <a:endParaRPr lang="en-US" sz="12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0850" y="1262325"/>
            <a:ext cx="2958600" cy="19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6975" y="1262325"/>
            <a:ext cx="2958600" cy="19097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средний вариант проигрывает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611650" y="3339275"/>
            <a:ext cx="27570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края выгоднее середины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неоднородной среде один и тот же признак может давать разные преимущества на разных участках. Тогда особи со средними значениями оказываются менее успешными, а крайние формы сохраняются лучше. Популяция постепенно делится на несколько групп, приспособленных к своим условиям.
</a:t>
            </a:r>
            <a:endParaRPr lang="en-US" sz="1072" dirty="0"/>
          </a:p>
        </p:txBody>
      </p:sp>
      <p:sp>
        <p:nvSpPr>
          <p:cNvPr id="9" name="Text 3"/>
          <p:cNvSpPr txBox="1"/>
          <p:nvPr/>
        </p:nvSpPr>
        <p:spPr>
          <a:xfrm>
            <a:off x="4757775" y="3339275"/>
            <a:ext cx="27570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Мозаика среды усиливает различия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одном участке выгоден один фенотип, на соседнем — другой, и промежуточный вариант не справляется ни там, ни здесь. Так возникает расхождение признаков внутри популяции. Для иллюстрации уместен фон из двух контрастных биотопов с разными преимуществами.
</a:t>
            </a:r>
            <a:endParaRPr lang="en-US" sz="107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4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пика вместо одного: распределение при разрывающем отборе
</a:t>
            </a:r>
            <a:endParaRPr lang="en-US" sz="1904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распределение, построенное по модели разрывающего отбора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отбора заметно уменьшается доля промежуточных особей, а крайние варианты встречаются чаще. Это признак расхождения популяции по одному признаку.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меняется от одного максимума к двум, что показывает преимущество крайних форм и ослабление среднего варианта.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форм естественного отбора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273800" y="2219313"/>
            <a:ext cx="27720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Стабилизирующий отбор
</a:t>
            </a:r>
            <a:pPr algn="l" indent="0" marL="0">
              <a:lnSpc>
                <a:spcPct val="115000"/>
              </a:lnSpc>
              <a:buNone/>
            </a:pPr>
            <a:r>
              <a:rPr lang="en-US" sz="6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работает в постоянной среде и поддерживает уже удачное среднее значение признака. Крайние отклонения устраняются, поэтому популяция становится более однородной по этому признаку.
</a:t>
            </a:r>
            <a:endParaRPr lang="en-US" sz="1160" dirty="0"/>
          </a:p>
        </p:txBody>
      </p:sp>
      <p:sp>
        <p:nvSpPr>
          <p:cNvPr id="9" name="Text 3"/>
          <p:cNvSpPr txBox="1"/>
          <p:nvPr/>
        </p:nvSpPr>
        <p:spPr>
          <a:xfrm>
            <a:off x="3186000" y="2219313"/>
            <a:ext cx="27720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Движущий отбор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изменении условий преимущество получает один из крайних вариантов, и норма признака смещается в его сторону. Так популяция приспосабливается к новой ситуации.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098200" y="2219313"/>
            <a:ext cx="27720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Разрывающий отбор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неоднородной среде выгодны оба крайних варианта, а промежуточный тип теряет приспособленность. Это ведёт к полиморфизму и возможному расхождению групп внутри популяции.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919039"/>
            <a:ext cx="4389600" cy="11232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формы отбора: условия, результат и значение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тип среды определяет итог действия отбора и изменение признака в популяции.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среды определяет, какие варианты признака сохраняются: средние, один крайний или оба крайних. От этого зависит устойчивость и разнообразие популяции.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школьный курс биологии, тема «Эволюция»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28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форму отбора по результату
</a:t>
            </a:r>
            <a:endParaRPr lang="en-US" sz="2028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сопоставляет условия среды, характер выживания и итоговое распределение признака.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3966" y="1245463"/>
            <a:ext cx="277500" cy="27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60394" y="2387129"/>
            <a:ext cx="277500" cy="2466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6420" y="3497962"/>
            <a:ext cx="277500" cy="277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естественного отбора из природы и медицины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3138270" y="1196163"/>
            <a:ext cx="30072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Стабилизация признаков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видов сохраняются оптимальные размеры, сроки развития и физиологические показатели. Это помогает популяции удерживать удачную «середину» в относительно постоянных условиях среды.
</a:t>
            </a:r>
            <a:endParaRPr lang="en-US" sz="1073" dirty="0"/>
          </a:p>
        </p:txBody>
      </p:sp>
      <p:sp>
        <p:nvSpPr>
          <p:cNvPr id="12" name="Text 3"/>
          <p:cNvSpPr txBox="1"/>
          <p:nvPr/>
        </p:nvSpPr>
        <p:spPr>
          <a:xfrm>
            <a:off x="2050500" y="2322417"/>
            <a:ext cx="30072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к лекарствам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бактерий движущий отбор проявляется в росте доли устойчивых форм после применения антибиотиков. Выживают клетки с наследственными изменениями, которые снижают действие препарата.
</a:t>
            </a:r>
            <a:endParaRPr lang="en-US" sz="1073" dirty="0"/>
          </a:p>
        </p:txBody>
      </p:sp>
      <p:sp>
        <p:nvSpPr>
          <p:cNvPr id="13" name="Text 4"/>
          <p:cNvSpPr txBox="1"/>
          <p:nvPr/>
        </p:nvSpPr>
        <p:spPr>
          <a:xfrm>
            <a:off x="956125" y="3448672"/>
            <a:ext cx="30072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Расхождение в мозаичной среде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экосистемах с разными участками отбора разные фенотипы получают преимущество на своих территориях. Так поддерживаются крайние варианты, а промежуточные формы постепенно редеют.
</a:t>
            </a:r>
            <a:endParaRPr lang="en-US" sz="107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3800" y="276600"/>
            <a:ext cx="5731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естественного отбора в образовании видов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6825" y="1131674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различий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части популяции долго живут в разных условиях, полезные признаки закрепляются не одинаково. Различия накапливаются и постепенно делают группы менее похожими друг на друга.
</a:t>
            </a:r>
            <a:endParaRPr lang="en-US" sz="984" dirty="0"/>
          </a:p>
        </p:txBody>
      </p:sp>
      <p:sp>
        <p:nvSpPr>
          <p:cNvPr id="11" name="Text 3"/>
          <p:cNvSpPr txBox="1"/>
          <p:nvPr/>
        </p:nvSpPr>
        <p:spPr>
          <a:xfrm>
            <a:off x="826825" y="1913362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Расхождение фенотипов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Разрывающий отбор особенно усиливает контраст между крайними формами признака. Промежуточные особи проигрывают конкуренцию и оказываются связующим, но слабым звеном популяции.
</a:t>
            </a:r>
            <a:endParaRPr lang="en-US" sz="984" dirty="0"/>
          </a:p>
        </p:txBody>
      </p:sp>
      <p:sp>
        <p:nvSpPr>
          <p:cNvPr id="12" name="Text 4"/>
          <p:cNvSpPr txBox="1"/>
          <p:nvPr/>
        </p:nvSpPr>
        <p:spPr>
          <a:xfrm>
            <a:off x="826825" y="2694921"/>
            <a:ext cx="38094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скрещивания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различия становятся заметными, скрещивание между группами может снижаться. Это уменьшает обмен генами и помогает закреплению самостоятельных линий.
</a:t>
            </a:r>
            <a:endParaRPr lang="en-US" sz="1022" dirty="0"/>
          </a:p>
        </p:txBody>
      </p:sp>
      <p:sp>
        <p:nvSpPr>
          <p:cNvPr id="13" name="Text 5"/>
          <p:cNvSpPr txBox="1"/>
          <p:nvPr/>
        </p:nvSpPr>
        <p:spPr>
          <a:xfrm>
            <a:off x="826825" y="3527644"/>
            <a:ext cx="38094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к видообразованию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сочетании с изоляцией отбор может привести к появлению новых видов. Именно он закрепляет те варианты, которые лучше соответствуют конкретной среде.
</a:t>
            </a:r>
            <a:endParaRPr lang="en-US" sz="10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усиливающие действие естественного отбора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школьной теме «Естественный отбор»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различий между особями и сильнее давление среды, тем заметнее отбор. В малых популяциях полезные варианты теряются легче.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 — обязательная основа отбора, а конкуренция и изменения среды ускоряют его действие. Изоляция и численность определяют, как быстро закрепляются признаки.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заблуждения о естественном отборе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73800" y="1097175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отбора нет цели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не «стремится» создать идеальный организм. Он лишь сохраняет те наследственные варианты, которые в данных условиях дают больше шансов выжить и оставить потомство.
</a:t>
            </a:r>
            <a:endParaRPr lang="en-US" sz="1122" dirty="0"/>
          </a:p>
        </p:txBody>
      </p:sp>
      <p:sp>
        <p:nvSpPr>
          <p:cNvPr id="11" name="Text 3"/>
          <p:cNvSpPr txBox="1"/>
          <p:nvPr/>
        </p:nvSpPr>
        <p:spPr>
          <a:xfrm>
            <a:off x="273800" y="1995595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уже существующая изменчивость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не создаёт признак по запросу среды. Он действует только на те различия, которые уже есть в популяции благодаря мутациям и рекомбинации.
</a:t>
            </a:r>
            <a:endParaRPr lang="en-US" sz="1122" dirty="0"/>
          </a:p>
        </p:txBody>
      </p:sp>
      <p:sp>
        <p:nvSpPr>
          <p:cNvPr id="12" name="Text 4"/>
          <p:cNvSpPr txBox="1"/>
          <p:nvPr/>
        </p:nvSpPr>
        <p:spPr>
          <a:xfrm>
            <a:off x="273800" y="2894011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полезен не всегда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вариант может быть выгоден в одних условиях и вреден в других. Поэтому приспособленность всегда зависит от конкретной среды, а не от абстрактной «полезности».
</a:t>
            </a:r>
            <a:endParaRPr lang="en-US" sz="1122" dirty="0"/>
          </a:p>
        </p:txBody>
      </p:sp>
      <p:sp>
        <p:nvSpPr>
          <p:cNvPr id="13" name="Text 5"/>
          <p:cNvSpPr txBox="1"/>
          <p:nvPr/>
        </p:nvSpPr>
        <p:spPr>
          <a:xfrm>
            <a:off x="273800" y="3792428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Случайность тоже важна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не отменяет мутации, миграцию и дрейф генов. Но именно он чаще всего определяет, какие наследственные варианты закрепятся и станут распространёнными.
</a:t>
            </a:r>
            <a:endParaRPr lang="en-US" sz="11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формы отбора — три пути приспособления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Стабилизирующий, движущий и разрывающий отбор по-разному меняют популяции, но каждый из них повышает приспособленность к конкретной среде. Понимание этих форм помогает объяснять адаптации, резистентность и эволюционные изменения.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2026-06-01T21:07:31Z</dcterms:created>
  <dcterms:modified xsi:type="dcterms:W3CDTF">2026-06-01T21:07:31Z</dcterms:modified>
</cp:coreProperties>
</file>