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256245" y="974360"/>
            <a:ext cx="2870616" cy="28856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38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Правовые основы предпринимательской деятельности: что должен знать будущий предприниматель
</a:t>
            </a:r>
            <a:endParaRPr lang="en-US" sz="2838" dirty="0"/>
          </a:p>
        </p:txBody>
      </p:sp>
      <p:sp>
        <p:nvSpPr>
          <p:cNvPr id="4" name="Text 1"/>
          <p:cNvSpPr txBox="1"/>
          <p:nvPr/>
        </p:nvSpPr>
        <p:spPr>
          <a:xfrm>
            <a:off x="362106" y="4516678"/>
            <a:ext cx="3827646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4936330" y="974360"/>
            <a:ext cx="2870616" cy="28856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путеводитель по законам, которые помогают начать бизнес законно и без ошибок.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7084" y="1691289"/>
            <a:ext cx="5173980" cy="2915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4541" y="2194559"/>
            <a:ext cx="2683479" cy="1882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правовых норм помогает заранее увидеть, как законно начать дело, избежать штрафов и спорных ситуаций, а также научиться отвечать за свои решения перед государством, клиентами и партнёрами.
</a:t>
            </a:r>
            <a:endParaRPr lang="en-US" sz="1050" dirty="0"/>
          </a:p>
        </p:txBody>
      </p:sp>
      <p:sp>
        <p:nvSpPr>
          <p:cNvPr id="7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правовая грамотность важна уже в школе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01500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Предпринимательство в смысле ГК РФ — это самостоятельная деятельность человека или организации, которая ведётся на свой риск и направлена на регулярное получение прибыли, а не на случайный разовый доход.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424922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него характерны свобода выбора решений, профессиональный подход к работе и имущественная ответственность за последствия. Предприниматель сам организует процесс и отвечает за его результаты.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324641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участник рынка действует не эпизодически, а системно: заключает сделки, планирует доходы, учитывает расходы и оценивает риски. Именно поэтому к бизнесу применяются специальные правовые требования.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предпринимательская деятельность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0686" y="1647327"/>
            <a:ext cx="3711922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962" y="1566447"/>
            <a:ext cx="3908988" cy="2041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нормы формируют правовую основу бизнеса и зачем они нужны на практике.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Предпринимательство регулируется не одним актом, а системой взаимосвязанных норм, которые одновременно задают свободу, порядок и ответственность.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6962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РФ; ГК РФ; НК РФ; ФЗ № 129-ФЗ; ФЗ № 99-ФЗ; ФЗ № 152-ФЗ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источники правового регулирования предпринимательства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12084" y="1824424"/>
            <a:ext cx="3331914" cy="27559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5691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Дееспособность и правовой статус
</a:t>
            </a:r>
            <a:pPr algn="l" indent="0" marL="0">
              <a:lnSpc>
                <a:spcPct val="100000"/>
              </a:lnSpc>
              <a:buNone/>
            </a:pPr>
            <a:r>
              <a:rPr lang="en-US" sz="7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Заниматься бизнесом может дееспособный гражданин, индивидуальный предприниматель или юридическое лицо. Право на предпринимательскую инициативу возникает только при соблюдении требований закона и регистрации в установленной форме.
</a:t>
            </a:r>
            <a:endParaRPr lang="en-US" sz="1345" dirty="0"/>
          </a:p>
        </p:txBody>
      </p:sp>
      <p:sp>
        <p:nvSpPr>
          <p:cNvPr id="8" name="Text 1"/>
          <p:cNvSpPr txBox="1"/>
          <p:nvPr/>
        </p:nvSpPr>
        <p:spPr>
          <a:xfrm>
            <a:off x="3294662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Возрастные и специальные ограничения
</a:t>
            </a:r>
            <a:pPr algn="l" indent="0" marL="0">
              <a:lnSpc>
                <a:spcPct val="100000"/>
              </a:lnSpc>
              <a:buNone/>
            </a:pPr>
            <a:r>
              <a:rPr lang="en-US" sz="7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отдельных сфер действуют дополнительные условия: возраст, образование, отсутствие судимости, состояние здоровья или специальный статус. Несовершеннолетние с 14 лет могут участвовать в предпринимательской деятельности лишь в предусмотренных законом случаях.
</a:t>
            </a:r>
            <a:endParaRPr lang="en-US" sz="1236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может заниматься предпринимательской деятельностью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этих параметров, выбор формы влияет на порядок управления, распределение прибыли и требования к корпоративным документам.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старта чаще подходит ИП, для партнёрства и роста — ООО, а АО выбирают, когда нужна более сложная структура капитала.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правовая характеристика форм ведения бизнеса по ГК РФ и специальным законам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формы ведения бизнеса и их различия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начать законную предпринимательскую деятельность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3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 требованиях гражданского, налогового и регистрационного законодательства.
</a:t>
            </a:r>
            <a:endParaRPr lang="en-US" sz="190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5660" y="927073"/>
            <a:ext cx="3377807" cy="17932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рабочих дня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типичный срок внесения записи в государственный реестр после подачи документов.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705661" y="3566160"/>
            <a:ext cx="3754336" cy="929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ФЗ № 129-ФЗ «О государственной регистрации юридических лиц и индивидуальных предпринимателей»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827891" y="1057521"/>
            <a:ext cx="3271360" cy="15558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срок показывает, что законный старт бизнеса можно оформить достаточно быстро, если заранее подготовить полный комплект документов.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641626" y="4678984"/>
            <a:ext cx="1311900" cy="2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023" y="2013314"/>
            <a:ext cx="305255" cy="3052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70349" y="2013314"/>
            <a:ext cx="305255" cy="3052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89041" y="2013314"/>
            <a:ext cx="305255" cy="30525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556410" y="2500465"/>
            <a:ext cx="2221052" cy="956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 основного направления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код показывает главный источник дохода и влияет на то, как будут трактоваться ключевые операции бизнеса при регистрации, проверках и взаимодействии с контрагентами.
</a:t>
            </a:r>
            <a:endParaRPr lang="en-US" sz="1198" dirty="0"/>
          </a:p>
        </p:txBody>
      </p:sp>
      <p:sp>
        <p:nvSpPr>
          <p:cNvPr id="13" name="Text 2"/>
          <p:cNvSpPr txBox="1"/>
          <p:nvPr/>
        </p:nvSpPr>
        <p:spPr>
          <a:xfrm>
            <a:off x="3373736" y="2500465"/>
            <a:ext cx="2221052" cy="956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Дополнительные виды
</a:t>
            </a:r>
            <a:pPr algn="l" indent="0" marL="0">
              <a:lnSpc>
                <a:spcPct val="100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Дополнительные коды нужны для сопутствующих услуг и расширяют рамки законной деятельности. Они помогают заранее учесть возможное развитие проекта без срочных изменений в документах.
</a:t>
            </a:r>
            <a:endParaRPr lang="en-US" sz="1198" dirty="0"/>
          </a:p>
        </p:txBody>
      </p:sp>
      <p:sp>
        <p:nvSpPr>
          <p:cNvPr id="14" name="Text 3"/>
          <p:cNvSpPr txBox="1"/>
          <p:nvPr/>
        </p:nvSpPr>
        <p:spPr>
          <a:xfrm>
            <a:off x="6192428" y="2500464"/>
            <a:ext cx="2221052" cy="9564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несоответствия
</a:t>
            </a:r>
            <a:pPr algn="l" indent="0" marL="0">
              <a:lnSpc>
                <a:spcPct val="100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фактическая работа не совпадает с заявленными кодами, возникают сложности с проверками, договорами и лицензированием. Поэтому ОКВЭД нужно выбирать осознанно и регулярно обновлять при изменении бизнеса.
</a:t>
            </a:r>
            <a:endParaRPr lang="en-US" sz="1198" dirty="0"/>
          </a:p>
        </p:txBody>
      </p:sp>
      <p:sp>
        <p:nvSpPr>
          <p:cNvPr id="15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ОКВЭД и выбор вида деятельности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режима влияет не только на сумму налога, но и на частоту отчётности, требования к учёту и круг доступных видов деятельности.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начинающих чаще удобны УСН и НПД; ОСН сложнее, а ПСН подходит прежде всего ИП в разрешённых сферах.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Налоговый кодекс РФ; действующие специальные налоговые режимы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Налоговые режимы: сравнение нагрузки и условий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7555" y="2755985"/>
            <a:ext cx="3888890" cy="16870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57678" y="1512476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Гражданский кодекс РФ; Налоговый кодекс РФ; Трудовой кодекс РФ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и обязанности предпринимателя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86953" y="1512476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возможности дает статус предпринимателя и какие юридические обязанности он с ним получает на практике.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предпринимателя всегда связаны с обязанностями: свобода бизнеса возможна только при соблюдении налоговых, учетных и договорных требований.
</a:t>
            </a:r>
            <a:endParaRPr lang="en-US" sz="136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8720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Договор закрепляет, что именно передается или выполняется, за какую цену и в какие сроки. Чем точнее прописаны условия, тем проще сторонам избежать разночтений и споров.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39491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предпринимательской практике чаще всего используют договоры купли-продажи, поставки, подряда, аренды, оказания услуг и агентский договор. Каждый из них распределяет риски и ответственность по-разному.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111266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договоре нет важных условий или они сформулированы расплывчато, доказать свою позицию в конфликте сложнее. Это повышает вероятность убытков и судебных разбирательств.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Договор как правовая основа деловых отношений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возникает ответственность бизнеса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нарушение нормы или договора приводит к юридическим последствиям для предпринимателя и организации.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24995" y="1921747"/>
            <a:ext cx="3094010" cy="25501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5691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нужна лицензия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медицинской, образовательной, охранной, алкогольной и ряда транспортных услуг закон требует лицензию или обязательное уведомление. Без этого деятельность может быть признана незаконной.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477142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правила действуют дополнительно
</a:t>
            </a:r>
            <a:pPr algn="l" indent="0" marL="0">
              <a:lnSpc>
                <a:spcPct val="100000"/>
              </a:lnSpc>
              <a:buNone/>
            </a:pPr>
            <a:r>
              <a:rPr lang="en-US" sz="7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 наличии разрешений предприниматель обязан соблюдать санитарные, противопожарные, трудовые нормы и правила защиты прав потребителей. Нарушения ведут к штрафам и иногда к приостановлению работы.
</a:t>
            </a:r>
            <a:endParaRPr lang="en-US" sz="1345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Лицензирование и специальные требования к отдельным видам бизнеса
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орган контролирует свою сферу: налоги, потребительские права, трудовые отношения, пожарную безопасность и персональные данные.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для бизнеса возникает не только из-за проверок, но и из-за несоблюдения требований в повседневной работе.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ФНС России, Роспотребнадзор, Роструд, МЧС России, Роскомнадзор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Государственный контроль: какие органы проверяют бизнес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363" y="3448597"/>
            <a:ext cx="306494" cy="2724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1494" y="3422515"/>
            <a:ext cx="324602" cy="32460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363" y="1744390"/>
            <a:ext cx="328860" cy="2923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4379" y="1759006"/>
            <a:ext cx="328860" cy="2630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86202" y="1759006"/>
            <a:ext cx="328860" cy="26308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5764" y="3831926"/>
            <a:ext cx="3621582" cy="9439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Доказательства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споре помогают договоры, акты, счета, накладные, платежные документы и деловая переписка. Чем полнее пакет документов, тем выше шансы защитить позицию.
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696895" y="3831924"/>
            <a:ext cx="3621582" cy="9439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Защитные механизмы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нарушении прав можно обращаться в прокуратуру и к уполномоченному по защите прав предпринимателей. Это особенно важно при необоснованных претензиях и давлениях.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396159" y="2134557"/>
            <a:ext cx="2205549" cy="9210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Претензия
</a:t>
            </a:r>
            <a:pPr algn="l" indent="0" marL="0">
              <a:lnSpc>
                <a:spcPct val="100000"/>
              </a:lnSpc>
              <a:buNone/>
            </a:pPr>
            <a:r>
              <a:rPr lang="en-US" sz="7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Досудебная претензия помогает зафиксировать спор, обозначить требования и дать контрагенту шанс исправить нарушение без суда и лишних затрат времени.
</a:t>
            </a:r>
            <a:endParaRPr lang="en-US" sz="1318" dirty="0"/>
          </a:p>
        </p:txBody>
      </p:sp>
      <p:sp>
        <p:nvSpPr>
          <p:cNvPr id="12" name="Text 3"/>
          <p:cNvSpPr txBox="1"/>
          <p:nvPr/>
        </p:nvSpPr>
        <p:spPr>
          <a:xfrm>
            <a:off x="3240175" y="2134557"/>
            <a:ext cx="2205549" cy="9210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Переговоры
</a:t>
            </a:r>
            <a:pPr algn="l" indent="0" marL="0">
              <a:lnSpc>
                <a:spcPct val="100000"/>
              </a:lnSpc>
              <a:buNone/>
            </a:pPr>
            <a:r>
              <a:rPr lang="en-US" sz="6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Переговоры часто позволяют сохранить деловые отношения и быстрее согласовать оплату, сроки или качество исполнения, особенно когда спор связан с недопониманием условий.
</a:t>
            </a:r>
            <a:endParaRPr lang="en-US" sz="1179" dirty="0"/>
          </a:p>
        </p:txBody>
      </p:sp>
      <p:sp>
        <p:nvSpPr>
          <p:cNvPr id="13" name="Text 4"/>
          <p:cNvSpPr txBox="1"/>
          <p:nvPr/>
        </p:nvSpPr>
        <p:spPr>
          <a:xfrm>
            <a:off x="6091998" y="2134557"/>
            <a:ext cx="2205549" cy="9210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Арбитражный суд
</a:t>
            </a:r>
            <a:pPr algn="l" indent="0" marL="0">
              <a:lnSpc>
                <a:spcPct val="100000"/>
              </a:lnSpc>
              <a:buNone/>
            </a:pPr>
            <a:r>
              <a:rPr lang="en-US" sz="6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договориться не удается, предприниматель обращается в арбитражный суд. Там особенно важны письменные доказательства, подтверждающие сделку, оплату и нарушение обязательств.
</a:t>
            </a:r>
            <a:endParaRPr lang="en-US" sz="1153" dirty="0"/>
          </a:p>
        </p:txBody>
      </p:sp>
      <p:sp>
        <p:nvSpPr>
          <p:cNvPr id="14" name="Text 5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прав предпринимателя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2154" y="1819819"/>
            <a:ext cx="3848986" cy="257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962" y="1566447"/>
            <a:ext cx="3908988" cy="2041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распространенные нарушения, их последствия и то, как они обычно проявляются в реальной работе.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ошибок связано не с самой идеей бизнеса, а с игнорированием формальных требований: регистрации, учета, документов и налоговой дисциплины.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6962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Гражданский кодекс РФ; Налоговый кодекс РФ; КоАП РФ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правовые ошибки начинающих предпринимателей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6037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Честная реклама, точные документы и соблюдение сроков показывают, что предприниматель уважает клиента и партнера. Такая практика снижает число конфликтов и делает бизнес предсказуемым.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588747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компании деловая репутация — не абстрактное понятие, а реальный ресурс. Она влияет на выбор поставщиков, клиентов и работников не меньше, чем цена или ассортимент.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480936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Добросовестное поведение особенно важно там, где доверие невозможно проверить сразу: при предоплате, долгих поставках, услугах и работе с персональными данными. Репутация накапливается постепенно.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Этика, добросовестность и деловая репутация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3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2046224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Электронная регистрация, личный кабинет ФНС, онлайн-кассы и электронная подпись заметно упростили запуск и сопровождение бизнеса. Многие процедуры теперь занимают меньше времени и требуют меньше бумажных документов.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78858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выросла ответственность за защиту персональных данных, безопасность паролей и проверку онлайн-сделок. Цифровые инструменты удобны только тогда, когда предприниматель понимает их юридические последствия.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Цифровизация предпринимательской среды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Правовые знания помогают бизнесу расти безопасно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Предпринимательство становится устойчивым, когда регистрация, налоги, договоры и специальные требования находятся под контролем. Правовая грамотность снижает риски и создает основу для доверия, развития и долгосрочного успеха.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2026-05-25T13:22:30Z</dcterms:created>
  <dcterms:modified xsi:type="dcterms:W3CDTF">2026-05-25T13:22:30Z</dcterms:modified>
</cp:coreProperties>
</file>