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275" y="206227"/>
            <a:ext cx="4158600" cy="11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Житие в древнерусской литературе
</a:t>
            </a:r>
            <a:endParaRPr lang="en-US" sz="3134" dirty="0"/>
          </a:p>
        </p:txBody>
      </p:sp>
      <p:sp>
        <p:nvSpPr>
          <p:cNvPr id="6" name="Text 1"/>
          <p:cNvSpPr txBox="1"/>
          <p:nvPr/>
        </p:nvSpPr>
        <p:spPr>
          <a:xfrm>
            <a:off x="229275" y="1796850"/>
            <a:ext cx="4579500" cy="15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Житие — рассказ о святости: жизнь человека становится уроком веры и добрых дел.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257078"/>
            <a:ext cx="4567800" cy="3693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45250" y="1256725"/>
            <a:ext cx="3924300" cy="3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Жития появились на Руси после принятия христианства в 988 году. Их писали монахи и книжники, опираясь на византийские образцы, летописи и местные предания о святых. Тексты укрепляли представления о добре и духовном идеале.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и культурный контекст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85800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житие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300" y="1363475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Житие — произведение о жизни святого человека. В центре не обычные детали быта, а духовный путь, через который герой доказывает свою верность христианским ценностям.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4300" y="253110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в житии рассказывают о рождении и ранних признаках избранности, затем — о добродетелях и подвигах. Отмечаются испытания, смерть и то, как люди сохраняют память о святом.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74300" y="365775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цель жанра — объяснить, почему этот человек стал примером христианской жизни. История превращается в нравственное наставление для читателей и слушателей.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6604" y="1576525"/>
            <a:ext cx="4011791" cy="1923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жития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000" y="18819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легко узнать по сочетанию героя, сюжета, языка и главной идеи: реальное событие служит созданию духовного образца.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74000" y="29061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Житие соединяет реальные факты с духовным идеалом и оформляет путь героя как пример для общины; древнерусские рукописи были главным носителем таких текстов.
</a:t>
            </a:r>
            <a:endParaRPr lang="en-US" sz="1034" dirty="0"/>
          </a:p>
        </p:txBody>
      </p:sp>
      <p:sp>
        <p:nvSpPr>
          <p:cNvPr id="9" name="Text 3"/>
          <p:cNvSpPr txBox="1"/>
          <p:nvPr/>
        </p:nvSpPr>
        <p:spPr>
          <a:xfrm>
            <a:off x="109175" y="4637850"/>
            <a:ext cx="78690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жанра по древнерусской традиции житийной литературы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447610"/>
            <a:ext cx="3598200" cy="29340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808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святого в житии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4055625" y="18704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жития часто выбирает отказ от богатства, славы и земной власти ради духовной жизни. Ему важнее пост, молитва и терпение, чем удобства и почести, которые легко получить в обычном мире.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055625" y="33279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подчёркиваются помощь бедным, доброта к людям и стойкость в испытаниях. Поэтому для наглядного образа подходят икона святого, миниатюра из рукописи или вид монастыря — привычные знаки этой культуры.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житие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житийного сюжета от рождения до посмертного почитания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162" y="1225603"/>
            <a:ext cx="200925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3306" y="1225603"/>
            <a:ext cx="301388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4675" y="3638866"/>
            <a:ext cx="267900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73306" y="3638866"/>
            <a:ext cx="301388" cy="267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98162" y="2447589"/>
            <a:ext cx="200925" cy="2679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житий
</a:t>
            </a:r>
            <a:endParaRPr lang="en-US" sz="2600" dirty="0"/>
          </a:p>
        </p:txBody>
      </p:sp>
      <p:sp>
        <p:nvSpPr>
          <p:cNvPr id="15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6" name="Text 2"/>
          <p:cNvSpPr txBox="1"/>
          <p:nvPr/>
        </p:nvSpPr>
        <p:spPr>
          <a:xfrm>
            <a:off x="251675" y="1645281"/>
            <a:ext cx="41682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Вера связывает героя с Богом и помогает ему не терять смысл даже в трудных обстоятельствах. Через решения и поступки святого читатель понимает, во что нужно опираться.
</a:t>
            </a:r>
            <a:endParaRPr lang="en-US" sz="1000" dirty="0"/>
          </a:p>
        </p:txBody>
      </p:sp>
      <p:sp>
        <p:nvSpPr>
          <p:cNvPr id="17" name="Text 3"/>
          <p:cNvSpPr txBox="1"/>
          <p:nvPr/>
        </p:nvSpPr>
        <p:spPr>
          <a:xfrm>
            <a:off x="781700" y="1177150"/>
            <a:ext cx="3638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Вера
</a:t>
            </a:r>
            <a:endParaRPr lang="en-US" sz="1100" dirty="0"/>
          </a:p>
        </p:txBody>
      </p:sp>
      <p:sp>
        <p:nvSpPr>
          <p:cNvPr id="18" name="Text 4"/>
          <p:cNvSpPr txBox="1"/>
          <p:nvPr/>
        </p:nvSpPr>
        <p:spPr>
          <a:xfrm>
            <a:off x="4641600" y="1645225"/>
            <a:ext cx="41682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Смирение учит отказаться от гордости и мечты о земной славе. В житиях это проявляется в скромности, послушании и готовности принимать испытания без злости.
</a:t>
            </a:r>
            <a:endParaRPr lang="en-US" sz="1000" dirty="0"/>
          </a:p>
        </p:txBody>
      </p:sp>
      <p:sp>
        <p:nvSpPr>
          <p:cNvPr id="19" name="Text 5"/>
          <p:cNvSpPr txBox="1"/>
          <p:nvPr/>
        </p:nvSpPr>
        <p:spPr>
          <a:xfrm>
            <a:off x="5207075" y="1177150"/>
            <a:ext cx="34323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Смирение
</a:t>
            </a:r>
            <a:endParaRPr lang="en-US" sz="1200" dirty="0"/>
          </a:p>
        </p:txBody>
      </p:sp>
      <p:sp>
        <p:nvSpPr>
          <p:cNvPr id="20" name="Text 6"/>
          <p:cNvSpPr txBox="1"/>
          <p:nvPr/>
        </p:nvSpPr>
        <p:spPr>
          <a:xfrm>
            <a:off x="251725" y="4061249"/>
            <a:ext cx="41277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Милосердие выражается в заботе о слабых и помощи тем, кто нуждается. Так житие напоминает: святость проверяется отношением к людям, а не словами.
</a:t>
            </a:r>
            <a:endParaRPr lang="en-US" sz="1000" dirty="0"/>
          </a:p>
        </p:txBody>
      </p:sp>
      <p:sp>
        <p:nvSpPr>
          <p:cNvPr id="21" name="Text 7"/>
          <p:cNvSpPr txBox="1"/>
          <p:nvPr/>
        </p:nvSpPr>
        <p:spPr>
          <a:xfrm>
            <a:off x="781700" y="3593175"/>
            <a:ext cx="3597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Милосердие
</a:t>
            </a:r>
            <a:endParaRPr lang="en-US" sz="1200" dirty="0"/>
          </a:p>
        </p:txBody>
      </p:sp>
      <p:sp>
        <p:nvSpPr>
          <p:cNvPr id="22" name="Text 8"/>
          <p:cNvSpPr txBox="1"/>
          <p:nvPr/>
        </p:nvSpPr>
        <p:spPr>
          <a:xfrm>
            <a:off x="4641600" y="4061249"/>
            <a:ext cx="42153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Верность Богу делает поступки героя осмысленными и направленными. Жития показывают, что духовная сила важнее богатства и власти, которые легко потерять.
</a:t>
            </a:r>
            <a:endParaRPr lang="en-US" sz="1000" dirty="0"/>
          </a:p>
        </p:txBody>
      </p:sp>
      <p:sp>
        <p:nvSpPr>
          <p:cNvPr id="23" name="Text 9"/>
          <p:cNvSpPr txBox="1"/>
          <p:nvPr/>
        </p:nvSpPr>
        <p:spPr>
          <a:xfrm>
            <a:off x="5207075" y="3593175"/>
            <a:ext cx="3638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Верность Богу
</a:t>
            </a:r>
            <a:endParaRPr lang="en-US" sz="1200" dirty="0"/>
          </a:p>
        </p:txBody>
      </p:sp>
      <p:sp>
        <p:nvSpPr>
          <p:cNvPr id="24" name="Text 10"/>
          <p:cNvSpPr txBox="1"/>
          <p:nvPr/>
        </p:nvSpPr>
        <p:spPr>
          <a:xfrm>
            <a:off x="251725" y="2869974"/>
            <a:ext cx="85407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Терпение показывает, что добродетель не исчезает при боли и лишениях. Герой проходит испытания, сохраняя внутреннюю стойкость и верность выбранному пути.
</a:t>
            </a:r>
            <a:endParaRPr lang="en-US" sz="1000" dirty="0"/>
          </a:p>
        </p:txBody>
      </p:sp>
      <p:sp>
        <p:nvSpPr>
          <p:cNvPr id="25" name="Text 11"/>
          <p:cNvSpPr txBox="1"/>
          <p:nvPr/>
        </p:nvSpPr>
        <p:spPr>
          <a:xfrm>
            <a:off x="781700" y="2401911"/>
            <a:ext cx="8010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Терпение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становится героем жития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6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Сводное представление о распространённых типах героев в древнерусской житийной традиции (качественное обобщение).
</a:t>
            </a:r>
            <a:endParaRPr lang="en-US" sz="628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читателю встречаются жития князей и монахов: их подвиги в средневековой Руси ценились особенно высоко.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типы героев различаются по обстоятельствам жизни, но объединяются общей идеей — святостью и служением людям.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памятники жанра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131075" y="1095875"/>
            <a:ext cx="18864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века на Руси: эпоха ранней святости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31075" y="2834725"/>
            <a:ext cx="18864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«Житие Бориса и Глеба» показывает кротость князей-мучеников и их отказ от мести. Через их судьбу подчёркивается верность заповедям даже перед опасностью.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2323676" y="109587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 век: формирование монастырской традиции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323676" y="283472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«Житие Феодосия Печерского» связано с Киево-Печерским монастырём и рассказывает о послушании и трудолюбии. Оно подчёркивает уважение к монашескому труду и общинной заботе.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4516250" y="109587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XIV век: духовное наставничество Руси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4516250" y="283472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«Житие Сергия Радонежского» знакомит с образом духовного наставника. В тексте важны молитва, смирение и помощь людям, а также идея объединения русских земель.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6708851" y="109587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XIII век: князь-воин и политическая мудрость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6708851" y="283472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«Житие Александра Невского» соединяет образ воина и правителя со святой ответственностью. Защита земли Русской показана вместе со смирением и верностью вере.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7225" y="1330683"/>
            <a:ext cx="3007500" cy="29546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«Житие Бориса и Глеба»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830350" y="1514575"/>
            <a:ext cx="51393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Борис и Глеб — первые русские святые князья-мученики. В житии подчёркивается, что они приняли смерть без сопротивления, не желая проливать кровь брата.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830275" y="3154300"/>
            <a:ext cx="51393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уделяется кротости, братолюбию и верности христианским заповедям. Важная идея текста — отказ от мести, а не стремление ответить силой на насилие.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«Житие Феодосия Печерского»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002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Феодосий Печерский показан как образец монашеского послушания: он подчиняет личные желания общему правилу, принимает труды и учится смирять сердце в повседневной дисциплине.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18077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Житие подчеркивает отказ от роскоши и уважение к труду: он заботится о братии, помогает слабым делом и словом, а бытовые ограничения становятся частью духовного роста.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12200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Феодосий связан с Киево-Печерским монастырем — центром книжности и духовной жизни Древней Руси. Именно в таких условиях создавались и сохранялись тексты, которые укрепляли веру у читателей.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«Житие Сергия Радонежского»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1139550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Сергий Радонежский в житии предстает как духовный наставник Руси XIV века. Его главное дело — вести людей к молитве и внутренней честности, показывая путь через кротость и смирение.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74300" y="202034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Трудолюбие и помощь людям раскрываются в житийных эпизодах: Сергий не отделяет духовность от повседневной работы, поддерживает братьев, заботится о нуждающихся и учит терпению.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2916518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Сергия связан с Троице-Сергиевым монастырем. В тексте это место становится опорой для духовной жизни и книжного труда, а также символом единения.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74300" y="383827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Житие помогает увидеть связь религиозной жизни с историей страны: через личный подвиг Сергия осмысляется идея собирания земель и ответственность наставника за духовное будущее народа.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77175" y="1791300"/>
            <a:ext cx="32553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XIV
</a:t>
            </a:r>
            <a:pPr algn="l" indent="0" marL="0">
              <a:lnSpc>
                <a:spcPct val="115000"/>
              </a:lnSpc>
              <a:buNone/>
            </a:pPr>
            <a:r>
              <a:rPr lang="en-US" sz="4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Эпоха, обозначаемая этой римской цифрой, важна тем, что житие помогает понять: защита земли требует не только силы, но и ответственности правителя.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Средневековая традиция и последующая книжная передача образа Александра Невского (историко-литературная характеристика, точные цифровые параметры в рамках школьного курса могут различаться по изданиям).
</a:t>
            </a:r>
            <a:endParaRPr lang="en-US" sz="3427" dirty="0"/>
          </a:p>
        </p:txBody>
      </p:sp>
      <p:sp>
        <p:nvSpPr>
          <p:cNvPr id="5" name="Text 1"/>
          <p:cNvSpPr txBox="1"/>
          <p:nvPr/>
        </p:nvSpPr>
        <p:spPr>
          <a:xfrm>
            <a:off x="601725" y="1791425"/>
            <a:ext cx="28089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житии соединяются три роли — воин, князь и святой: это позволяет показать, как победы и мудрая политика связаны со смирением, верностью вере и личной обязанностью перед людьми.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житие отличается от других жанров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5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жанровых признаков по учебно-справочным материалам о древнерусской литературе (конкретное количественное шкалирование — учебная модель).
</a:t>
            </a:r>
            <a:endParaRPr lang="en-US" sz="568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житии главный акцент — путь к святости и нравственный пример. Другие жанры могут рассказывать о событиях и героях, но их цель обычно иная и герои изображаются иначе.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диаграмме видно распределение смысловых фокусов: чем сильнее жанровый акцент на святости, тем отчетливее доминирует герой-образец и урок для читателя.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художественные особенности житий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38150" y="1694700"/>
            <a:ext cx="40146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Жития узнаются по торжественному тону, повторяющимся формулировкам и похвале герою. Текст строится так, чтобы читатель воспринимал подвиг не как случайность, а как путь к святости.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74875" y="3376500"/>
            <a:ext cx="8357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высоком книжном стиле в жития добавляются конкретные имена, события и детали времени. Благодаря этому образ святого остается живым и убедительным, а духовная идея становится понятной.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4703950" y="1693225"/>
            <a:ext cx="393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часто вводят библейские цитаты и обращения к Богу. Это помогает объяснить поступки святого духовным смыслом: читатель видит, что сила приходит свыше.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7961" y="1340425"/>
            <a:ext cx="2868079" cy="192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Качества святого в житии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4637850"/>
            <a:ext cx="78039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Учебно-справочные представления о жанровых идеалах житий в древнерусской литературе.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174300" y="3498100"/>
            <a:ext cx="42621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— это внутренний смысл подвига; в тексте оно проявляется через поступки, решения и слова героя. Данные строки показывают, как формируется идеал святого в древнерусской культуре.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707625" y="3498100"/>
            <a:ext cx="4262100" cy="8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Идеал святого создается набором качеств: внутреннее смирение поддерживает терпение, а молитва придает силы для милосердного служения другим людям.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становится частью духовной памяти народа
</a:t>
            </a:r>
            <a:endParaRPr lang="en-US" sz="2531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в древнерусской традиции осмысления жизни подвижника в житийном жанре.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25" y="1148263"/>
            <a:ext cx="2835600" cy="23039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7075" y="1147368"/>
            <a:ext cx="2835600" cy="23094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900" y="1147368"/>
            <a:ext cx="2835600" cy="23094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54" y="3538102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Страницы, которые учили терпению
</a:t>
            </a:r>
            <a:pPr algn="l" indent="0" marL="0">
              <a:lnSpc>
                <a:spcPct val="115000"/>
              </a:lnSpc>
              <a:buNone/>
            </a:pPr>
            <a:r>
              <a:rPr lang="en-US" sz="11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чтение приходили не ради приключений, а ради примера: как переносить трудности без озлобления. Житие показывало, что испытания могут стать проверкой веры и характера. Так история превращалась в личный урок на каждый день.
</a:t>
            </a:r>
            <a:endParaRPr lang="en-US" sz="1037" dirty="0"/>
          </a:p>
        </p:txBody>
      </p:sp>
      <p:sp>
        <p:nvSpPr>
          <p:cNvPr id="8" name="Text 1"/>
          <p:cNvSpPr txBox="1"/>
          <p:nvPr/>
        </p:nvSpPr>
        <p:spPr>
          <a:xfrm>
            <a:off x="3169364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Молитва и труд как смысл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11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монастырской библиотеке жития воспринимались как наставление для духовной работы. Герой не отделял молитву от действий: он служил братии, заботился о людях и учился стойкости. Чтение помогало держать внутренний порядок и уважать труд.
</a:t>
            </a:r>
            <a:endParaRPr lang="en-US" sz="1037" dirty="0"/>
          </a:p>
        </p:txBody>
      </p:sp>
      <p:sp>
        <p:nvSpPr>
          <p:cNvPr id="9" name="Text 2"/>
          <p:cNvSpPr txBox="1"/>
          <p:nvPr/>
        </p:nvSpPr>
        <p:spPr>
          <a:xfrm>
            <a:off x="6132641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Книга, которую слушали в храме
</a:t>
            </a:r>
            <a:pPr algn="l" indent="0" marL="0">
              <a:lnSpc>
                <a:spcPct val="115000"/>
              </a:lnSpc>
              <a:buNone/>
            </a:pPr>
            <a:r>
              <a:rPr lang="en-US" sz="11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жития читали вслух, чтобы слушатели запоминали главные поступки святого. Это поддерживало общую веру и помогало воспринимать добрые дела как норму. В храме текст звучал как приглашение следовать нравственному идеалу.
</a:t>
            </a:r>
            <a:endParaRPr lang="en-US" sz="1037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читали жития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ценности житий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5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содержания житийной литературы (качественный анализ по школьным учебным материалам; конкретные численные доли — учебная интерпретация).
</a:t>
            </a:r>
            <a:endParaRPr lang="en-US" sz="568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Вера и смирение чаще всего становятся основанием образа святого. Остальные ценности показывают, как духовный путь связывается с заботой о людях и судьбе страны.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подчеркивает, что ценности в житиях не существуют по отдельности: духовная основа (вера и смирение) ведет к служению, милосердию, терпению и любви к Родине.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550" y="2433750"/>
            <a:ext cx="4095900" cy="161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Житие сохраняет представление о добре, долге, святости и осознанном нравственном выборе. Этот жанр соединяет историю, религию и литературу, поэтому помогает понять культуру Древней Руси и ее героев как живые примеры служения.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11550" y="464275"/>
            <a:ext cx="8240100" cy="7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житие важно и сегодня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2026-05-15T07:41:04Z</dcterms:created>
  <dcterms:modified xsi:type="dcterms:W3CDTF">2026-05-15T07:41:04Z</dcterms:modified>
</cp:coreProperties>
</file>