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Крупнейшая экономика Латинской Америки: ресурсы, отрасли, регионы.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Бразилии: природные ресурсы, отрасли и региональные контрасты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Протяжённое атлантическое побережье, богатые ресурсы, разнообразный климат и крупные речные системы сформировали сильные сельское хозяйство, промышленность и экспортную специализацию Бразилии.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основы хозяйства Бразилии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население поддерживает спрос на товары и услуги и усиливает роль страны в мировой торговле.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IBGE, оценка населения Бразилии, 2022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203 млн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2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формируют огромный внутренний рынок.
</a:t>
            </a:r>
            <a:endParaRPr lang="en-US" sz="4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опирается на сырьевые товары, но заметную роль сохраняют отдельные высокотехнологичные и переработанные позиции.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по-прежнему зависит прежде всего от ресурсов и аграрного сектора, хотя глубина переработки постепенно растёт.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MDIC / Comex Stat, структура экспорта Бразилии, 2023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экспорта Бразилии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142188"/>
            <a:ext cx="5955300" cy="244342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географии хозяйства Бразилии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8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Отрасли хозяйства и их территориальная специализация
</a:t>
            </a:r>
            <a:endParaRPr lang="en-US" sz="2888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сосредоточены ключевые отрасли и какую роль они играют в экономике страны.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сильные отрасли тяготеют к побережью и освоенным районам, что подчёркивает неравномерность развития территории.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3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как основа экспортной специализации
</a:t>
            </a:r>
            <a:endParaRPr lang="en-US" sz="2803" dirty="0"/>
          </a:p>
        </p:txBody>
      </p:sp>
      <p:sp>
        <p:nvSpPr>
          <p:cNvPr id="12" name="Text 2"/>
          <p:cNvSpPr txBox="1"/>
          <p:nvPr/>
        </p:nvSpPr>
        <p:spPr>
          <a:xfrm>
            <a:off x="6585300" y="1252275"/>
            <a:ext cx="5073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лидеры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занимает ведущие позиции по сое, кофе, сахару, говядине и мясу птицы. Эти товары обеспечивают значительную часть валютных поступлений и укрепляют роль страны на внешних рынках.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6585300" y="5580675"/>
            <a:ext cx="5073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 для промышленности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даёт не только продукты питания, но и сырьё для пищевой и биотопливной промышленности. Поэтому агросектор напрямую связан с индустриальным развитием страны.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6585300" y="4498575"/>
            <a:ext cx="5073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 товарного типа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рогатый скот, свиноводство и птицеводство ориентированы не только на внутренний рынок, но и на экспорт. Развитие кормовой базы усиливает связь между растениеводством и животноводством.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6585300" y="3416475"/>
            <a:ext cx="5073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Плантационное наследие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 сельское хозяйство Бразилии развивалось на плантациях, ориентированных на внешний спрос. Эта традиция сохранилась в производстве сахара, кофе и других экспортных культур.
</a:t>
            </a:r>
            <a:endParaRPr lang="en-US" sz="1500" dirty="0"/>
          </a:p>
        </p:txBody>
      </p:sp>
      <p:sp>
        <p:nvSpPr>
          <p:cNvPr id="16" name="Text 6"/>
          <p:cNvSpPr txBox="1"/>
          <p:nvPr/>
        </p:nvSpPr>
        <p:spPr>
          <a:xfrm>
            <a:off x="6585300" y="2334375"/>
            <a:ext cx="5073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Агробизнес Центро-Запада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Центро-Западе быстро растут крупные фермерские хозяйства. Здесь широко применяются механизация, удобрения, современные сорта и расширение посевов, что повышает урожайность и конкурентоспособность продукции.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регионами связаны с климатом, освоенностью территории и доступом к рынкам сбыта.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товарное сельское хозяйство сформировалось там, где сочетаются крупные хозяйства, инфраструктура и устойчивый спрос.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сельскохозяйственной специализации макрорегионов Бразилии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Региональная специализация сельского хозяйства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400" y="1652625"/>
            <a:ext cx="316800" cy="28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400" y="2686430"/>
            <a:ext cx="316800" cy="2534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400" y="3692075"/>
            <a:ext cx="316800" cy="281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400" y="4711800"/>
            <a:ext cx="316800" cy="281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33400" y="5713925"/>
            <a:ext cx="316800" cy="316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450575" y="487150"/>
            <a:ext cx="10933500" cy="63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Бразилии: традиционные и современные отрасли
</a:t>
            </a:r>
            <a:endParaRPr lang="en-US" sz="2494" dirty="0"/>
          </a:p>
        </p:txBody>
      </p:sp>
      <p:sp>
        <p:nvSpPr>
          <p:cNvPr id="15" name="Text 2"/>
          <p:cNvSpPr txBox="1"/>
          <p:nvPr/>
        </p:nvSpPr>
        <p:spPr>
          <a:xfrm>
            <a:off x="1535150" y="143552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Металлургия и сырьё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опирается на переработку руд, нефти и сельскохозяйственного сырья. Это создаёт прочную связь между добывающими районами, агробизнесом и обрабатывающими предприятиями.
</a:t>
            </a:r>
            <a:endParaRPr lang="en-US" sz="1500" dirty="0"/>
          </a:p>
        </p:txBody>
      </p:sp>
      <p:sp>
        <p:nvSpPr>
          <p:cNvPr id="16" name="Text 3"/>
          <p:cNvSpPr txBox="1"/>
          <p:nvPr/>
        </p:nvSpPr>
        <p:spPr>
          <a:xfrm>
            <a:off x="1535150" y="24552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Автомобилестроение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Автомобильные заводы ориентируются на большой внутренний рынок и сеть поставщиков комплектующих. Эта отрасль особенно важна для занятости и развития транспортных кластеров.
</a:t>
            </a:r>
            <a:endParaRPr lang="en-US" sz="1500" dirty="0"/>
          </a:p>
        </p:txBody>
      </p:sp>
      <p:sp>
        <p:nvSpPr>
          <p:cNvPr id="17" name="Text 4"/>
          <p:cNvSpPr txBox="1"/>
          <p:nvPr/>
        </p:nvSpPr>
        <p:spPr>
          <a:xfrm>
            <a:off x="1535150" y="347497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Авиация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Embraer сделала Бразилию заметным игроком в мировой авиации. Компания известна региональными самолётами и показывает, что страна способна развивать сложные высокотехнологичные производства.
</a:t>
            </a:r>
            <a:endParaRPr lang="en-US" sz="1500" dirty="0"/>
          </a:p>
        </p:txBody>
      </p:sp>
      <p:sp>
        <p:nvSpPr>
          <p:cNvPr id="18" name="Text 5"/>
          <p:cNvSpPr txBox="1"/>
          <p:nvPr/>
        </p:nvSpPr>
        <p:spPr>
          <a:xfrm>
            <a:off x="1535150" y="44947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Нефтепереработка и нефтехимия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Нефтяной комплекс усиливает энергетическую независимость и снабжает сырьём нефтехимию. Значительная часть мощностей связана с прибрежными районами и портовой инфраструктурой.
</a:t>
            </a:r>
            <a:endParaRPr lang="en-US" sz="1500" dirty="0"/>
          </a:p>
        </p:txBody>
      </p:sp>
      <p:sp>
        <p:nvSpPr>
          <p:cNvPr id="19" name="Text 6"/>
          <p:cNvSpPr txBox="1"/>
          <p:nvPr/>
        </p:nvSpPr>
        <p:spPr>
          <a:xfrm>
            <a:off x="1535150" y="551442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Наукоёмкие производства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крупных городах развиваются техника, электроника и деловые услуги для промышленности. Именно здесь легче всего сочетать квалифицированные кадры, исследования и устойчивый спрос.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экспортный поток Бразилии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вывоза сырья и продукции через внутреннюю переработку, транспорт и морские порты на внешние рынки.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Топливно-энергетический комплекс Бразилии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1294925" y="2513800"/>
            <a:ext cx="3169200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1950–1970-е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Расширяется гидроэнергетика: крупные реки и рост спроса на электричество делают этот источник одним из ключевых в энергосистеме страны.
</a:t>
            </a:r>
            <a:endParaRPr lang="en-US" sz="1700" dirty="0"/>
          </a:p>
        </p:txBody>
      </p:sp>
      <p:sp>
        <p:nvSpPr>
          <p:cNvPr id="9" name="Text 2"/>
          <p:cNvSpPr txBox="1"/>
          <p:nvPr/>
        </p:nvSpPr>
        <p:spPr>
          <a:xfrm>
            <a:off x="2846725" y="4977950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1975
</a:t>
            </a:r>
            <a:pPr algn="l" indent="0" marL="0">
              <a:lnSpc>
                <a:spcPct val="115000"/>
              </a:lnSpc>
              <a:buNone/>
            </a:pPr>
            <a:r>
              <a:rPr lang="en-US" sz="682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66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Запускается программа Proálcool, которая стимулирует производство этанола из сахарного тростника и снижает зависимость транспорта от бензина.
</a:t>
            </a:r>
            <a:endParaRPr lang="en-US" sz="1655" dirty="0"/>
          </a:p>
        </p:txBody>
      </p:sp>
      <p:sp>
        <p:nvSpPr>
          <p:cNvPr id="10" name="Text 3"/>
          <p:cNvSpPr txBox="1"/>
          <p:nvPr/>
        </p:nvSpPr>
        <p:spPr>
          <a:xfrm>
            <a:off x="6308925" y="3869025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2006 и далее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и освоение глубоководных месторождений pre-salt усиливают роль нефти Атлантического шельфа в добыче и экспорте.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8423100" y="2208150"/>
            <a:ext cx="30168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2010–2020-е
</a:t>
            </a:r>
            <a:pPr algn="l" indent="0" marL="0">
              <a:lnSpc>
                <a:spcPct val="115000"/>
              </a:lnSpc>
              <a:buNone/>
            </a:pPr>
            <a:r>
              <a:rPr lang="en-US" sz="64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 развиваются ветер и солнечная энергетика, а энергобаланс становится более разнообразным за счёт сочетания возобновляемых и традиционных источников.
</a:t>
            </a:r>
            <a:endParaRPr lang="en-US" sz="1575" dirty="0"/>
          </a:p>
        </p:txBody>
      </p:sp>
      <p:sp>
        <p:nvSpPr>
          <p:cNvPr id="12" name="Text 5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464261"/>
            <a:ext cx="5955300" cy="193547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EPE и IEA; обобщение по энергобалансу Бразилии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энергии в Бразилии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источников энергии показывает, почему энергосистема Бразилии остаётся смешанной и постепенно диверсифицируется.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особенность — опора на гидроресурсы и нефть при быстром росте альтернативной энергетики. Это повышает устойчивость, но не снимает зависимость от природных и рыночных условий.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500" y="1195328"/>
            <a:ext cx="11379300" cy="28781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3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пространственная организация хозяйства
</a:t>
            </a:r>
            <a:endParaRPr lang="en-US" sz="3034" dirty="0"/>
          </a:p>
        </p:txBody>
      </p:sp>
      <p:sp>
        <p:nvSpPr>
          <p:cNvPr id="8" name="Text 2"/>
          <p:cNvSpPr txBox="1"/>
          <p:nvPr/>
        </p:nvSpPr>
        <p:spPr>
          <a:xfrm>
            <a:off x="44618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Автомобильный транспорт остаётся главным способом перевозок, поэтому стоимость доставки часто высока. Состояние дорог напрямую влияет на скорость вывоза продукции и связывает удалённые районы с портами и рынками.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4617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Автодорожный каркас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29093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Железнодорожная сеть развита неравномерно и чаще обслуживает экспортные потоки. Она особенно важна там, где требуется быстро доставлять руду, зерно и другие грузы к морским терминалам.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29092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для сырья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613568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бассейне Амазонки речной транспорт имеет особое значение, потому что во многих местах он надёжнее сухопутных путей. Для местных жителей река часто остаётся главным каналом связи.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613567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Амазонии
</a:t>
            </a:r>
            <a:endParaRPr lang="en-US" sz="1300" dirty="0"/>
          </a:p>
        </p:txBody>
      </p:sp>
      <p:sp>
        <p:nvSpPr>
          <p:cNvPr id="14" name="Text 8"/>
          <p:cNvSpPr txBox="1"/>
          <p:nvPr/>
        </p:nvSpPr>
        <p:spPr>
          <a:xfrm>
            <a:off x="898043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экономические центры тяготеют к Атлантическому побережью, где сосредоточены порты, промышленность и крупнейшие города. Внутренние территории развиваются медленнее, что усиливает пространственные контрасты страны.
</a:t>
            </a:r>
            <a:endParaRPr lang="en-US" sz="1100" dirty="0"/>
          </a:p>
        </p:txBody>
      </p:sp>
      <p:sp>
        <p:nvSpPr>
          <p:cNvPr id="15" name="Text 9"/>
          <p:cNvSpPr txBox="1"/>
          <p:nvPr/>
        </p:nvSpPr>
        <p:spPr>
          <a:xfrm>
            <a:off x="898042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Побережье и внутренние районы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внешние рынки Бразилия поставляет прежде всего сырьё и агропродукцию, а также отдельные товары высокой переработки, включая самолёты.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Китая и заметная роль других крупных рынков подтверждают экспортную ориентацию страны. Однако структура торговли остаётся чувствительной к ценам на сырьё.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Схематизировано по структуре внешней торговли Бразилии; без указания точных долей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торговля Бразилии и главные партнёры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 и роль крупных городов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8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 формирует основную часть занятости и добавленной стоимости. Именно здесь сосредоточены банки, торговля, образование, медицина, транспорт и значительная доля современных деловых функций.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68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работодатель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92065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агломерации становятся площадками для новых технологий, деловых сервисов и научных разработок. Именно они связывают национальную экономику с глобальными потоками информации и капитала.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92065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Инновационные функции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4033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расширяет рынки труда и потребления, поддерживает спрос на жильё, транспорт и услуги. Одновременно он усиливает нагрузку на инфраструктуру и систему городского управления.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4033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урбанизации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36000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Сан-Паулу, Рио-де-Жанейро, Бразилиа и другие крупные города задают ритм экономической жизни страны. В них концентрируются управленческие центры, компании, университеты и ключевые транспортные узлы.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36000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городской сети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макрорегионами заметны не только в хозяйственной специализации, но и в плотности населения, доступе к дорогам, услугам и рабочим местам.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экономическая активность сосредоточена на юго-востоке и юге, тогда как север и северо-восток нуждаются в ускоренном развитии инфраструктуры.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макрорегионов Бразилии по качественным показателям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контрасты развития в Бразилии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Социально-экономические проблемы хозяйства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2702026" y="1252275"/>
            <a:ext cx="8310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доходов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богатыми и бедными группами населения остаётся одним из самых заметных в Латинской Америке. Это ограничивает доступ части жителей к качественному образованию, медицине и жилью.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2702026" y="5581275"/>
            <a:ext cx="8310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различия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жизни и доступ к услугам резко отличаются между частями страны. Это осложняет проведение единой экономической политики и требует долгосрочных программ выравнивания развития.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2702026" y="4499025"/>
            <a:ext cx="8310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сырья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чувствительна к мировым ценам на нефть, руду и сельскохозяйственную продукцию. При неблагоприятной конъюнктуре снижаются экспортные доходы, инвестиции и темпы экономического роста.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2702026" y="3416775"/>
            <a:ext cx="8310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Перегруженные агломерации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растут быстрее, чем их транспорт и коммунальная инфраструктура. В результате возникают пробки, дефицит жилья и перегрузка систем образования, здравоохранения и общественного транспорта.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2702026" y="2334525"/>
            <a:ext cx="8310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Неформальная занятость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Значительная доля работников занята без полной социальной защиты и стабильных контрактов. Такая ситуация снижает устойчивость доходов семей и уменьшает налоговые поступления в бюджет.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пастбищ и посевов в Амазонии меняет облик огромных территорий. Вместе с дорогами и новыми поселениями приходит вырубка леса, а затем — потеря среды обитания для множества видов и рост пожароопасности.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Амазония под давлением расчистки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Горнодобывающие проекты дают стране валютную выручку, но нередко создают нагрузку на реки и почвы. Загрязнение воды, нарушение ландшафтов и техногенные аварии особенно опасны там, где природные системы восстанавливаются медленно.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и водные риски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одних и тех же территориях сталкиваются интересы фермеров, компаний, коренных народов и экологов. Спор идёт не только о земле, но и о будущем модели развития, в которой природа становится главным ресурсом и главным ограничением.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интересов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хозяйственного освоения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конкурентоспособности Бразилии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природные и экономические преимущества Бразилии усиливают друг друга и какие ограничения снижают их эффект.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модернизации хозяйства Бразилии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1524925" y="1372261"/>
            <a:ext cx="9491700" cy="2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Глубокая переработка
</a:t>
            </a:r>
            <a:endParaRPr lang="en-US" sz="1400" dirty="0"/>
          </a:p>
        </p:txBody>
      </p:sp>
      <p:sp>
        <p:nvSpPr>
          <p:cNvPr id="16" name="Text 3"/>
          <p:cNvSpPr txBox="1"/>
          <p:nvPr/>
        </p:nvSpPr>
        <p:spPr>
          <a:xfrm>
            <a:off x="1524925" y="1685711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конкурентоспособности связан с переходом от вывоза сырья к выпуску продукции с высокой добавленной стоимостью. Это относится и к аграрному сектору, и к добыче полезных ископаемых.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1524925" y="2376180"/>
            <a:ext cx="9491700" cy="2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Технологическое обновление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1524925" y="2689630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Агротехнологии, цифровые решения, новые материалы и модернизация производства позволяют повышать производительность. Особенно заметен потенциал в авиации, логистике и сервисной экономике.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1524925" y="3380099"/>
            <a:ext cx="9491700" cy="2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переход
</a:t>
            </a:r>
            <a:endParaRPr lang="en-US" sz="1400" dirty="0"/>
          </a:p>
        </p:txBody>
      </p:sp>
      <p:sp>
        <p:nvSpPr>
          <p:cNvPr id="20" name="Text 7"/>
          <p:cNvSpPr txBox="1"/>
          <p:nvPr/>
        </p:nvSpPr>
        <p:spPr>
          <a:xfrm>
            <a:off x="1524925" y="3693549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биотоплива, ветровой и солнечной энергетики помогает снижать нагрузку на традиционные источники. Для страны с крупным энергетическим спросом это важный шаг к устойчивости.
</a:t>
            </a:r>
            <a:endParaRPr lang="en-US" sz="1200" dirty="0"/>
          </a:p>
        </p:txBody>
      </p:sp>
      <p:sp>
        <p:nvSpPr>
          <p:cNvPr id="21" name="Text 8"/>
          <p:cNvSpPr txBox="1"/>
          <p:nvPr/>
        </p:nvSpPr>
        <p:spPr>
          <a:xfrm>
            <a:off x="1524925" y="4384019"/>
            <a:ext cx="9491700" cy="2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и кадры
</a:t>
            </a:r>
            <a:endParaRPr lang="en-US" sz="1400" dirty="0"/>
          </a:p>
        </p:txBody>
      </p:sp>
      <p:sp>
        <p:nvSpPr>
          <p:cNvPr id="22" name="Text 9"/>
          <p:cNvSpPr txBox="1"/>
          <p:nvPr/>
        </p:nvSpPr>
        <p:spPr>
          <a:xfrm>
            <a:off x="1524925" y="4697469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транспорта, образования и научных исследований определяет качество роста сильнее, чем отдельные крупные проекты. Без инвестиций в людей и связи между регионами модернизация будет неполной.
</a:t>
            </a:r>
            <a:endParaRPr lang="en-US" sz="1200" dirty="0"/>
          </a:p>
        </p:txBody>
      </p:sp>
      <p:sp>
        <p:nvSpPr>
          <p:cNvPr id="23" name="Text 10"/>
          <p:cNvSpPr txBox="1"/>
          <p:nvPr/>
        </p:nvSpPr>
        <p:spPr>
          <a:xfrm>
            <a:off x="1524925" y="5387938"/>
            <a:ext cx="9491700" cy="2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зависимости
</a:t>
            </a:r>
            <a:endParaRPr lang="en-US" sz="1400" dirty="0"/>
          </a:p>
        </p:txBody>
      </p:sp>
      <p:sp>
        <p:nvSpPr>
          <p:cNvPr id="24" name="Text 11"/>
          <p:cNvSpPr txBox="1"/>
          <p:nvPr/>
        </p:nvSpPr>
        <p:spPr>
          <a:xfrm>
            <a:off x="1524925" y="5701388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доля переработки и высокотехнологичных отраслей будет расти, экономика станет менее уязвимой к колебаниям мировых цен на сырьё и внешнему спросу.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Бразилии сочетает мощный ресурсный потенциал, крупный внутренний рынок и заметную роль в мировой торговле. Будущее страны зависит от модернизации, выравнивания регионов и более устойчивого использования природных богатств.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Бразилия: богатство ресурсов и вызовы развития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2026-06-03T06:23:31Z</dcterms:created>
  <dcterms:modified xsi:type="dcterms:W3CDTF">2026-06-03T06:23:31Z</dcterms:modified>
</cp:coreProperties>
</file>