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jpeg"/><Relationship Id="rId4" Type="http://schemas.openxmlformats.org/officeDocument/2006/relationships/image" Target="../media/image-12-4.jpe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45"/>
            <a:ext cx="9144000" cy="2259211"/>
          </a:xfrm>
          <a:prstGeom prst="rect">
            <a:avLst/>
          </a:prstGeom>
        </p:spPr>
      </p:pic>
      <p:sp>
        <p:nvSpPr>
          <p:cNvPr id="3" name="Text 0"/>
          <p:cNvSpPr txBox="1"/>
          <p:nvPr/>
        </p:nvSpPr>
        <p:spPr>
          <a:xfrm>
            <a:off x="362775" y="2763100"/>
            <a:ext cx="8418600" cy="542100"/>
          </a:xfrm>
          <a:prstGeom prst="rect">
            <a:avLst/>
          </a:prstGeom>
          <a:noFill/>
          <a:ln/>
        </p:spPr>
        <p:txBody>
          <a:bodyPr wrap="square" lIns="0" tIns="0" rIns="0" bIns="0" rtlCol="0" anchor="ctr"/>
          <a:lstStyle/>
          <a:p>
            <a:pPr algn="l" indent="0" marL="0">
              <a:lnSpc>
                <a:spcPct val="80000"/>
              </a:lnSpc>
              <a:buNone/>
            </a:pPr>
            <a:r>
              <a:rPr lang="en-US" sz="2800" b="1" dirty="0">
                <a:solidFill>
                  <a:srgbClr val="102D69"/>
                </a:solidFill>
                <a:latin typeface="Arial" pitchFamily="34" charset="0"/>
                <a:ea typeface="Arial" pitchFamily="34" charset="-122"/>
                <a:cs typeface="Arial" pitchFamily="34" charset="-120"/>
              </a:rPr>
              <a:t>Приближённые вычисления в геометрии
</a:t>
            </a:r>
            <a:endParaRPr lang="en-US" sz="2800" dirty="0"/>
          </a:p>
        </p:txBody>
      </p:sp>
      <p:sp>
        <p:nvSpPr>
          <p:cNvPr id="4" name="Text 1"/>
          <p:cNvSpPr txBox="1"/>
          <p:nvPr/>
        </p:nvSpPr>
        <p:spPr>
          <a:xfrm>
            <a:off x="362750" y="3990300"/>
            <a:ext cx="2935800" cy="7932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Учимся быстро оценивать длины, площади и объёмы без лишних сложностей.
</a:t>
            </a:r>
            <a:endParaRPr lang="en-US" sz="800" dirty="0"/>
          </a:p>
        </p:txBody>
      </p:sp>
      <p:sp>
        <p:nvSpPr>
          <p:cNvPr id="5" name="Text 2"/>
          <p:cNvSpPr txBox="1"/>
          <p:nvPr/>
        </p:nvSpPr>
        <p:spPr>
          <a:xfrm>
            <a:off x="362750" y="2556700"/>
            <a:ext cx="3411600" cy="2064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
</a:t>
            </a:r>
            <a:endParaRPr lang="en-US" sz="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297956" y="1305098"/>
            <a:ext cx="3191788" cy="3210600"/>
          </a:xfrm>
          <a:prstGeom prst="rect">
            <a:avLst/>
          </a:prstGeom>
        </p:spPr>
      </p:pic>
      <p:sp>
        <p:nvSpPr>
          <p:cNvPr id="4" name="Text 0"/>
          <p:cNvSpPr txBox="1"/>
          <p:nvPr/>
        </p:nvSpPr>
        <p:spPr>
          <a:xfrm>
            <a:off x="413125" y="2229398"/>
            <a:ext cx="3547500" cy="1362000"/>
          </a:xfrm>
          <a:prstGeom prst="rect">
            <a:avLst/>
          </a:prstGeom>
          <a:noFill/>
          <a:ln/>
        </p:spPr>
        <p:txBody>
          <a:bodyPr wrap="square" lIns="0" tIns="0" rIns="0" bIns="0" rtlCol="0" anchor="ctr"/>
          <a:lstStyle/>
          <a:p>
            <a:pPr algn="l" indent="0" marL="0">
              <a:lnSpc>
                <a:spcPct val="115000"/>
              </a:lnSpc>
              <a:buNone/>
            </a:pPr>
            <a:r>
              <a:rPr lang="en-US" sz="1100" dirty="0">
                <a:solidFill>
                  <a:srgbClr val="102D69"/>
                </a:solidFill>
                <a:latin typeface="Arial" pitchFamily="34" charset="0"/>
                <a:ea typeface="Arial" pitchFamily="34" charset="-122"/>
                <a:cs typeface="Arial" pitchFamily="34" charset="-120"/>
              </a:rPr>
              <a:t>Приближения нужны там, где измеряют линейкой, рулеткой или транспортиром. Реальные размеры редко бывают удобными для устного счёта, поэтому числа округляют и используют в практических задачах быстрее и проще.
</a:t>
            </a:r>
            <a:endParaRPr lang="en-US" sz="1100" dirty="0"/>
          </a:p>
        </p:txBody>
      </p:sp>
      <p:sp>
        <p:nvSpPr>
          <p:cNvPr id="5" name="Text 1"/>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Где геометрия опирается на приближения
</a:t>
            </a:r>
            <a:endParaRPr lang="en-US" sz="2200" dirty="0"/>
          </a:p>
        </p:txBody>
      </p:sp>
      <p:sp>
        <p:nvSpPr>
          <p:cNvPr id="6" name="Text 2"/>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2</a:t>
            </a:r>
            <a:endParaRPr lang="en-US" sz="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3</a:t>
            </a:r>
            <a:endParaRPr lang="en-US" sz="700" dirty="0"/>
          </a:p>
        </p:txBody>
      </p:sp>
      <p:sp>
        <p:nvSpPr>
          <p:cNvPr id="5" name="Text 1"/>
          <p:cNvSpPr txBox="1"/>
          <p:nvPr/>
        </p:nvSpPr>
        <p:spPr>
          <a:xfrm>
            <a:off x="413125" y="1421416"/>
            <a:ext cx="2919900" cy="2300700"/>
          </a:xfrm>
          <a:prstGeom prst="rect">
            <a:avLst/>
          </a:prstGeom>
          <a:noFill/>
          <a:ln/>
        </p:spPr>
        <p:txBody>
          <a:bodyPr wrap="square" lIns="0" tIns="0" rIns="0" bIns="0" rtlCol="0" anchor="ctr"/>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Такое число сохраняет нужный масштаб, но делает вычисления проще. В геометрии это особенно полезно при сложении и умножении измеренных длин.
</a:t>
            </a:r>
            <a:endParaRPr lang="en-US" sz="1000" dirty="0"/>
          </a:p>
        </p:txBody>
      </p:sp>
      <p:sp>
        <p:nvSpPr>
          <p:cNvPr id="6" name="Text 2"/>
          <p:cNvSpPr txBox="1"/>
          <p:nvPr/>
        </p:nvSpPr>
        <p:spPr>
          <a:xfrm>
            <a:off x="3989125" y="1194265"/>
            <a:ext cx="4791900" cy="1095900"/>
          </a:xfrm>
          <a:prstGeom prst="rect">
            <a:avLst/>
          </a:prstGeom>
          <a:noFill/>
          <a:ln/>
        </p:spPr>
        <p:txBody>
          <a:bodyPr wrap="square" lIns="0" tIns="0" rIns="0" bIns="0" rtlCol="0" anchor="b"/>
          <a:lstStyle/>
          <a:p>
            <a:pPr algn="ctr" indent="0" marL="0">
              <a:lnSpc>
                <a:spcPct val="100000"/>
              </a:lnSpc>
              <a:buNone/>
            </a:pPr>
            <a:r>
              <a:rPr lang="en-US" sz="7200" b="1" dirty="0">
                <a:solidFill>
                  <a:srgbClr val="102D69"/>
                </a:solidFill>
                <a:latin typeface="Arial" pitchFamily="34" charset="0"/>
                <a:ea typeface="Arial" pitchFamily="34" charset="-122"/>
                <a:cs typeface="Arial" pitchFamily="34" charset="-120"/>
              </a:rPr>
              <a:t>9,8 см
</a:t>
            </a:r>
            <a:endParaRPr lang="en-US" sz="7200" dirty="0"/>
          </a:p>
        </p:txBody>
      </p:sp>
      <p:sp>
        <p:nvSpPr>
          <p:cNvPr id="7" name="Text 3"/>
          <p:cNvSpPr txBox="1"/>
          <p:nvPr/>
        </p:nvSpPr>
        <p:spPr>
          <a:xfrm>
            <a:off x="413125" y="4586700"/>
            <a:ext cx="29199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Пример из школьного курса математики
</a:t>
            </a:r>
            <a:endParaRPr lang="en-US" sz="800" dirty="0"/>
          </a:p>
        </p:txBody>
      </p:sp>
      <p:sp>
        <p:nvSpPr>
          <p:cNvPr id="8" name="Text 4"/>
          <p:cNvSpPr txBox="1"/>
          <p:nvPr/>
        </p:nvSpPr>
        <p:spPr>
          <a:xfrm>
            <a:off x="3989125" y="2399100"/>
            <a:ext cx="4791900" cy="1095900"/>
          </a:xfrm>
          <a:prstGeom prst="rect">
            <a:avLst/>
          </a:prstGeom>
          <a:noFill/>
          <a:ln/>
        </p:spPr>
        <p:txBody>
          <a:bodyPr wrap="square" lIns="0" tIns="0" rIns="0" bIns="0" rtlCol="0" anchor="t"/>
          <a:lstStyle/>
          <a:p>
            <a:pPr algn="ctr" indent="0" marL="0">
              <a:lnSpc>
                <a:spcPct val="100000"/>
              </a:lnSpc>
              <a:buNone/>
            </a:pPr>
            <a:r>
              <a:rPr lang="en-US" sz="2400" b="1" dirty="0">
                <a:solidFill>
                  <a:srgbClr val="102D69"/>
                </a:solidFill>
                <a:latin typeface="Arial" pitchFamily="34" charset="0"/>
                <a:ea typeface="Arial" pitchFamily="34" charset="-122"/>
                <a:cs typeface="Arial" pitchFamily="34" charset="-120"/>
              </a:rPr>
              <a:t>можно округлить до 10 см без потери главного смысла.
</a:t>
            </a:r>
            <a:endParaRPr 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888415"/>
            <a:ext cx="4867800" cy="1653620"/>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Округление чисел, которые часто встречаются в геометрии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4</a:t>
            </a:r>
            <a:endParaRPr lang="en-US" sz="700" dirty="0"/>
          </a:p>
        </p:txBody>
      </p:sp>
      <p:sp>
        <p:nvSpPr>
          <p:cNvPr id="7" name="Text 2"/>
          <p:cNvSpPr txBox="1"/>
          <p:nvPr/>
        </p:nvSpPr>
        <p:spPr>
          <a:xfrm>
            <a:off x="5603800" y="1569897"/>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Примеры округления из геометрических задач показывают, как выбирают нужный разряд и получают удобные числа для счёта.
</a:t>
            </a:r>
            <a:endParaRPr lang="en-US" sz="1000" dirty="0"/>
          </a:p>
        </p:txBody>
      </p:sp>
      <p:sp>
        <p:nvSpPr>
          <p:cNvPr id="8" name="Text 3"/>
          <p:cNvSpPr txBox="1"/>
          <p:nvPr/>
        </p:nvSpPr>
        <p:spPr>
          <a:xfrm>
            <a:off x="5603800" y="2815540"/>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При округлении смотрят на следующую цифру и сохраняют нужную точность, достаточную для задачи.
</a:t>
            </a:r>
            <a:endParaRPr lang="en-US" sz="1000" dirty="0"/>
          </a:p>
        </p:txBody>
      </p:sp>
      <p:sp>
        <p:nvSpPr>
          <p:cNvPr id="9" name="Text 4"/>
          <p:cNvSpPr txBox="1"/>
          <p:nvPr/>
        </p:nvSpPr>
        <p:spPr>
          <a:xfrm>
            <a:off x="413125" y="4586688"/>
            <a:ext cx="48678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Школьные правила округления чисел
</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25" y="1377951"/>
            <a:ext cx="8368200" cy="3284447"/>
          </a:xfrm>
          <a:prstGeom prst="rect">
            <a:avLst/>
          </a:prstGeom>
        </p:spPr>
      </p:pic>
      <p:sp>
        <p:nvSpPr>
          <p:cNvPr id="4"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Как выполняется приближённый расчёт
</a:t>
            </a:r>
            <a:endParaRPr lang="en-US" sz="2200" dirty="0"/>
          </a:p>
        </p:txBody>
      </p:sp>
      <p:sp>
        <p:nvSpPr>
          <p:cNvPr id="5"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5</a:t>
            </a:r>
            <a:endParaRPr lang="en-US" sz="700" dirty="0"/>
          </a:p>
        </p:txBody>
      </p:sp>
      <p:sp>
        <p:nvSpPr>
          <p:cNvPr id="6" name="Text 2"/>
          <p:cNvSpPr txBox="1"/>
          <p:nvPr/>
        </p:nvSpPr>
        <p:spPr>
          <a:xfrm>
            <a:off x="413125" y="895700"/>
            <a:ext cx="8368200" cy="218700"/>
          </a:xfrm>
          <a:prstGeom prst="rect">
            <a:avLst/>
          </a:prstGeom>
          <a:noFill/>
          <a:ln/>
        </p:spPr>
        <p:txBody>
          <a:bodyPr wrap="square" lIns="0" tIns="0" rIns="0" bIns="0" rtlCol="0" anchor="ctr"/>
          <a:lstStyle/>
          <a:p>
            <a:pPr algn="l" indent="0" marL="0">
              <a:lnSpc>
                <a:spcPct val="80000"/>
              </a:lnSpc>
              <a:buNone/>
            </a:pPr>
            <a:r>
              <a:rPr lang="en-US" sz="1100" b="1" dirty="0">
                <a:solidFill>
                  <a:srgbClr val="102D69"/>
                </a:solidFill>
                <a:latin typeface="Arial" pitchFamily="34" charset="0"/>
                <a:ea typeface="Arial" pitchFamily="34" charset="-122"/>
                <a:cs typeface="Arial" pitchFamily="34" charset="-120"/>
              </a:rPr>
              <a:t>Последовательность действий при решении геометрической задачи с измерениями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25" y="2901983"/>
            <a:ext cx="8368200" cy="178968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Оценка периметра на примере прямоугольника
</a:t>
            </a:r>
            <a:endParaRPr lang="en-US" sz="2200" dirty="0"/>
          </a:p>
        </p:txBody>
      </p:sp>
      <p:sp>
        <p:nvSpPr>
          <p:cNvPr id="8"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6</a:t>
            </a:r>
            <a:endParaRPr lang="en-US" sz="700" dirty="0"/>
          </a:p>
        </p:txBody>
      </p:sp>
      <p:sp>
        <p:nvSpPr>
          <p:cNvPr id="9" name="Text 2"/>
          <p:cNvSpPr txBox="1"/>
          <p:nvPr/>
        </p:nvSpPr>
        <p:spPr>
          <a:xfrm>
            <a:off x="477927" y="1249521"/>
            <a:ext cx="2659200" cy="1335900"/>
          </a:xfrm>
          <a:prstGeom prst="rect">
            <a:avLst/>
          </a:prstGeom>
          <a:noFill/>
          <a:ln/>
        </p:spPr>
        <p:txBody>
          <a:bodyPr wrap="square" lIns="0" tIns="0" rIns="0" bIns="0" rtlCol="0" anchor="ctr"/>
          <a:lstStyle/>
          <a:p>
            <a:pPr algn="l" indent="0" marL="0">
              <a:lnSpc>
                <a:spcPct val="115000"/>
              </a:lnSpc>
              <a:buNone/>
            </a:pPr>
            <a:r>
              <a:rPr lang="en-US" sz="1300" b="1" dirty="0">
                <a:solidFill>
                  <a:srgbClr val="102D69"/>
                </a:solidFill>
                <a:latin typeface="Arial" pitchFamily="34" charset="0"/>
                <a:ea typeface="Arial" pitchFamily="34" charset="-122"/>
                <a:cs typeface="Arial" pitchFamily="34" charset="-120"/>
              </a:rPr>
              <a:t>Округляем стороны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102D69"/>
                </a:solidFill>
                <a:latin typeface="Arial" pitchFamily="34" charset="0"/>
                <a:ea typeface="Arial" pitchFamily="34" charset="-122"/>
                <a:cs typeface="Arial" pitchFamily="34" charset="-120"/>
              </a:rPr>
              <a:t>Если стороны прямоугольника равны 48 см и 52 см, их удобно заменить числами 50 см и 50 см. Так вычисление становится короче и легче для устного счёта.
</a:t>
            </a:r>
            <a:endParaRPr lang="en-US" sz="1300" dirty="0"/>
          </a:p>
        </p:txBody>
      </p:sp>
      <p:sp>
        <p:nvSpPr>
          <p:cNvPr id="10" name="Text 3"/>
          <p:cNvSpPr txBox="1"/>
          <p:nvPr/>
        </p:nvSpPr>
        <p:spPr>
          <a:xfrm>
            <a:off x="3300067" y="1249521"/>
            <a:ext cx="2659200" cy="1335900"/>
          </a:xfrm>
          <a:prstGeom prst="rect">
            <a:avLst/>
          </a:prstGeom>
          <a:noFill/>
          <a:ln/>
        </p:spPr>
        <p:txBody>
          <a:bodyPr wrap="square" lIns="0" tIns="0" rIns="0" bIns="0" rtlCol="0" anchor="ctr"/>
          <a:lstStyle/>
          <a:p>
            <a:pPr algn="l" indent="0" marL="0">
              <a:lnSpc>
                <a:spcPct val="115000"/>
              </a:lnSpc>
              <a:buNone/>
            </a:pPr>
            <a:r>
              <a:rPr lang="en-US" sz="1300" b="1" dirty="0">
                <a:solidFill>
                  <a:srgbClr val="102D69"/>
                </a:solidFill>
                <a:latin typeface="Arial" pitchFamily="34" charset="0"/>
                <a:ea typeface="Arial" pitchFamily="34" charset="-122"/>
                <a:cs typeface="Arial" pitchFamily="34" charset="-120"/>
              </a:rPr>
              <a:t>Находим периметр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102D69"/>
                </a:solidFill>
                <a:latin typeface="Arial" pitchFamily="34" charset="0"/>
                <a:ea typeface="Arial" pitchFamily="34" charset="-122"/>
                <a:cs typeface="Arial" pitchFamily="34" charset="-120"/>
              </a:rPr>
              <a:t>Приближённый расчёт даёт P≈2·(50+50)=200 см. Такой ответ легко проверить в уме и сразу сопоставить с размерами самой фигуры.
</a:t>
            </a:r>
            <a:endParaRPr lang="en-US" sz="1300" dirty="0"/>
          </a:p>
        </p:txBody>
      </p:sp>
      <p:sp>
        <p:nvSpPr>
          <p:cNvPr id="11" name="Text 4"/>
          <p:cNvSpPr txBox="1"/>
          <p:nvPr/>
        </p:nvSpPr>
        <p:spPr>
          <a:xfrm>
            <a:off x="6122198" y="1249521"/>
            <a:ext cx="2659200" cy="1335900"/>
          </a:xfrm>
          <a:prstGeom prst="rect">
            <a:avLst/>
          </a:prstGeom>
          <a:noFill/>
          <a:ln/>
        </p:spPr>
        <p:txBody>
          <a:bodyPr wrap="square" lIns="0" tIns="0" rIns="0" bIns="0" rtlCol="0" anchor="ctr"/>
          <a:lstStyle/>
          <a:p>
            <a:pPr algn="l" indent="0" marL="0">
              <a:lnSpc>
                <a:spcPct val="115000"/>
              </a:lnSpc>
              <a:buNone/>
            </a:pPr>
            <a:r>
              <a:rPr lang="en-US" sz="1300" b="1" dirty="0">
                <a:solidFill>
                  <a:srgbClr val="102D69"/>
                </a:solidFill>
                <a:latin typeface="Arial" pitchFamily="34" charset="0"/>
                <a:ea typeface="Arial" pitchFamily="34" charset="-122"/>
                <a:cs typeface="Arial" pitchFamily="34" charset="-120"/>
              </a:rPr>
              <a:t>Сравниваем с точным значением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102D69"/>
                </a:solidFill>
                <a:latin typeface="Arial" pitchFamily="34" charset="0"/>
                <a:ea typeface="Arial" pitchFamily="34" charset="-122"/>
                <a:cs typeface="Arial" pitchFamily="34" charset="-120"/>
              </a:rPr>
              <a:t>Точный расчёт тоже даёт 2·(48+52)=200 см. В этом примере приближённый результат полностью совпал с точным, что подтверждает удачную оценку.
</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376818"/>
            <a:ext cx="4867800" cy="2676814"/>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Как меняется результат при разной точности округления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7</a:t>
            </a:r>
            <a:endParaRPr lang="en-US" sz="700" dirty="0"/>
          </a:p>
        </p:txBody>
      </p:sp>
      <p:sp>
        <p:nvSpPr>
          <p:cNvPr id="7" name="Text 2"/>
          <p:cNvSpPr txBox="1"/>
          <p:nvPr/>
        </p:nvSpPr>
        <p:spPr>
          <a:xfrm>
            <a:off x="5603800" y="1569897"/>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На практике выбор точности зависит от задачи: для чертежа нужна одна степень подробности, а для быстрой оценки — другая.
</a:t>
            </a:r>
            <a:endParaRPr lang="en-US" sz="1000" dirty="0"/>
          </a:p>
        </p:txBody>
      </p:sp>
      <p:sp>
        <p:nvSpPr>
          <p:cNvPr id="8" name="Text 3"/>
          <p:cNvSpPr txBox="1"/>
          <p:nvPr/>
        </p:nvSpPr>
        <p:spPr>
          <a:xfrm>
            <a:off x="5603800" y="2815540"/>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Чем сильнее округление, тем проще считать, но тем больше возможное отклонение от точного значения.
</a:t>
            </a:r>
            <a:endParaRPr lang="en-US" sz="1000" dirty="0"/>
          </a:p>
        </p:txBody>
      </p:sp>
      <p:sp>
        <p:nvSpPr>
          <p:cNvPr id="9" name="Text 4"/>
          <p:cNvSpPr txBox="1"/>
          <p:nvPr/>
        </p:nvSpPr>
        <p:spPr>
          <a:xfrm>
            <a:off x="413125" y="4586688"/>
            <a:ext cx="48678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Схематичный пример по правилам округления чисел
</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Погрешность измерения и погрешность вычисления
</a:t>
            </a:r>
            <a:endParaRPr lang="en-US" sz="2200" dirty="0"/>
          </a:p>
        </p:txBody>
      </p:sp>
      <p:sp>
        <p:nvSpPr>
          <p:cNvPr id="8"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8</a:t>
            </a:r>
            <a:endParaRPr lang="en-US" sz="700" dirty="0"/>
          </a:p>
        </p:txBody>
      </p:sp>
      <p:sp>
        <p:nvSpPr>
          <p:cNvPr id="9" name="Text 2"/>
          <p:cNvSpPr txBox="1"/>
          <p:nvPr/>
        </p:nvSpPr>
        <p:spPr>
          <a:xfrm>
            <a:off x="611375" y="1186866"/>
            <a:ext cx="4176000" cy="958800"/>
          </a:xfrm>
          <a:prstGeom prst="rect">
            <a:avLst/>
          </a:prstGeom>
          <a:noFill/>
          <a:ln/>
        </p:spPr>
        <p:txBody>
          <a:bodyPr wrap="square" lIns="0" tIns="0" rIns="0" bIns="0" rtlCol="0" anchor="t"/>
          <a:lstStyle/>
          <a:p>
            <a:pPr algn="l" indent="0" marL="0">
              <a:lnSpc>
                <a:spcPct val="115000"/>
              </a:lnSpc>
              <a:buNone/>
            </a:pPr>
            <a:r>
              <a:rPr lang="en-US" sz="1300" b="1" dirty="0">
                <a:solidFill>
                  <a:srgbClr val="102D69"/>
                </a:solidFill>
                <a:latin typeface="Arial" pitchFamily="34" charset="0"/>
                <a:ea typeface="Arial" pitchFamily="34" charset="-122"/>
                <a:cs typeface="Arial" pitchFamily="34" charset="-120"/>
              </a:rPr>
              <a:t>Что такое погрешность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102D69"/>
                </a:solidFill>
                <a:latin typeface="Arial" pitchFamily="34" charset="0"/>
                <a:ea typeface="Arial" pitchFamily="34" charset="-122"/>
                <a:cs typeface="Arial" pitchFamily="34" charset="-120"/>
              </a:rPr>
              <a:t>Погрешность показывает разницу между точным и приближённым значением. Она возникает не только из-за округления, но и из-за неточности самого измерения.
</a:t>
            </a:r>
            <a:endParaRPr lang="en-US" sz="1300" dirty="0"/>
          </a:p>
        </p:txBody>
      </p:sp>
      <p:sp>
        <p:nvSpPr>
          <p:cNvPr id="10" name="Text 3"/>
          <p:cNvSpPr txBox="1"/>
          <p:nvPr/>
        </p:nvSpPr>
        <p:spPr>
          <a:xfrm>
            <a:off x="611375" y="2440284"/>
            <a:ext cx="4176000" cy="958800"/>
          </a:xfrm>
          <a:prstGeom prst="rect">
            <a:avLst/>
          </a:prstGeom>
          <a:noFill/>
          <a:ln/>
        </p:spPr>
        <p:txBody>
          <a:bodyPr wrap="square" lIns="0" tIns="0" rIns="0" bIns="0" rtlCol="0" anchor="t"/>
          <a:lstStyle/>
          <a:p>
            <a:pPr algn="l" indent="0" marL="0">
              <a:lnSpc>
                <a:spcPct val="115000"/>
              </a:lnSpc>
              <a:buNone/>
            </a:pPr>
            <a:r>
              <a:rPr lang="en-US" sz="1300" b="1" dirty="0">
                <a:solidFill>
                  <a:srgbClr val="102D69"/>
                </a:solidFill>
                <a:latin typeface="Arial" pitchFamily="34" charset="0"/>
                <a:ea typeface="Arial" pitchFamily="34" charset="-122"/>
                <a:cs typeface="Arial" pitchFamily="34" charset="-120"/>
              </a:rPr>
              <a:t>Абсолютная погрешность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102D69"/>
                </a:solidFill>
                <a:latin typeface="Arial" pitchFamily="34" charset="0"/>
                <a:ea typeface="Arial" pitchFamily="34" charset="-122"/>
                <a:cs typeface="Arial" pitchFamily="34" charset="-120"/>
              </a:rPr>
              <a:t>Абсолютная погрешность отвечает на вопрос, на сколько единиц ошиблись. Её удобно выражать в тех же единицах, что и исходную величину: сантиметрах, метрах или градусах.
</a:t>
            </a:r>
            <a:endParaRPr lang="en-US" sz="1300" dirty="0"/>
          </a:p>
        </p:txBody>
      </p:sp>
      <p:sp>
        <p:nvSpPr>
          <p:cNvPr id="11" name="Text 4"/>
          <p:cNvSpPr txBox="1"/>
          <p:nvPr/>
        </p:nvSpPr>
        <p:spPr>
          <a:xfrm>
            <a:off x="611375" y="3693684"/>
            <a:ext cx="4176000" cy="958800"/>
          </a:xfrm>
          <a:prstGeom prst="rect">
            <a:avLst/>
          </a:prstGeom>
          <a:noFill/>
          <a:ln/>
        </p:spPr>
        <p:txBody>
          <a:bodyPr wrap="square" lIns="0" tIns="0" rIns="0" bIns="0" rtlCol="0" anchor="t"/>
          <a:lstStyle/>
          <a:p>
            <a:pPr algn="l" indent="0" marL="0">
              <a:lnSpc>
                <a:spcPct val="115000"/>
              </a:lnSpc>
              <a:buNone/>
            </a:pPr>
            <a:r>
              <a:rPr lang="en-US" sz="1300" b="1" dirty="0">
                <a:solidFill>
                  <a:srgbClr val="102D69"/>
                </a:solidFill>
                <a:latin typeface="Arial" pitchFamily="34" charset="0"/>
                <a:ea typeface="Arial" pitchFamily="34" charset="-122"/>
                <a:cs typeface="Arial" pitchFamily="34" charset="-120"/>
              </a:rPr>
              <a:t>Относительная погрешность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102D69"/>
                </a:solidFill>
                <a:latin typeface="Arial" pitchFamily="34" charset="0"/>
                <a:ea typeface="Arial" pitchFamily="34" charset="-122"/>
                <a:cs typeface="Arial" pitchFamily="34" charset="-120"/>
              </a:rPr>
              <a:t>Относительная погрешность показывает, какую часть от точного значения составляет ошибка. Она помогает сравнивать точность измерений разных размеров и особенно важна в геометрии.
</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913525" y="2052986"/>
            <a:ext cx="4867800" cy="1324328"/>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Примеры абсолютной и относительной погрешности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9</a:t>
            </a:r>
            <a:endParaRPr lang="en-US" sz="700" dirty="0"/>
          </a:p>
        </p:txBody>
      </p:sp>
      <p:sp>
        <p:nvSpPr>
          <p:cNvPr id="7" name="Text 2"/>
          <p:cNvSpPr txBox="1"/>
          <p:nvPr/>
        </p:nvSpPr>
        <p:spPr>
          <a:xfrm>
            <a:off x="580625" y="1569872"/>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В таблице показано, как отличаются абсолютная и относительная погрешности для нескольких геометрических измерений.
</a:t>
            </a:r>
            <a:endParaRPr lang="en-US" sz="1000" dirty="0"/>
          </a:p>
        </p:txBody>
      </p:sp>
      <p:sp>
        <p:nvSpPr>
          <p:cNvPr id="8" name="Text 3"/>
          <p:cNvSpPr txBox="1"/>
          <p:nvPr/>
        </p:nvSpPr>
        <p:spPr>
          <a:xfrm>
            <a:off x="580625" y="2815515"/>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При больших значениях относительная погрешность часто меньше, даже если абсолютная ошибка остаётся заметной.
</a:t>
            </a:r>
            <a:endParaRPr lang="en-US" sz="1000" dirty="0"/>
          </a:p>
        </p:txBody>
      </p:sp>
      <p:sp>
        <p:nvSpPr>
          <p:cNvPr id="9" name="Text 4"/>
          <p:cNvSpPr txBox="1"/>
          <p:nvPr/>
        </p:nvSpPr>
        <p:spPr>
          <a:xfrm>
            <a:off x="413125" y="4586700"/>
            <a:ext cx="48678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Расчёт по определению погрешности
</a:t>
            </a:r>
            <a:endParaRPr lang="en-US" sz="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47175" y="1597175"/>
            <a:ext cx="186900" cy="186900"/>
          </a:xfrm>
          <a:prstGeom prst="rect">
            <a:avLst/>
          </a:prstGeom>
        </p:spPr>
      </p:pic>
      <p:pic>
        <p:nvPicPr>
          <p:cNvPr id="5" name="Image 3" descr="preencoded.png">    </p:cNvPr>
          <p:cNvPicPr>
            <a:picLocks noChangeAspect="1"/>
          </p:cNvPicPr>
          <p:nvPr/>
        </p:nvPicPr>
        <p:blipFill>
          <a:blip r:embed="rId4"/>
          <a:stretch>
            <a:fillRect/>
          </a:stretch>
        </p:blipFill>
        <p:spPr>
          <a:xfrm>
            <a:off x="447175" y="2853099"/>
            <a:ext cx="186900" cy="186900"/>
          </a:xfrm>
          <a:prstGeom prst="rect">
            <a:avLst/>
          </a:prstGeom>
        </p:spPr>
      </p:pic>
      <p:pic>
        <p:nvPicPr>
          <p:cNvPr id="6" name="Image 4" descr="preencoded.png">    </p:cNvPr>
          <p:cNvPicPr>
            <a:picLocks noChangeAspect="1"/>
          </p:cNvPicPr>
          <p:nvPr/>
        </p:nvPicPr>
        <p:blipFill>
          <a:blip r:embed="rId5"/>
          <a:stretch>
            <a:fillRect/>
          </a:stretch>
        </p:blipFill>
        <p:spPr>
          <a:xfrm>
            <a:off x="447175" y="4109015"/>
            <a:ext cx="186900" cy="186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Прикидка результата в геометрических задачах
</a:t>
            </a:r>
            <a:endParaRPr lang="en-US" sz="2200" dirty="0"/>
          </a:p>
        </p:txBody>
      </p:sp>
      <p:sp>
        <p:nvSpPr>
          <p:cNvPr id="9"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10</a:t>
            </a:r>
            <a:endParaRPr lang="en-US" sz="700" dirty="0"/>
          </a:p>
        </p:txBody>
      </p:sp>
      <p:sp>
        <p:nvSpPr>
          <p:cNvPr id="10" name="Text 2"/>
          <p:cNvSpPr txBox="1"/>
          <p:nvPr/>
        </p:nvSpPr>
        <p:spPr>
          <a:xfrm>
            <a:off x="783338" y="1210625"/>
            <a:ext cx="3795300" cy="960000"/>
          </a:xfrm>
          <a:prstGeom prst="rect">
            <a:avLst/>
          </a:prstGeom>
          <a:noFill/>
          <a:ln/>
        </p:spPr>
        <p:txBody>
          <a:bodyPr wrap="square" lIns="0" tIns="0" rIns="0" bIns="0" rtlCol="0" anchor="ctr"/>
          <a:lstStyle/>
          <a:p>
            <a:pPr algn="l" indent="0" marL="0">
              <a:lnSpc>
                <a:spcPct val="115000"/>
              </a:lnSpc>
              <a:buNone/>
            </a:pPr>
            <a:r>
              <a:rPr lang="en-US" sz="1200" b="1" dirty="0">
                <a:solidFill>
                  <a:srgbClr val="102D69"/>
                </a:solidFill>
                <a:latin typeface="Arial" pitchFamily="34" charset="0"/>
                <a:ea typeface="Arial" pitchFamily="34" charset="-122"/>
                <a:cs typeface="Arial" pitchFamily="34" charset="-120"/>
              </a:rPr>
              <a:t>Быстрая проверка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00" dirty="0">
                <a:solidFill>
                  <a:srgbClr val="102D69"/>
                </a:solidFill>
                <a:latin typeface="Arial" pitchFamily="34" charset="0"/>
                <a:ea typeface="Arial" pitchFamily="34" charset="-122"/>
                <a:cs typeface="Arial" pitchFamily="34" charset="-120"/>
              </a:rPr>
              <a:t>Прикидка помогает понять, может ли ответ быть верным. Если число получилось слишком большим или слишком маленьким, нужно сразу перепроверить вычисления и единицы измерения.
</a:t>
            </a:r>
            <a:endParaRPr lang="en-US" sz="1200" dirty="0"/>
          </a:p>
        </p:txBody>
      </p:sp>
      <p:sp>
        <p:nvSpPr>
          <p:cNvPr id="11" name="Text 3"/>
          <p:cNvSpPr txBox="1"/>
          <p:nvPr/>
        </p:nvSpPr>
        <p:spPr>
          <a:xfrm>
            <a:off x="783338" y="2466549"/>
            <a:ext cx="3795300" cy="960000"/>
          </a:xfrm>
          <a:prstGeom prst="rect">
            <a:avLst/>
          </a:prstGeom>
          <a:noFill/>
          <a:ln/>
        </p:spPr>
        <p:txBody>
          <a:bodyPr wrap="square" lIns="0" tIns="0" rIns="0" bIns="0" rtlCol="0" anchor="ctr"/>
          <a:lstStyle/>
          <a:p>
            <a:pPr algn="l" indent="0" marL="0">
              <a:lnSpc>
                <a:spcPct val="115000"/>
              </a:lnSpc>
              <a:buNone/>
            </a:pPr>
            <a:r>
              <a:rPr lang="en-US" sz="1200" b="1" dirty="0">
                <a:solidFill>
                  <a:srgbClr val="102D69"/>
                </a:solidFill>
                <a:latin typeface="Arial" pitchFamily="34" charset="0"/>
                <a:ea typeface="Arial" pitchFamily="34" charset="-122"/>
                <a:cs typeface="Arial" pitchFamily="34" charset="-120"/>
              </a:rPr>
              <a:t>Сравнение с измерениями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00" dirty="0">
                <a:solidFill>
                  <a:srgbClr val="102D69"/>
                </a:solidFill>
                <a:latin typeface="Arial" pitchFamily="34" charset="0"/>
                <a:ea typeface="Arial" pitchFamily="34" charset="-122"/>
                <a:cs typeface="Arial" pitchFamily="34" charset="-120"/>
              </a:rPr>
              <a:t>Для треугольника со сторонами 6 см, 7 см и 8 см периметр должен быть около 21 см. Такой ориентир помогает заметить явную ошибку без долгих вычислений.
</a:t>
            </a:r>
            <a:endParaRPr lang="en-US" sz="1200" dirty="0"/>
          </a:p>
        </p:txBody>
      </p:sp>
      <p:sp>
        <p:nvSpPr>
          <p:cNvPr id="12" name="Text 4"/>
          <p:cNvSpPr txBox="1"/>
          <p:nvPr/>
        </p:nvSpPr>
        <p:spPr>
          <a:xfrm>
            <a:off x="783338" y="3722465"/>
            <a:ext cx="3795300" cy="960000"/>
          </a:xfrm>
          <a:prstGeom prst="rect">
            <a:avLst/>
          </a:prstGeom>
          <a:noFill/>
          <a:ln/>
        </p:spPr>
        <p:txBody>
          <a:bodyPr wrap="square" lIns="0" tIns="0" rIns="0" bIns="0" rtlCol="0" anchor="ctr"/>
          <a:lstStyle/>
          <a:p>
            <a:pPr algn="l" indent="0" marL="0">
              <a:lnSpc>
                <a:spcPct val="115000"/>
              </a:lnSpc>
              <a:buNone/>
            </a:pPr>
            <a:r>
              <a:rPr lang="en-US" sz="1200" b="1" dirty="0">
                <a:solidFill>
                  <a:srgbClr val="102D69"/>
                </a:solidFill>
                <a:latin typeface="Arial" pitchFamily="34" charset="0"/>
                <a:ea typeface="Arial" pitchFamily="34" charset="-122"/>
                <a:cs typeface="Arial" pitchFamily="34" charset="-120"/>
              </a:rPr>
              <a:t>Поиск несоответствия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00" dirty="0">
                <a:solidFill>
                  <a:srgbClr val="102D69"/>
                </a:solidFill>
                <a:latin typeface="Arial" pitchFamily="34" charset="0"/>
                <a:ea typeface="Arial" pitchFamily="34" charset="-122"/>
                <a:cs typeface="Arial" pitchFamily="34" charset="-120"/>
              </a:rPr>
              <a:t>Если площадь небольшой фигуры внезапно стала огромной, это сигнал о неверной формуле или неправильных единицах. Прикидка позволяет заметить проблему ещё до окончательного ответа.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376818"/>
            <a:ext cx="4867800" cy="2676814"/>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Порядок величины в геометрии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11</a:t>
            </a:r>
            <a:endParaRPr lang="en-US" sz="700" dirty="0"/>
          </a:p>
        </p:txBody>
      </p:sp>
      <p:sp>
        <p:nvSpPr>
          <p:cNvPr id="7" name="Text 2"/>
          <p:cNvSpPr txBox="1"/>
          <p:nvPr/>
        </p:nvSpPr>
        <p:spPr>
          <a:xfrm>
            <a:off x="5603800" y="1569897"/>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Сравнение по разрядам помогает сразу увидеть масштаб величины и выбрать подходящую точность вычислений.
</a:t>
            </a:r>
            <a:endParaRPr lang="en-US" sz="1000" dirty="0"/>
          </a:p>
        </p:txBody>
      </p:sp>
      <p:sp>
        <p:nvSpPr>
          <p:cNvPr id="8" name="Text 3"/>
          <p:cNvSpPr txBox="1"/>
          <p:nvPr/>
        </p:nvSpPr>
        <p:spPr>
          <a:xfrm>
            <a:off x="5603800" y="2815540"/>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Увеличение в 10 раз заметно меняет масштаб ответа, поэтому порядок величины нужен для быстрой оценки разумности результата.
</a:t>
            </a:r>
            <a:endParaRPr lang="en-US" sz="1000" dirty="0"/>
          </a:p>
        </p:txBody>
      </p:sp>
      <p:sp>
        <p:nvSpPr>
          <p:cNvPr id="9" name="Text 4"/>
          <p:cNvSpPr txBox="1"/>
          <p:nvPr/>
        </p:nvSpPr>
        <p:spPr>
          <a:xfrm>
            <a:off x="413125" y="4586688"/>
            <a:ext cx="48678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Иллюстративный пример по теме «порядок величины»; данные подобраны для учебного сравнения.
</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96550" y="1181123"/>
            <a:ext cx="4371900" cy="1084436"/>
          </a:xfrm>
          <a:prstGeom prst="rect">
            <a:avLst/>
          </a:prstGeom>
        </p:spPr>
      </p:pic>
      <p:pic>
        <p:nvPicPr>
          <p:cNvPr id="4" name="Image 2" descr="preencoded.png">    </p:cNvPr>
          <p:cNvPicPr>
            <a:picLocks noChangeAspect="1"/>
          </p:cNvPicPr>
          <p:nvPr/>
        </p:nvPicPr>
        <p:blipFill>
          <a:blip r:embed="rId3"/>
          <a:stretch>
            <a:fillRect/>
          </a:stretch>
        </p:blipFill>
        <p:spPr>
          <a:xfrm>
            <a:off x="4096550" y="2372433"/>
            <a:ext cx="4371900" cy="1084436"/>
          </a:xfrm>
          <a:prstGeom prst="rect">
            <a:avLst/>
          </a:prstGeom>
        </p:spPr>
      </p:pic>
      <p:pic>
        <p:nvPicPr>
          <p:cNvPr id="5" name="Image 3" descr="preencoded.png">    </p:cNvPr>
          <p:cNvPicPr>
            <a:picLocks noChangeAspect="1"/>
          </p:cNvPicPr>
          <p:nvPr/>
        </p:nvPicPr>
        <p:blipFill>
          <a:blip r:embed="rId4"/>
          <a:stretch>
            <a:fillRect/>
          </a:stretch>
        </p:blipFill>
        <p:spPr>
          <a:xfrm>
            <a:off x="4096550" y="3563730"/>
            <a:ext cx="4371900" cy="1084436"/>
          </a:xfrm>
          <a:prstGeom prst="rect">
            <a:avLst/>
          </a:prstGeom>
        </p:spPr>
      </p:pic>
      <p:sp>
        <p:nvSpPr>
          <p:cNvPr id="6"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Как оценить площадь комнаты без лишних вычислений
</a:t>
            </a:r>
            <a:endParaRPr lang="en-US" sz="2200" dirty="0"/>
          </a:p>
        </p:txBody>
      </p:sp>
      <p:sp>
        <p:nvSpPr>
          <p:cNvPr id="7"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12</a:t>
            </a:r>
            <a:endParaRPr lang="en-US" sz="700" dirty="0"/>
          </a:p>
        </p:txBody>
      </p:sp>
      <p:sp>
        <p:nvSpPr>
          <p:cNvPr id="8" name="Text 2"/>
          <p:cNvSpPr txBox="1"/>
          <p:nvPr/>
        </p:nvSpPr>
        <p:spPr>
          <a:xfrm>
            <a:off x="413125" y="1180175"/>
            <a:ext cx="3162600" cy="1086300"/>
          </a:xfrm>
          <a:prstGeom prst="rect">
            <a:avLst/>
          </a:prstGeom>
          <a:noFill/>
          <a:ln/>
        </p:spPr>
        <p:txBody>
          <a:bodyPr wrap="square" lIns="0" tIns="0" rIns="0" bIns="0" rtlCol="0" anchor="t"/>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Комната в округлённых числах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Комната размером 4,8 м на 3,9 м сначала кажется неудобной для устного счёта. Если округлить размеры до 5 м и 4 м, сразу получается понятная оценка площади — около 20 м². Такой приём помогает быстро понять масштаб помещения и не запутаться в действиях.
</a:t>
            </a:r>
            <a:endParaRPr lang="en-US" sz="1100" dirty="0"/>
          </a:p>
        </p:txBody>
      </p:sp>
      <p:sp>
        <p:nvSpPr>
          <p:cNvPr id="9" name="Text 3"/>
          <p:cNvSpPr txBox="1"/>
          <p:nvPr/>
        </p:nvSpPr>
        <p:spPr>
          <a:xfrm>
            <a:off x="413125" y="2371496"/>
            <a:ext cx="3162600" cy="1086300"/>
          </a:xfrm>
          <a:prstGeom prst="rect">
            <a:avLst/>
          </a:prstGeom>
          <a:noFill/>
          <a:ln/>
        </p:spPr>
        <p:txBody>
          <a:bodyPr wrap="square" lIns="0" tIns="0" rIns="0" bIns="0" rtlCol="0" anchor="t"/>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Сравнение с точным ответом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Точный расчёт даёт 18,72 м², то есть приближённый ответ немного завышен. Разница невелика и показывает, что для предварительной оценки округление было удачным. На плане комнаты это можно показать рулеткой, подписанными сторонами и прямоугольником, который легко измерить глазами.
</a:t>
            </a:r>
            <a:endParaRPr lang="en-US" sz="1100" dirty="0"/>
          </a:p>
        </p:txBody>
      </p:sp>
      <p:sp>
        <p:nvSpPr>
          <p:cNvPr id="10" name="Text 4"/>
          <p:cNvSpPr txBox="1"/>
          <p:nvPr/>
        </p:nvSpPr>
        <p:spPr>
          <a:xfrm>
            <a:off x="413125" y="3562798"/>
            <a:ext cx="3162600" cy="1086300"/>
          </a:xfrm>
          <a:prstGeom prst="rect">
            <a:avLst/>
          </a:prstGeom>
          <a:noFill/>
          <a:ln/>
        </p:spPr>
        <p:txBody>
          <a:bodyPr wrap="square" lIns="0" tIns="0" rIns="0" bIns="0" rtlCol="0" anchor="t"/>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Когда оценка особенно полезна
</a:t>
            </a:r>
            <a:pPr algn="l" indent="0" marL="0">
              <a:lnSpc>
                <a:spcPct val="115000"/>
              </a:lnSpc>
              <a:buNone/>
            </a:pPr>
            <a:r>
              <a:rPr lang="en-US" sz="5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При ремонте или покупке мебели важно сначала понять, хватит ли места для нужных предметов. Приближённый результат помогает принять решение быстрее, чем длинные вычисления. Он не заменяет точный расчёт, но даёт ориентир и позволяет сразу заметить слишком большую ошибку.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13125" y="1377951"/>
            <a:ext cx="8368200" cy="3284447"/>
          </a:xfrm>
          <a:prstGeom prst="rect">
            <a:avLst/>
          </a:prstGeom>
        </p:spPr>
      </p:pic>
      <p:sp>
        <p:nvSpPr>
          <p:cNvPr id="4"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Как проверить, разумен ли ответ
</a:t>
            </a:r>
            <a:endParaRPr lang="en-US" sz="2200" dirty="0"/>
          </a:p>
        </p:txBody>
      </p:sp>
      <p:sp>
        <p:nvSpPr>
          <p:cNvPr id="5"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13</a:t>
            </a:r>
            <a:endParaRPr lang="en-US" sz="700" dirty="0"/>
          </a:p>
        </p:txBody>
      </p:sp>
      <p:sp>
        <p:nvSpPr>
          <p:cNvPr id="6" name="Text 2"/>
          <p:cNvSpPr txBox="1"/>
          <p:nvPr/>
        </p:nvSpPr>
        <p:spPr>
          <a:xfrm>
            <a:off x="413125" y="895700"/>
            <a:ext cx="8368200" cy="218700"/>
          </a:xfrm>
          <a:prstGeom prst="rect">
            <a:avLst/>
          </a:prstGeom>
          <a:noFill/>
          <a:ln/>
        </p:spPr>
        <p:txBody>
          <a:bodyPr wrap="square" lIns="0" tIns="0" rIns="0" bIns="0" rtlCol="0" anchor="ctr"/>
          <a:lstStyle/>
          <a:p>
            <a:pPr algn="l" indent="0" marL="0">
              <a:lnSpc>
                <a:spcPct val="80000"/>
              </a:lnSpc>
              <a:buNone/>
            </a:pPr>
            <a:r>
              <a:rPr lang="en-US" sz="1100" b="1" dirty="0">
                <a:solidFill>
                  <a:srgbClr val="102D69"/>
                </a:solidFill>
                <a:latin typeface="Arial" pitchFamily="34" charset="0"/>
                <a:ea typeface="Arial" pitchFamily="34" charset="-122"/>
                <a:cs typeface="Arial" pitchFamily="34" charset="-120"/>
              </a:rPr>
              <a:t>Последовательность шагов показывает, как в геометрической задаче перейти от условия к проверке результата.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4674" y="1835949"/>
            <a:ext cx="240900" cy="240900"/>
          </a:xfrm>
          <a:prstGeom prst="rect">
            <a:avLst/>
          </a:prstGeom>
        </p:spPr>
      </p:pic>
      <p:pic>
        <p:nvPicPr>
          <p:cNvPr id="5" name="Image 3" descr="preencoded.png">    </p:cNvPr>
          <p:cNvPicPr>
            <a:picLocks noChangeAspect="1"/>
          </p:cNvPicPr>
          <p:nvPr/>
        </p:nvPicPr>
        <p:blipFill>
          <a:blip r:embed="rId4"/>
          <a:stretch>
            <a:fillRect/>
          </a:stretch>
        </p:blipFill>
        <p:spPr>
          <a:xfrm>
            <a:off x="3416513" y="1835949"/>
            <a:ext cx="240900" cy="240900"/>
          </a:xfrm>
          <a:prstGeom prst="rect">
            <a:avLst/>
          </a:prstGeom>
        </p:spPr>
      </p:pic>
      <p:pic>
        <p:nvPicPr>
          <p:cNvPr id="6" name="Image 4" descr="preencoded.png">    </p:cNvPr>
          <p:cNvPicPr>
            <a:picLocks noChangeAspect="1"/>
          </p:cNvPicPr>
          <p:nvPr/>
        </p:nvPicPr>
        <p:blipFill>
          <a:blip r:embed="rId5"/>
          <a:stretch>
            <a:fillRect/>
          </a:stretch>
        </p:blipFill>
        <p:spPr>
          <a:xfrm>
            <a:off x="6396800" y="1839066"/>
            <a:ext cx="264000" cy="234667"/>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Точность измерения начинается с прибора
</a:t>
            </a:r>
            <a:endParaRPr lang="en-US" sz="2200" dirty="0"/>
          </a:p>
        </p:txBody>
      </p:sp>
      <p:sp>
        <p:nvSpPr>
          <p:cNvPr id="9"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14</a:t>
            </a:r>
            <a:endParaRPr lang="en-US" sz="700" dirty="0"/>
          </a:p>
        </p:txBody>
      </p:sp>
      <p:sp>
        <p:nvSpPr>
          <p:cNvPr id="10" name="Text 2"/>
          <p:cNvSpPr txBox="1"/>
          <p:nvPr/>
        </p:nvSpPr>
        <p:spPr>
          <a:xfrm>
            <a:off x="413124" y="2152323"/>
            <a:ext cx="2384400" cy="1550100"/>
          </a:xfrm>
          <a:prstGeom prst="rect">
            <a:avLst/>
          </a:prstGeom>
          <a:noFill/>
          <a:ln/>
        </p:spPr>
        <p:txBody>
          <a:bodyPr wrap="square" lIns="0" tIns="0" rIns="0" bIns="0" rtlCol="0" anchor="ctr"/>
          <a:lstStyle/>
          <a:p>
            <a:pPr algn="l" indent="0" marL="0">
              <a:lnSpc>
                <a:spcPct val="115000"/>
              </a:lnSpc>
              <a:buNone/>
            </a:pPr>
            <a:r>
              <a:rPr lang="en-US" sz="1200" b="1" dirty="0">
                <a:solidFill>
                  <a:srgbClr val="102D69"/>
                </a:solidFill>
                <a:latin typeface="Arial" pitchFamily="34" charset="0"/>
                <a:ea typeface="Arial" pitchFamily="34" charset="-122"/>
                <a:cs typeface="Arial" pitchFamily="34" charset="-120"/>
              </a:rPr>
              <a:t>Линейка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00" dirty="0">
                <a:solidFill>
                  <a:srgbClr val="102D69"/>
                </a:solidFill>
                <a:latin typeface="Arial" pitchFamily="34" charset="0"/>
                <a:ea typeface="Arial" pitchFamily="34" charset="-122"/>
                <a:cs typeface="Arial" pitchFamily="34" charset="-120"/>
              </a:rPr>
              <a:t>Линейка помогает измерять отрезки довольно точно, обычно до миллиметров. Если записано 12,3 см, это уже не точное число, а результат измерения с определённым пределом точности.
</a:t>
            </a:r>
            <a:endParaRPr lang="en-US" sz="1200" dirty="0"/>
          </a:p>
        </p:txBody>
      </p:sp>
      <p:sp>
        <p:nvSpPr>
          <p:cNvPr id="11" name="Text 3"/>
          <p:cNvSpPr txBox="1"/>
          <p:nvPr/>
        </p:nvSpPr>
        <p:spPr>
          <a:xfrm>
            <a:off x="3404963" y="2152323"/>
            <a:ext cx="2384400" cy="1550100"/>
          </a:xfrm>
          <a:prstGeom prst="rect">
            <a:avLst/>
          </a:prstGeom>
          <a:noFill/>
          <a:ln/>
        </p:spPr>
        <p:txBody>
          <a:bodyPr wrap="square" lIns="0" tIns="0" rIns="0" bIns="0" rtlCol="0" anchor="ctr"/>
          <a:lstStyle/>
          <a:p>
            <a:pPr algn="l" indent="0" marL="0">
              <a:lnSpc>
                <a:spcPct val="115000"/>
              </a:lnSpc>
              <a:buNone/>
            </a:pPr>
            <a:r>
              <a:rPr lang="en-US" sz="1200" b="1" dirty="0">
                <a:solidFill>
                  <a:srgbClr val="102D69"/>
                </a:solidFill>
                <a:latin typeface="Arial" pitchFamily="34" charset="0"/>
                <a:ea typeface="Arial" pitchFamily="34" charset="-122"/>
                <a:cs typeface="Arial" pitchFamily="34" charset="-120"/>
              </a:rPr>
              <a:t>Транспортир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00" dirty="0">
                <a:solidFill>
                  <a:srgbClr val="102D69"/>
                </a:solidFill>
                <a:latin typeface="Arial" pitchFamily="34" charset="0"/>
                <a:ea typeface="Arial" pitchFamily="34" charset="-122"/>
                <a:cs typeface="Arial" pitchFamily="34" charset="-120"/>
              </a:rPr>
              <a:t>Транспортир нужен для измерения углов, и его точность ограничена небольшим делением шкалы. Даже аккуратный чертёж не делает результат абсолютно точным, потому что всегда есть небольшая погрешность.
</a:t>
            </a:r>
            <a:endParaRPr lang="en-US" sz="1200" dirty="0"/>
          </a:p>
        </p:txBody>
      </p:sp>
      <p:sp>
        <p:nvSpPr>
          <p:cNvPr id="12" name="Text 4"/>
          <p:cNvSpPr txBox="1"/>
          <p:nvPr/>
        </p:nvSpPr>
        <p:spPr>
          <a:xfrm>
            <a:off x="6396800" y="2152323"/>
            <a:ext cx="2384400" cy="1550100"/>
          </a:xfrm>
          <a:prstGeom prst="rect">
            <a:avLst/>
          </a:prstGeom>
          <a:noFill/>
          <a:ln/>
        </p:spPr>
        <p:txBody>
          <a:bodyPr wrap="square" lIns="0" tIns="0" rIns="0" bIns="0" rtlCol="0" anchor="ctr"/>
          <a:lstStyle/>
          <a:p>
            <a:pPr algn="l" indent="0" marL="0">
              <a:lnSpc>
                <a:spcPct val="115000"/>
              </a:lnSpc>
              <a:buNone/>
            </a:pPr>
            <a:r>
              <a:rPr lang="en-US" sz="1200" b="1" dirty="0">
                <a:solidFill>
                  <a:srgbClr val="102D69"/>
                </a:solidFill>
                <a:latin typeface="Arial" pitchFamily="34" charset="0"/>
                <a:ea typeface="Arial" pitchFamily="34" charset="-122"/>
                <a:cs typeface="Arial" pitchFamily="34" charset="-120"/>
              </a:rPr>
              <a:t>Рулетка
</a:t>
            </a:r>
            <a:pPr algn="l" indent="0" marL="0">
              <a:lnSpc>
                <a:spcPct val="115000"/>
              </a:lnSpc>
              <a:buNone/>
            </a:pPr>
            <a:r>
              <a:rPr lang="en-US" sz="6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00" dirty="0">
                <a:solidFill>
                  <a:srgbClr val="102D69"/>
                </a:solidFill>
                <a:latin typeface="Arial" pitchFamily="34" charset="0"/>
                <a:ea typeface="Arial" pitchFamily="34" charset="-122"/>
                <a:cs typeface="Arial" pitchFamily="34" charset="-120"/>
              </a:rPr>
              <a:t>Рулетка удобна для комнат, мебели и участков, но её показания тоже имеют предел точности. Чем грубее измерение, тем осторожнее нужно использовать результат в дальнейших вычислениях.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376818"/>
            <a:ext cx="4867800" cy="2676814"/>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Сравнение точности измерительных инструментов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15</a:t>
            </a:r>
            <a:endParaRPr lang="en-US" sz="700" dirty="0"/>
          </a:p>
        </p:txBody>
      </p:sp>
      <p:sp>
        <p:nvSpPr>
          <p:cNvPr id="7" name="Text 2"/>
          <p:cNvSpPr txBox="1"/>
          <p:nvPr/>
        </p:nvSpPr>
        <p:spPr>
          <a:xfrm>
            <a:off x="5603800" y="1569897"/>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На практике важен не только сам прибор, но и то, насколько аккуратно им пользуются и как считывают деления шкалы.
</a:t>
            </a:r>
            <a:endParaRPr lang="en-US" sz="1000" dirty="0"/>
          </a:p>
        </p:txBody>
      </p:sp>
      <p:sp>
        <p:nvSpPr>
          <p:cNvPr id="8" name="Text 3"/>
          <p:cNvSpPr txBox="1"/>
          <p:nvPr/>
        </p:nvSpPr>
        <p:spPr>
          <a:xfrm>
            <a:off x="5603800" y="2815540"/>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Чем меньше шаг измерения, тем выше точность результата. Поэтому точность вычислений зависит от качества исходных измерений.
</a:t>
            </a:r>
            <a:endParaRPr lang="en-US" sz="1000" dirty="0"/>
          </a:p>
        </p:txBody>
      </p:sp>
      <p:sp>
        <p:nvSpPr>
          <p:cNvPr id="9" name="Text 4"/>
          <p:cNvSpPr txBox="1"/>
          <p:nvPr/>
        </p:nvSpPr>
        <p:spPr>
          <a:xfrm>
            <a:off x="413125" y="4586688"/>
            <a:ext cx="4867800" cy="196800"/>
          </a:xfrm>
          <a:prstGeom prst="rect">
            <a:avLst/>
          </a:prstGeom>
          <a:noFill/>
          <a:ln/>
        </p:spPr>
        <p:txBody>
          <a:bodyPr wrap="square" lIns="0" tIns="0" rIns="0" bIns="0" rtlCol="0" anchor="ctr"/>
          <a:lstStyle/>
          <a:p>
            <a:pPr algn="l" indent="0" marL="0">
              <a:lnSpc>
                <a:spcPct val="115000"/>
              </a:lnSpc>
              <a:buNone/>
            </a:pPr>
            <a:r>
              <a:rPr lang="en-US" sz="756" dirty="0">
                <a:solidFill>
                  <a:srgbClr val="102D69"/>
                </a:solidFill>
                <a:latin typeface="Arial" pitchFamily="34" charset="0"/>
                <a:ea typeface="Arial" pitchFamily="34" charset="-122"/>
                <a:cs typeface="Arial" pitchFamily="34" charset="-120"/>
              </a:rPr>
              <a:t>Учебные представления о цене деления измерительных приборов; шкала условно показана для сравнения.
</a:t>
            </a:r>
            <a:endParaRPr lang="en-US" sz="756"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Как считать устно, если нужен быстрый ответ
</a:t>
            </a:r>
            <a:endParaRPr lang="en-US" sz="2200" dirty="0"/>
          </a:p>
        </p:txBody>
      </p:sp>
      <p:sp>
        <p:nvSpPr>
          <p:cNvPr id="9"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16</a:t>
            </a:r>
            <a:endParaRPr lang="en-US" sz="700" dirty="0"/>
          </a:p>
        </p:txBody>
      </p:sp>
      <p:sp>
        <p:nvSpPr>
          <p:cNvPr id="10" name="Text 2"/>
          <p:cNvSpPr txBox="1"/>
          <p:nvPr/>
        </p:nvSpPr>
        <p:spPr>
          <a:xfrm>
            <a:off x="413175" y="2257342"/>
            <a:ext cx="1754100" cy="1106700"/>
          </a:xfrm>
          <a:prstGeom prst="rect">
            <a:avLst/>
          </a:prstGeom>
          <a:noFill/>
          <a:ln/>
        </p:spPr>
        <p:txBody>
          <a:bodyPr wrap="square" lIns="0" tIns="0" rIns="0" bIns="0" rtlCol="0" anchor="t"/>
          <a:lstStyle/>
          <a:p>
            <a:pPr algn="l" indent="0" marL="0">
              <a:lnSpc>
                <a:spcPct val="115000"/>
              </a:lnSpc>
              <a:buNone/>
            </a:pPr>
            <a:r>
              <a:rPr lang="en-US" sz="1030" b="1" dirty="0">
                <a:solidFill>
                  <a:srgbClr val="102D69"/>
                </a:solidFill>
                <a:latin typeface="Arial" pitchFamily="34" charset="0"/>
                <a:ea typeface="Arial" pitchFamily="34" charset="-122"/>
                <a:cs typeface="Arial" pitchFamily="34" charset="-120"/>
              </a:rPr>
              <a:t>Округляй до удобного числа
</a:t>
            </a:r>
            <a:pPr algn="l" indent="0" marL="0">
              <a:lnSpc>
                <a:spcPct val="115000"/>
              </a:lnSpc>
              <a:buNone/>
            </a:pPr>
            <a:r>
              <a:rPr lang="en-US" sz="375"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43" dirty="0">
                <a:solidFill>
                  <a:srgbClr val="102D69"/>
                </a:solidFill>
                <a:latin typeface="Arial" pitchFamily="34" charset="0"/>
                <a:ea typeface="Arial" pitchFamily="34" charset="-122"/>
                <a:cs typeface="Arial" pitchFamily="34" charset="-120"/>
              </a:rPr>
              <a:t>Сначала заменяй неудобные числа близкими круглыми значениями. Так 19·6 проще посчитать как 20·6, а затем быстро получить ориентировочный ответ без длинных вычислений.
</a:t>
            </a:r>
            <a:endParaRPr lang="en-US" sz="1030" dirty="0"/>
          </a:p>
        </p:txBody>
      </p:sp>
      <p:sp>
        <p:nvSpPr>
          <p:cNvPr id="11" name="Text 3"/>
          <p:cNvSpPr txBox="1"/>
          <p:nvPr/>
        </p:nvSpPr>
        <p:spPr>
          <a:xfrm>
            <a:off x="2617916" y="2257288"/>
            <a:ext cx="1754100" cy="1106700"/>
          </a:xfrm>
          <a:prstGeom prst="rect">
            <a:avLst/>
          </a:prstGeom>
          <a:noFill/>
          <a:ln/>
        </p:spPr>
        <p:txBody>
          <a:bodyPr wrap="square" lIns="0" tIns="0" rIns="0" bIns="0" rtlCol="0" anchor="t"/>
          <a:lstStyle/>
          <a:p>
            <a:pPr algn="l" indent="0" marL="0">
              <a:lnSpc>
                <a:spcPct val="115000"/>
              </a:lnSpc>
              <a:buNone/>
            </a:pPr>
            <a:r>
              <a:rPr lang="en-US" sz="1100" b="1" dirty="0">
                <a:solidFill>
                  <a:srgbClr val="102D69"/>
                </a:solidFill>
                <a:latin typeface="Arial" pitchFamily="34" charset="0"/>
                <a:ea typeface="Arial" pitchFamily="34" charset="-122"/>
                <a:cs typeface="Arial" pitchFamily="34" charset="-120"/>
              </a:rPr>
              <a:t>Разбивай на части
</a:t>
            </a:r>
            <a:pPr algn="l" indent="0" marL="0">
              <a:lnSpc>
                <a:spcPct val="115000"/>
              </a:lnSpc>
              <a:buNone/>
            </a:pPr>
            <a:r>
              <a:rPr lang="en-US" sz="400"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900" dirty="0">
                <a:solidFill>
                  <a:srgbClr val="102D69"/>
                </a:solidFill>
                <a:latin typeface="Arial" pitchFamily="34" charset="0"/>
                <a:ea typeface="Arial" pitchFamily="34" charset="-122"/>
                <a:cs typeface="Arial" pitchFamily="34" charset="-120"/>
              </a:rPr>
              <a:t>Суммы и разности удобнее считать, если разложить их на простые слагаемые. Например, 49+28 можно оценить как 50+30, чтобы сразу увидеть приблизительный результат.
</a:t>
            </a:r>
            <a:endParaRPr lang="en-US" sz="1100" dirty="0"/>
          </a:p>
        </p:txBody>
      </p:sp>
      <p:sp>
        <p:nvSpPr>
          <p:cNvPr id="12" name="Text 4"/>
          <p:cNvSpPr txBox="1"/>
          <p:nvPr/>
        </p:nvSpPr>
        <p:spPr>
          <a:xfrm>
            <a:off x="4822651" y="2260163"/>
            <a:ext cx="1754100" cy="1106700"/>
          </a:xfrm>
          <a:prstGeom prst="rect">
            <a:avLst/>
          </a:prstGeom>
          <a:noFill/>
          <a:ln/>
        </p:spPr>
        <p:txBody>
          <a:bodyPr wrap="square" lIns="0" tIns="0" rIns="0" bIns="0" rtlCol="0" anchor="t"/>
          <a:lstStyle/>
          <a:p>
            <a:pPr algn="l" indent="0" marL="0">
              <a:lnSpc>
                <a:spcPct val="115000"/>
              </a:lnSpc>
              <a:buNone/>
            </a:pPr>
            <a:r>
              <a:rPr lang="en-US" sz="1041" b="1" dirty="0">
                <a:solidFill>
                  <a:srgbClr val="102D69"/>
                </a:solidFill>
                <a:latin typeface="Arial" pitchFamily="34" charset="0"/>
                <a:ea typeface="Arial" pitchFamily="34" charset="-122"/>
                <a:cs typeface="Arial" pitchFamily="34" charset="-120"/>
              </a:rPr>
              <a:t>Замени сложный множитель
</a:t>
            </a:r>
            <a:pPr algn="l" indent="0" marL="0">
              <a:lnSpc>
                <a:spcPct val="115000"/>
              </a:lnSpc>
              <a:buNone/>
            </a:pPr>
            <a:r>
              <a:rPr lang="en-US" sz="379"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52" dirty="0">
                <a:solidFill>
                  <a:srgbClr val="102D69"/>
                </a:solidFill>
                <a:latin typeface="Arial" pitchFamily="34" charset="0"/>
                <a:ea typeface="Arial" pitchFamily="34" charset="-122"/>
                <a:cs typeface="Arial" pitchFamily="34" charset="-120"/>
              </a:rPr>
              <a:t>Если один множитель близок к круглому числу, подставь его вместо точного. Тогда выражение 98−37 удобно оценить как 100−40, а ответ станет понятнее и быстрее.
</a:t>
            </a:r>
            <a:endParaRPr lang="en-US" sz="1041" dirty="0"/>
          </a:p>
        </p:txBody>
      </p:sp>
      <p:sp>
        <p:nvSpPr>
          <p:cNvPr id="13" name="Text 5"/>
          <p:cNvSpPr txBox="1"/>
          <p:nvPr/>
        </p:nvSpPr>
        <p:spPr>
          <a:xfrm>
            <a:off x="7027409" y="2260163"/>
            <a:ext cx="1754100" cy="1106700"/>
          </a:xfrm>
          <a:prstGeom prst="rect">
            <a:avLst/>
          </a:prstGeom>
          <a:noFill/>
          <a:ln/>
        </p:spPr>
        <p:txBody>
          <a:bodyPr wrap="square" lIns="0" tIns="0" rIns="0" bIns="0" rtlCol="0" anchor="t"/>
          <a:lstStyle/>
          <a:p>
            <a:pPr algn="l" indent="0" marL="0">
              <a:lnSpc>
                <a:spcPct val="115000"/>
              </a:lnSpc>
              <a:buNone/>
            </a:pPr>
            <a:r>
              <a:rPr lang="en-US" sz="1041" b="1" dirty="0">
                <a:solidFill>
                  <a:srgbClr val="102D69"/>
                </a:solidFill>
                <a:latin typeface="Arial" pitchFamily="34" charset="0"/>
                <a:ea typeface="Arial" pitchFamily="34" charset="-122"/>
                <a:cs typeface="Arial" pitchFamily="34" charset="-120"/>
              </a:rPr>
              <a:t>Проверяй смысл результата
</a:t>
            </a:r>
            <a:pPr algn="l" indent="0" marL="0">
              <a:lnSpc>
                <a:spcPct val="115000"/>
              </a:lnSpc>
              <a:buNone/>
            </a:pPr>
            <a:r>
              <a:rPr lang="en-US" sz="379"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852" dirty="0">
                <a:solidFill>
                  <a:srgbClr val="102D69"/>
                </a:solidFill>
                <a:latin typeface="Arial" pitchFamily="34" charset="0"/>
                <a:ea typeface="Arial" pitchFamily="34" charset="-122"/>
                <a:cs typeface="Arial" pitchFamily="34" charset="-120"/>
              </a:rPr>
              <a:t>После устного счёта обязательно сравни ответ с размером фигуры или задачей. Если периметр малой фигуры получился слишком большим, значит, где-то допущена ошибка.
</a:t>
            </a:r>
            <a:endParaRPr lang="en-US" sz="104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888415"/>
            <a:ext cx="4867800" cy="1653620"/>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Ситуации, где точность особенно важна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17</a:t>
            </a:r>
            <a:endParaRPr lang="en-US" sz="700" dirty="0"/>
          </a:p>
        </p:txBody>
      </p:sp>
      <p:sp>
        <p:nvSpPr>
          <p:cNvPr id="7" name="Text 2"/>
          <p:cNvSpPr txBox="1"/>
          <p:nvPr/>
        </p:nvSpPr>
        <p:spPr>
          <a:xfrm>
            <a:off x="5603800" y="1569897"/>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В одних задачах достаточно приблизительного ответа, а в других ошибка даже в несколько миллиметров может быть заметной.
</a:t>
            </a:r>
            <a:endParaRPr lang="en-US" sz="1000" dirty="0"/>
          </a:p>
        </p:txBody>
      </p:sp>
      <p:sp>
        <p:nvSpPr>
          <p:cNvPr id="8" name="Text 3"/>
          <p:cNvSpPr txBox="1"/>
          <p:nvPr/>
        </p:nvSpPr>
        <p:spPr>
          <a:xfrm>
            <a:off x="5603800" y="2815540"/>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Чем практичнее задача, тем внимательнее нужно относиться к точности. Для чертежа и деталей она критична, а для быстрой оценки можно округлять.
</a:t>
            </a:r>
            <a:endParaRPr lang="en-US" sz="1000" dirty="0"/>
          </a:p>
        </p:txBody>
      </p:sp>
      <p:sp>
        <p:nvSpPr>
          <p:cNvPr id="9" name="Text 4"/>
          <p:cNvSpPr txBox="1"/>
          <p:nvPr/>
        </p:nvSpPr>
        <p:spPr>
          <a:xfrm>
            <a:off x="413125" y="4586688"/>
            <a:ext cx="48678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Школьный курс геометрии и практические измерения.
</a:t>
            </a:r>
            <a:endParaRPr lang="en-US"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14775" y="1312819"/>
            <a:ext cx="3876000" cy="320981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Приближения нужны не только в геометрии
</a:t>
            </a:r>
            <a:endParaRPr lang="en-US" sz="2200" dirty="0"/>
          </a:p>
        </p:txBody>
      </p:sp>
      <p:sp>
        <p:nvSpPr>
          <p:cNvPr id="8"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18</a:t>
            </a:r>
            <a:endParaRPr lang="en-US" sz="700" dirty="0"/>
          </a:p>
        </p:txBody>
      </p:sp>
      <p:sp>
        <p:nvSpPr>
          <p:cNvPr id="9" name="Text 2"/>
          <p:cNvSpPr txBox="1"/>
          <p:nvPr/>
        </p:nvSpPr>
        <p:spPr>
          <a:xfrm>
            <a:off x="413125" y="1249475"/>
            <a:ext cx="3937800" cy="958800"/>
          </a:xfrm>
          <a:prstGeom prst="rect">
            <a:avLst/>
          </a:prstGeom>
          <a:noFill/>
          <a:ln/>
        </p:spPr>
        <p:txBody>
          <a:bodyPr wrap="square" lIns="0" tIns="0" rIns="0" bIns="0" rtlCol="0" anchor="ctr"/>
          <a:lstStyle/>
          <a:p>
            <a:pPr algn="l" indent="0" marL="0">
              <a:lnSpc>
                <a:spcPct val="115000"/>
              </a:lnSpc>
              <a:buNone/>
            </a:pPr>
            <a:r>
              <a:rPr lang="en-US" sz="1332" b="1" dirty="0">
                <a:solidFill>
                  <a:srgbClr val="102D69"/>
                </a:solidFill>
                <a:latin typeface="Arial" pitchFamily="34" charset="0"/>
                <a:ea typeface="Arial" pitchFamily="34" charset="-122"/>
                <a:cs typeface="Arial" pitchFamily="34" charset="-120"/>
              </a:rPr>
              <a:t>Физика и измерения
</a:t>
            </a:r>
            <a:pPr algn="l" indent="0" marL="0">
              <a:lnSpc>
                <a:spcPct val="115000"/>
              </a:lnSpc>
              <a:buNone/>
            </a:pPr>
            <a:r>
              <a:rPr lang="en-US" sz="666"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1141" dirty="0">
                <a:solidFill>
                  <a:srgbClr val="102D69"/>
                </a:solidFill>
                <a:latin typeface="Arial" pitchFamily="34" charset="0"/>
                <a:ea typeface="Arial" pitchFamily="34" charset="-122"/>
                <a:cs typeface="Arial" pitchFamily="34" charset="-120"/>
              </a:rPr>
              <a:t>В физике часто используют приближения, когда нужно быстро оценить расстояние, скорость или размер объекта. Это помогает понять ситуацию, даже если точное значение ещё не найдено.
</a:t>
            </a:r>
            <a:endParaRPr lang="en-US" sz="1332" dirty="0"/>
          </a:p>
        </p:txBody>
      </p:sp>
      <p:sp>
        <p:nvSpPr>
          <p:cNvPr id="10" name="Text 3"/>
          <p:cNvSpPr txBox="1"/>
          <p:nvPr/>
        </p:nvSpPr>
        <p:spPr>
          <a:xfrm>
            <a:off x="413125" y="2407625"/>
            <a:ext cx="3937800" cy="958800"/>
          </a:xfrm>
          <a:prstGeom prst="rect">
            <a:avLst/>
          </a:prstGeom>
          <a:noFill/>
          <a:ln/>
        </p:spPr>
        <p:txBody>
          <a:bodyPr wrap="square" lIns="0" tIns="0" rIns="0" bIns="0" rtlCol="0" anchor="ctr"/>
          <a:lstStyle/>
          <a:p>
            <a:pPr algn="l" indent="0" marL="0">
              <a:lnSpc>
                <a:spcPct val="115000"/>
              </a:lnSpc>
              <a:buNone/>
            </a:pPr>
            <a:r>
              <a:rPr lang="en-US" sz="1332" b="1" dirty="0">
                <a:solidFill>
                  <a:srgbClr val="102D69"/>
                </a:solidFill>
                <a:latin typeface="Arial" pitchFamily="34" charset="0"/>
                <a:ea typeface="Arial" pitchFamily="34" charset="-122"/>
                <a:cs typeface="Arial" pitchFamily="34" charset="-120"/>
              </a:rPr>
              <a:t>География и карта
</a:t>
            </a:r>
            <a:pPr algn="l" indent="0" marL="0">
              <a:lnSpc>
                <a:spcPct val="115000"/>
              </a:lnSpc>
              <a:buNone/>
            </a:pPr>
            <a:r>
              <a:rPr lang="en-US" sz="666"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1141" dirty="0">
                <a:solidFill>
                  <a:srgbClr val="102D69"/>
                </a:solidFill>
                <a:latin typeface="Arial" pitchFamily="34" charset="0"/>
                <a:ea typeface="Arial" pitchFamily="34" charset="-122"/>
                <a:cs typeface="Arial" pitchFamily="34" charset="-120"/>
              </a:rPr>
              <a:t>В географии приближённые вычисления нужны для работы с картой, маршрутом и расстояниями. Реальные объекты слишком большие, поэтому их удобно описывать с помощью моделей и масштабов.
</a:t>
            </a:r>
            <a:endParaRPr lang="en-US" sz="1332" dirty="0"/>
          </a:p>
        </p:txBody>
      </p:sp>
      <p:sp>
        <p:nvSpPr>
          <p:cNvPr id="11" name="Text 4"/>
          <p:cNvSpPr txBox="1"/>
          <p:nvPr/>
        </p:nvSpPr>
        <p:spPr>
          <a:xfrm>
            <a:off x="413125" y="3565775"/>
            <a:ext cx="3937800" cy="958800"/>
          </a:xfrm>
          <a:prstGeom prst="rect">
            <a:avLst/>
          </a:prstGeom>
          <a:noFill/>
          <a:ln/>
        </p:spPr>
        <p:txBody>
          <a:bodyPr wrap="square" lIns="0" tIns="0" rIns="0" bIns="0" rtlCol="0" anchor="ctr"/>
          <a:lstStyle/>
          <a:p>
            <a:pPr algn="l" indent="0" marL="0">
              <a:lnSpc>
                <a:spcPct val="115000"/>
              </a:lnSpc>
              <a:buNone/>
            </a:pPr>
            <a:r>
              <a:rPr lang="en-US" sz="1332" b="1" dirty="0">
                <a:solidFill>
                  <a:srgbClr val="102D69"/>
                </a:solidFill>
                <a:latin typeface="Arial" pitchFamily="34" charset="0"/>
                <a:ea typeface="Arial" pitchFamily="34" charset="-122"/>
                <a:cs typeface="Arial" pitchFamily="34" charset="-120"/>
              </a:rPr>
              <a:t>Технология и быт
</a:t>
            </a:r>
            <a:pPr algn="l" indent="0" marL="0">
              <a:lnSpc>
                <a:spcPct val="115000"/>
              </a:lnSpc>
              <a:buNone/>
            </a:pPr>
            <a:r>
              <a:rPr lang="en-US" sz="666" dirty="0">
                <a:solidFill>
                  <a:srgbClr val="102D69"/>
                </a:solidFill>
                <a:latin typeface="Arial" pitchFamily="34" charset="0"/>
                <a:ea typeface="Arial" pitchFamily="34" charset="-122"/>
                <a:cs typeface="Arial" pitchFamily="34" charset="-120"/>
              </a:rPr>
              <a:t>
</a:t>
            </a:r>
            <a:pPr algn="l" indent="0" marL="0">
              <a:lnSpc>
                <a:spcPct val="115000"/>
              </a:lnSpc>
              <a:buNone/>
            </a:pPr>
            <a:r>
              <a:rPr lang="en-US" sz="1141" dirty="0">
                <a:solidFill>
                  <a:srgbClr val="102D69"/>
                </a:solidFill>
                <a:latin typeface="Arial" pitchFamily="34" charset="0"/>
                <a:ea typeface="Arial" pitchFamily="34" charset="-122"/>
                <a:cs typeface="Arial" pitchFamily="34" charset="-120"/>
              </a:rPr>
              <a:t>В технологии и повседневной жизни приближённые расчёты помогают подбирать размеры предметов, количество материала и объём жидкости. Здесь особенно важно соотносить ответ с реальной задачей.
</a:t>
            </a:r>
            <a:endParaRPr lang="en-US" sz="1332"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3125" y="1376818"/>
            <a:ext cx="4867800" cy="2676814"/>
          </a:xfrm>
          <a:prstGeom prst="rect">
            <a:avLst/>
          </a:prstGeom>
        </p:spPr>
      </p:pic>
      <p:sp>
        <p:nvSpPr>
          <p:cNvPr id="5" name="Text 0"/>
          <p:cNvSpPr txBox="1"/>
          <p:nvPr/>
        </p:nvSpPr>
        <p:spPr>
          <a:xfrm>
            <a:off x="413125" y="360000"/>
            <a:ext cx="8368200" cy="483600"/>
          </a:xfrm>
          <a:prstGeom prst="rect">
            <a:avLst/>
          </a:prstGeom>
          <a:noFill/>
          <a:ln/>
        </p:spPr>
        <p:txBody>
          <a:bodyPr wrap="square" lIns="0" tIns="0" rIns="0" bIns="0" rtlCol="0" anchor="ctr"/>
          <a:lstStyle/>
          <a:p>
            <a:pPr algn="l" indent="0" marL="0">
              <a:lnSpc>
                <a:spcPct val="80000"/>
              </a:lnSpc>
              <a:buNone/>
            </a:pPr>
            <a:r>
              <a:rPr lang="en-US" sz="2200" b="1" dirty="0">
                <a:solidFill>
                  <a:srgbClr val="102D69"/>
                </a:solidFill>
                <a:latin typeface="Arial" pitchFamily="34" charset="0"/>
                <a:ea typeface="Arial" pitchFamily="34" charset="-122"/>
                <a:cs typeface="Arial" pitchFamily="34" charset="-120"/>
              </a:rPr>
              <a:t>Где приближённые вычисления встречаются чаще всего
</a:t>
            </a:r>
            <a:endParaRPr lang="en-US" sz="2200" dirty="0"/>
          </a:p>
        </p:txBody>
      </p:sp>
      <p:sp>
        <p:nvSpPr>
          <p:cNvPr id="6" name="Text 1"/>
          <p:cNvSpPr txBox="1"/>
          <p:nvPr/>
        </p:nvSpPr>
        <p:spPr>
          <a:xfrm>
            <a:off x="7992550" y="4783500"/>
            <a:ext cx="788700" cy="145800"/>
          </a:xfrm>
          <a:prstGeom prst="rect">
            <a:avLst/>
          </a:prstGeom>
          <a:noFill/>
          <a:ln/>
        </p:spPr>
        <p:txBody>
          <a:bodyPr wrap="square" lIns="0" tIns="0" rIns="0" bIns="0" rtlCol="0" anchor="t"/>
          <a:lstStyle/>
          <a:p>
            <a:pPr algn="r" indent="0" marL="0">
              <a:lnSpc>
                <a:spcPct val="115000"/>
              </a:lnSpc>
              <a:buNone/>
            </a:pPr>
            <a:r>
              <a:rPr lang="en-US" sz="700" dirty="0">
                <a:solidFill>
                  <a:srgbClr val="102D69"/>
                </a:solidFill>
                <a:latin typeface="Arial" pitchFamily="34" charset="0"/>
                <a:ea typeface="Arial" pitchFamily="34" charset="-122"/>
                <a:cs typeface="Arial" pitchFamily="34" charset="-120"/>
              </a:rPr>
              <a:t>19</a:t>
            </a:r>
            <a:endParaRPr lang="en-US" sz="700" dirty="0"/>
          </a:p>
        </p:txBody>
      </p:sp>
      <p:sp>
        <p:nvSpPr>
          <p:cNvPr id="7" name="Text 2"/>
          <p:cNvSpPr txBox="1"/>
          <p:nvPr/>
        </p:nvSpPr>
        <p:spPr>
          <a:xfrm>
            <a:off x="5603800" y="1569897"/>
            <a:ext cx="2919900" cy="1044900"/>
          </a:xfrm>
          <a:prstGeom prst="rect">
            <a:avLst/>
          </a:prstGeom>
          <a:noFill/>
          <a:ln/>
        </p:spPr>
        <p:txBody>
          <a:bodyPr wrap="square" lIns="0" tIns="0" rIns="0" bIns="0" rtlCol="0" anchor="b"/>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Даже в обычных делах люди постоянно оценивают длину, площадь, количество или расстояние, не доводя счёт до абсолютной точности.
</a:t>
            </a:r>
            <a:endParaRPr lang="en-US" sz="1000" dirty="0"/>
          </a:p>
        </p:txBody>
      </p:sp>
      <p:sp>
        <p:nvSpPr>
          <p:cNvPr id="8" name="Text 3"/>
          <p:cNvSpPr txBox="1"/>
          <p:nvPr/>
        </p:nvSpPr>
        <p:spPr>
          <a:xfrm>
            <a:off x="5603800" y="2815540"/>
            <a:ext cx="2919900" cy="1044900"/>
          </a:xfrm>
          <a:prstGeom prst="rect">
            <a:avLst/>
          </a:prstGeom>
          <a:noFill/>
          <a:ln/>
        </p:spPr>
        <p:txBody>
          <a:bodyPr wrap="square" lIns="0" tIns="0" rIns="0" bIns="0" rtlCol="0" anchor="t"/>
          <a:lstStyle/>
          <a:p>
            <a:pPr algn="l" indent="0" marL="0">
              <a:lnSpc>
                <a:spcPct val="115000"/>
              </a:lnSpc>
              <a:buNone/>
            </a:pPr>
            <a:r>
              <a:rPr lang="en-US" sz="1000" dirty="0">
                <a:solidFill>
                  <a:srgbClr val="102D69"/>
                </a:solidFill>
                <a:latin typeface="Arial" pitchFamily="34" charset="0"/>
                <a:ea typeface="Arial" pitchFamily="34" charset="-122"/>
                <a:cs typeface="Arial" pitchFamily="34" charset="-120"/>
              </a:rPr>
              <a:t>Чаще всего приближения нужны в учёбе и быту. Значит, умение быстро оценивать ответ полезно не только на уроке математики.
</a:t>
            </a:r>
            <a:endParaRPr lang="en-US" sz="1000" dirty="0"/>
          </a:p>
        </p:txBody>
      </p:sp>
      <p:sp>
        <p:nvSpPr>
          <p:cNvPr id="9" name="Text 4"/>
          <p:cNvSpPr txBox="1"/>
          <p:nvPr/>
        </p:nvSpPr>
        <p:spPr>
          <a:xfrm>
            <a:off x="413125" y="4586688"/>
            <a:ext cx="4867800" cy="196800"/>
          </a:xfrm>
          <a:prstGeom prst="rect">
            <a:avLst/>
          </a:prstGeom>
          <a:noFill/>
          <a:ln/>
        </p:spPr>
        <p:txBody>
          <a:bodyPr wrap="square" lIns="0" tIns="0" rIns="0" bIns="0" rtlCol="0" anchor="ctr"/>
          <a:lstStyle/>
          <a:p>
            <a:pPr algn="l" indent="0" marL="0">
              <a:lnSpc>
                <a:spcPct val="115000"/>
              </a:lnSpc>
              <a:buNone/>
            </a:pPr>
            <a:r>
              <a:rPr lang="en-US" sz="800" dirty="0">
                <a:solidFill>
                  <a:srgbClr val="102D69"/>
                </a:solidFill>
                <a:latin typeface="Arial" pitchFamily="34" charset="0"/>
                <a:ea typeface="Arial" pitchFamily="34" charset="-122"/>
                <a:cs typeface="Arial" pitchFamily="34" charset="-120"/>
              </a:rPr>
              <a:t>Иллюстративная диаграмма по типичным учебным и бытовым ситуациям.
</a:t>
            </a:r>
            <a:endParaRPr lang="en-US" sz="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362750" y="360000"/>
            <a:ext cx="4993500" cy="1378500"/>
          </a:xfrm>
          <a:prstGeom prst="rect">
            <a:avLst/>
          </a:prstGeom>
          <a:noFill/>
          <a:ln/>
        </p:spPr>
        <p:txBody>
          <a:bodyPr wrap="square" lIns="0" tIns="0" rIns="0" bIns="0" rtlCol="0" anchor="t"/>
          <a:lstStyle/>
          <a:p>
            <a:pPr algn="l" indent="0" marL="0">
              <a:lnSpc>
                <a:spcPct val="80000"/>
              </a:lnSpc>
              <a:buNone/>
            </a:pPr>
            <a:r>
              <a:rPr lang="en-US" sz="3000" b="1" dirty="0">
                <a:solidFill>
                  <a:srgbClr val="102D69"/>
                </a:solidFill>
                <a:latin typeface="Arial" pitchFamily="34" charset="0"/>
                <a:ea typeface="Arial" pitchFamily="34" charset="-122"/>
                <a:cs typeface="Arial" pitchFamily="34" charset="-120"/>
              </a:rPr>
              <a:t>Приближения помогают думать быстрее и точнее
</a:t>
            </a:r>
            <a:endParaRPr lang="en-US" sz="3000" dirty="0"/>
          </a:p>
        </p:txBody>
      </p:sp>
      <p:sp>
        <p:nvSpPr>
          <p:cNvPr id="4" name="Text 1"/>
          <p:cNvSpPr txBox="1"/>
          <p:nvPr/>
        </p:nvSpPr>
        <p:spPr>
          <a:xfrm>
            <a:off x="362750" y="3287400"/>
            <a:ext cx="3487200" cy="1496100"/>
          </a:xfrm>
          <a:prstGeom prst="rect">
            <a:avLst/>
          </a:prstGeom>
          <a:noFill/>
          <a:ln/>
        </p:spPr>
        <p:txBody>
          <a:bodyPr wrap="square" lIns="0" tIns="0" rIns="0" bIns="0" rtlCol="0" anchor="ctr"/>
          <a:lstStyle/>
          <a:p>
            <a:pPr algn="l" indent="0" marL="0">
              <a:lnSpc>
                <a:spcPct val="115000"/>
              </a:lnSpc>
              <a:buNone/>
            </a:pPr>
            <a:r>
              <a:rPr lang="en-US" sz="900" dirty="0">
                <a:solidFill>
                  <a:srgbClr val="102D69"/>
                </a:solidFill>
                <a:latin typeface="Arial" pitchFamily="34" charset="0"/>
                <a:ea typeface="Arial" pitchFamily="34" charset="-122"/>
                <a:cs typeface="Arial" pitchFamily="34" charset="-120"/>
              </a:rPr>
              <a:t>Приближённые вычисления делают геометрию понятнее: помогают округлять числа, оценивать результат и проверять ответ. Главное — выбирать нужную точность и не путать приблизительное значение с точным.
</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2026-05-29T03:14:49Z</dcterms:created>
  <dcterms:modified xsi:type="dcterms:W3CDTF">2026-05-29T03:14:49Z</dcterms:modified>
</cp:coreProperties>
</file>