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jpe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jpeg"/><Relationship Id="rId7" Type="http://schemas.openxmlformats.org/officeDocument/2006/relationships/image" Target="../media/image-9-7.png"/><Relationship Id="rId8" Type="http://schemas.openxmlformats.org/officeDocument/2006/relationships/image" Target="../media/image-9-8.jpe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jpeg"/><Relationship Id="rId11" Type="http://schemas.openxmlformats.org/officeDocument/2006/relationships/image" Target="../media/image-1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47" y="1726325"/>
            <a:ext cx="83178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как биологическое и социальное явление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606801" y="2950175"/>
            <a:ext cx="4671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— важное явление, объединяющее биологические основы и социальное взаимодействие.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413148" y="4070025"/>
            <a:ext cx="41589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1367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предпосылки речи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700373" y="2551792"/>
            <a:ext cx="3920100" cy="168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стала возможной благодаря развитию мозга и речевого аппарата. Особые зоны мозга и строение гортани выделяют человека среди других животных.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речи в биологии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98125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— это функция высшей нервной деятельности человека, связанная с использованием звуковых, письменных или жестовых сигналов для общения и передачи информации.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21035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включает процессы произношения, понимания, чтения и письма, объединяя все способы коммуникации в единое целое.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00900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является уникальным признаком человека, с её помощью он осваивает культуру, знания и обучение в обществе.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306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речевого аппарата человека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050551" y="1428063"/>
            <a:ext cx="36627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Центральный отдел речевого аппарата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050550" y="1996638"/>
            <a:ext cx="3585300" cy="7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центральном отделе находятся области мозга — лобная и височная доли, а также центры Брока и Вернике, ответственные за речь и её обработку.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050551" y="2893442"/>
            <a:ext cx="36627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Периферический отдел речевого аппарата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050550" y="3462017"/>
            <a:ext cx="3585300" cy="7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Периферический отдел включает органы артикуляции: язык, губы, зубы, твёрдое и мягкое нёбо, гортань и голосовые связки, обеспечивающие формирование звуков.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15793" y="1145300"/>
            <a:ext cx="6512506" cy="2269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81740" y="3925584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различия в способах общения и сложности передаваемой информации между человеком, приматами и дельфинами.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коммуникации человека и животных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671975" y="3937526"/>
            <a:ext cx="38814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человека выделяется сложностью, абстрактным мышлением и возможностью детальной передачи информации.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3146" y="3470629"/>
            <a:ext cx="8317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0104" y="1073548"/>
            <a:ext cx="3927150" cy="185619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53720" y="1073548"/>
            <a:ext cx="3927150" cy="1856192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происходит воспроизведение речи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514355" y="4762976"/>
            <a:ext cx="295425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3" name="Text 2"/>
          <p:cNvSpPr txBox="1"/>
          <p:nvPr/>
        </p:nvSpPr>
        <p:spPr>
          <a:xfrm>
            <a:off x="856172" y="3109175"/>
            <a:ext cx="3461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Координация дыхания и голоса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856172" y="3570900"/>
            <a:ext cx="3461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Произношение начинается с дыхательного акта, который обеспечивает поток воздуха через голосовые связки. Их вибрация создаёт звук, необходимый для речи.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4769801" y="3109175"/>
            <a:ext cx="3461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мозга в управлении речью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4769801" y="3570900"/>
            <a:ext cx="3461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Мозг формирует команды для речевого аппарата, затем нервные импульсы направляют движения органов артикуляции — языка, губ и нёба для формирования слов.
</a:t>
            </a:r>
            <a:endParaRPr lang="en-US" sz="1273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292719"/>
            <a:ext cx="3969000" cy="3182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40568" y="1468846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человека речевые зоны значительно крупнее и функциональнее по сравнению с приматами.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речевых зон мозга у человека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849446" y="2549765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Больший размер и активность зон мозга обеспечивают сложную обработку речи, недоступную другим животным.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71975" y="3467325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Нейроанатомические исследования, 2023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речи в развитии мышления и обучения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413150" y="2076625"/>
            <a:ext cx="2341500" cy="207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помогает формировать понятия и абстрактные идеи, расширяя возможности мышления и понимания окружающего мира.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267413" y="2076625"/>
            <a:ext cx="2341500" cy="207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использование речевых навыков улучшает память, логику и общие способности к обучению.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121675" y="2076625"/>
            <a:ext cx="2341500" cy="207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Общение через речь с учителями и сверстниками ускоряет усвоение новых знаний и развитие навыков.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490" y="1072690"/>
            <a:ext cx="2113800" cy="18578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48130" y="1072690"/>
            <a:ext cx="2113800" cy="185783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60413" y="1072690"/>
            <a:ext cx="2113800" cy="185783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61624" y="1072690"/>
            <a:ext cx="2113800" cy="1857832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3" name="Text 1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развития речи у ребёнка
</a:t>
            </a:r>
            <a:endParaRPr lang="en-US" sz="2400" dirty="0"/>
          </a:p>
        </p:txBody>
      </p:sp>
      <p:sp>
        <p:nvSpPr>
          <p:cNvPr id="14" name="Text 2"/>
          <p:cNvSpPr txBox="1"/>
          <p:nvPr/>
        </p:nvSpPr>
        <p:spPr>
          <a:xfrm>
            <a:off x="510540" y="2819400"/>
            <a:ext cx="1806000" cy="49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Предречевой период
</a:t>
            </a:r>
            <a:endParaRPr lang="en-US" sz="900" dirty="0"/>
          </a:p>
        </p:txBody>
      </p:sp>
      <p:sp>
        <p:nvSpPr>
          <p:cNvPr id="15" name="Text 3"/>
          <p:cNvSpPr txBox="1"/>
          <p:nvPr/>
        </p:nvSpPr>
        <p:spPr>
          <a:xfrm>
            <a:off x="510540" y="3471025"/>
            <a:ext cx="1806000" cy="82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первые месяцы жизни ребёнок издаёт гуление и лепет, формируя звуковой базис для будущей речи.
</a:t>
            </a:r>
            <a:endParaRPr lang="en-US" sz="800" dirty="0"/>
          </a:p>
        </p:txBody>
      </p:sp>
      <p:sp>
        <p:nvSpPr>
          <p:cNvPr id="16" name="Text 4"/>
          <p:cNvSpPr txBox="1"/>
          <p:nvPr/>
        </p:nvSpPr>
        <p:spPr>
          <a:xfrm>
            <a:off x="4688180" y="2819400"/>
            <a:ext cx="1806000" cy="49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Фразовая речь
</a:t>
            </a:r>
            <a:endParaRPr lang="en-US" sz="900" dirty="0"/>
          </a:p>
        </p:txBody>
      </p:sp>
      <p:sp>
        <p:nvSpPr>
          <p:cNvPr id="17" name="Text 5"/>
          <p:cNvSpPr txBox="1"/>
          <p:nvPr/>
        </p:nvSpPr>
        <p:spPr>
          <a:xfrm>
            <a:off x="4688180" y="3471025"/>
            <a:ext cx="1806000" cy="82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двум-трём годам появляются первые фразы из нескольких слов, развивается грамматическая структура.
</a:t>
            </a:r>
            <a:endParaRPr lang="en-US" sz="800" dirty="0"/>
          </a:p>
        </p:txBody>
      </p:sp>
      <p:sp>
        <p:nvSpPr>
          <p:cNvPr id="18" name="Text 6"/>
          <p:cNvSpPr txBox="1"/>
          <p:nvPr/>
        </p:nvSpPr>
        <p:spPr>
          <a:xfrm>
            <a:off x="2600464" y="2819400"/>
            <a:ext cx="1806000" cy="49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первых слов
</a:t>
            </a:r>
            <a:endParaRPr lang="en-US" sz="900" dirty="0"/>
          </a:p>
        </p:txBody>
      </p:sp>
      <p:sp>
        <p:nvSpPr>
          <p:cNvPr id="19" name="Text 7"/>
          <p:cNvSpPr txBox="1"/>
          <p:nvPr/>
        </p:nvSpPr>
        <p:spPr>
          <a:xfrm>
            <a:off x="2600464" y="3471025"/>
            <a:ext cx="1806000" cy="82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возрасте около года дети начинают произносить отдельные слова, связывая их с окружающими предметами и событиями.
</a:t>
            </a:r>
            <a:endParaRPr lang="en-US" sz="800" dirty="0"/>
          </a:p>
        </p:txBody>
      </p:sp>
      <p:sp>
        <p:nvSpPr>
          <p:cNvPr id="20" name="Text 8"/>
          <p:cNvSpPr txBox="1"/>
          <p:nvPr/>
        </p:nvSpPr>
        <p:spPr>
          <a:xfrm>
            <a:off x="6801675" y="2819400"/>
            <a:ext cx="1806000" cy="49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словарного запаса
</a:t>
            </a:r>
            <a:endParaRPr lang="en-US" sz="900" dirty="0"/>
          </a:p>
        </p:txBody>
      </p:sp>
      <p:sp>
        <p:nvSpPr>
          <p:cNvPr id="21" name="Text 9"/>
          <p:cNvSpPr txBox="1"/>
          <p:nvPr/>
        </p:nvSpPr>
        <p:spPr>
          <a:xfrm>
            <a:off x="6801675" y="3471025"/>
            <a:ext cx="1806000" cy="82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трёх до семи лет происходит активное увеличение словарного запаса и совершенствование грамматики.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3147" y="435769"/>
            <a:ext cx="77940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и влияние среды на формирование речи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777743" y="1861762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Качество речевой среды, включая уровень общения с родителями и образовательные ресурсы, сильно влияет на скорость развития речи у ребёнка.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65547" y="3446350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стимуляции или негативные условия могут замедлить речевое развитие и вызвать трудности в общении.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565547" y="1861762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Гены, например FOXP2, играют ключевую роль в развитии речевых способностей и формировании речевого аппарата.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777743" y="3446350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мутации могут приводить к расстройствам речи, таким как задержка речевого развития и дизартрия.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700" y="2081450"/>
            <a:ext cx="8446800" cy="24581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речи: биологические причины и коррекция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719848" y="1197000"/>
            <a:ext cx="3614700" cy="81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Афазия — нарушение речи из-за повреждения коры головного мозга, сопровождается утратой способности говорить или понимать речь. Другие распространённые нарушения — дислалия и алалия, связанные с нарушениями артикуляции.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116323" y="1197000"/>
            <a:ext cx="3614700" cy="81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Причинами речевых нарушений могут стать травмы, инсульты, инфекции. Лечение включает занятия с логопедом, направленные на восстановление артикуляционной моторики и развитие речевых функций.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7" y="435769"/>
            <a:ext cx="2462700" cy="164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Познавательная функция речи в биологии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215879" y="594360"/>
            <a:ext cx="2468700" cy="119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служит средством усвоения сложной биологической терминологии, облегчая запоминание и систематизацию знаний о живой природе и её процессах.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07199" y="3348992"/>
            <a:ext cx="47547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речь биологи выражают результаты наблюдений и экспериментов, обеспечивая точность и понятность научных выводов.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92189" y="1157553"/>
            <a:ext cx="2468700" cy="13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Способность строить логические связи и формулировать гипотезы зависит от развития речевых навыков, что важно для научного мышления и анализа.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490" y="1072294"/>
            <a:ext cx="2782500" cy="18586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3442" y="1072294"/>
            <a:ext cx="2782500" cy="185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180693" y="1072294"/>
            <a:ext cx="2782500" cy="1858623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4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технологий на структуру речи и работу мозга
</a:t>
            </a:r>
            <a:endParaRPr lang="en-US" sz="2400" dirty="0"/>
          </a:p>
        </p:txBody>
      </p:sp>
      <p:sp>
        <p:nvSpPr>
          <p:cNvPr id="15" name="Text 2"/>
          <p:cNvSpPr txBox="1"/>
          <p:nvPr/>
        </p:nvSpPr>
        <p:spPr>
          <a:xfrm>
            <a:off x="586568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Гаджеты как фактор изменения речевого стиля
</a:t>
            </a:r>
            <a:endParaRPr lang="en-US" sz="900" dirty="0"/>
          </a:p>
        </p:txBody>
      </p:sp>
      <p:sp>
        <p:nvSpPr>
          <p:cNvPr id="16" name="Text 3"/>
          <p:cNvSpPr txBox="1"/>
          <p:nvPr/>
        </p:nvSpPr>
        <p:spPr>
          <a:xfrm>
            <a:off x="586568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использование смартфонов и мессенджеров сокращает длину и сложность речевых сообщений. Люди предпочитают короткие фразы и эмодзи, что меняет традиционные нормы общения.
</a:t>
            </a:r>
            <a:endParaRPr lang="en-US" sz="800" dirty="0"/>
          </a:p>
        </p:txBody>
      </p:sp>
      <p:sp>
        <p:nvSpPr>
          <p:cNvPr id="17" name="Text 4"/>
          <p:cNvSpPr txBox="1"/>
          <p:nvPr/>
        </p:nvSpPr>
        <p:spPr>
          <a:xfrm>
            <a:off x="6199520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технологий на навыки чтения и письма
</a:t>
            </a:r>
            <a:endParaRPr lang="en-US" sz="900" dirty="0"/>
          </a:p>
        </p:txBody>
      </p:sp>
      <p:sp>
        <p:nvSpPr>
          <p:cNvPr id="18" name="Text 5"/>
          <p:cNvSpPr txBox="1"/>
          <p:nvPr/>
        </p:nvSpPr>
        <p:spPr>
          <a:xfrm>
            <a:off x="6199520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технологии формируют новые формы восприятия текста, снижая внимание к деталям и усложняя освоение глубокого чтения и письма у многих пользователей.
</a:t>
            </a:r>
            <a:endParaRPr lang="en-US" sz="800" dirty="0"/>
          </a:p>
        </p:txBody>
      </p:sp>
      <p:sp>
        <p:nvSpPr>
          <p:cNvPr id="19" name="Text 6"/>
          <p:cNvSpPr txBox="1"/>
          <p:nvPr/>
        </p:nvSpPr>
        <p:spPr>
          <a:xfrm>
            <a:off x="3396771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в мозговой активности при цифровом общении
</a:t>
            </a:r>
            <a:endParaRPr lang="en-US" sz="900" dirty="0"/>
          </a:p>
        </p:txBody>
      </p:sp>
      <p:sp>
        <p:nvSpPr>
          <p:cNvPr id="20" name="Text 7"/>
          <p:cNvSpPr txBox="1"/>
          <p:nvPr/>
        </p:nvSpPr>
        <p:spPr>
          <a:xfrm>
            <a:off x="3396771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с помощью МРТ показывают, что постоянное использование электронных устройств влияет на активность речевых зон мозга, особенно у подростков, меняя механизмы обработки информации.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789915"/>
            <a:ext cx="3975900" cy="166637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840568" y="1650150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Различные сферы требуют специализированных языковых средств: от научной точности до эмоциональной окраски. Владение стилями речи помогает эффективному общению и адаптации.
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в разных сферах жизни человека
</a:t>
            </a:r>
            <a:endParaRPr lang="en-US" sz="2400" dirty="0"/>
          </a:p>
        </p:txBody>
      </p:sp>
      <p:sp>
        <p:nvSpPr>
          <p:cNvPr id="11" name="Text 3"/>
          <p:cNvSpPr txBox="1"/>
          <p:nvPr/>
        </p:nvSpPr>
        <p:spPr>
          <a:xfrm>
            <a:off x="4849446" y="2731069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речевых стилей отражает потребности каждой сферы, способствуя эффективной коммуникации и социальной интеграции.
</a:t>
            </a:r>
            <a:endParaRPr lang="en-US" sz="1188" dirty="0"/>
          </a:p>
        </p:txBody>
      </p:sp>
      <p:sp>
        <p:nvSpPr>
          <p:cNvPr id="12" name="Text 4"/>
          <p:cNvSpPr txBox="1"/>
          <p:nvPr/>
        </p:nvSpPr>
        <p:spPr>
          <a:xfrm>
            <a:off x="4671975" y="3648629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изучения языка — нейронаука и экспериментальная психология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1892242"/>
            <a:ext cx="40599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МРТ позволяет выявлять активные области мозга при восприятии и воспроизведении речи, демонстрируя физиологическую основу языка.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671059" y="1892242"/>
            <a:ext cx="40599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биоэлектрической активности фиксирует нервные импульсы, связанные с речевой деятельностью, раскрывая динамику обработки информации.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13147" y="3549345"/>
            <a:ext cx="40599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Экспериментальные задания на запоминание и повторение слов помогают понять когнитивные механизмы обучения языку.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671059" y="3549345"/>
            <a:ext cx="40599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Тесты восприятия речи выявляют особенности обработки звуков и слов, что важно для диагностики и коррекции речевых нарушений.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869" y="1073475"/>
            <a:ext cx="3927300" cy="18562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69485" y="1073475"/>
            <a:ext cx="3927300" cy="185626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Жестовый и визуальный языки в коммуникации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871950" y="3109175"/>
            <a:ext cx="34935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Жестовые языки как полноценный способ общения
</a:t>
            </a:r>
            <a:endParaRPr lang="en-US" sz="1241" dirty="0"/>
          </a:p>
        </p:txBody>
      </p:sp>
      <p:sp>
        <p:nvSpPr>
          <p:cNvPr id="11" name="Text 3"/>
          <p:cNvSpPr txBox="1"/>
          <p:nvPr/>
        </p:nvSpPr>
        <p:spPr>
          <a:xfrm>
            <a:off x="871950" y="3570900"/>
            <a:ext cx="34935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с нарушениями слуха используют жестовый язык, включающий мимику и движения рук. Это сложная система со своей грамматикой и синтаксисом, позволяющая полноценно выражать мысли и эмоции.
</a:t>
            </a:r>
            <a:endParaRPr lang="en-US" sz="1270" dirty="0"/>
          </a:p>
        </p:txBody>
      </p:sp>
      <p:sp>
        <p:nvSpPr>
          <p:cNvPr id="12" name="Text 4"/>
          <p:cNvSpPr txBox="1"/>
          <p:nvPr/>
        </p:nvSpPr>
        <p:spPr>
          <a:xfrm>
            <a:off x="4785575" y="3109175"/>
            <a:ext cx="34935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Визуальные сигналы и их роль в восприятии
</a:t>
            </a:r>
            <a:endParaRPr lang="en-US" sz="1241" dirty="0"/>
          </a:p>
        </p:txBody>
      </p:sp>
      <p:sp>
        <p:nvSpPr>
          <p:cNvPr id="13" name="Text 5"/>
          <p:cNvSpPr txBox="1"/>
          <p:nvPr/>
        </p:nvSpPr>
        <p:spPr>
          <a:xfrm>
            <a:off x="4785579" y="3570900"/>
            <a:ext cx="32976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Пиктограммы и световые знаки воздействуют на зрительные центры мозга, формируя быстрые поведенческие реакции и облегчая коммуникацию в различных ситуациях, от дорожного движения до безопасности.
</a:t>
            </a:r>
            <a:endParaRPr lang="en-US" sz="122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292719"/>
            <a:ext cx="3969000" cy="3182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40568" y="1468846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числе носителей отражают исторические миграции и географическую изоляцию различных популяций.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Распространённость языков мира и биологические факторы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849446" y="2549765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Языковое разнообразие формировалось под влиянием биологических и социальных факторов, включая миграции и адаптацию к среде.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71975" y="3467325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Международный лингвистический обзор, 2022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и эволюция: примеры из природы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98125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 птиц служат для привлечения партнёров и обозначения территорий, демонстрируя сложную звуковую коммуникацию в животном мире.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21035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Крики обезьян предупреждают о надвигающейся опасности, обеспечивая коллективную безопасность посредством звуковых сигналов.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00900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Членораздельная речь человека возникла благодаря усложнению мозга и органов артикуляции, открывая новые возможности для абстрактного мышления.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3147" y="435769"/>
            <a:ext cx="77940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способствующие развитию хорошей речи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777743" y="1861762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Регулярная практика устной и письменной речи способствует формированию точной и богатой лексики.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65547" y="3446350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научной и художественной литературы расширяет словарный запас и развивает мышление.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565547" y="1861762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слухового восприятия позволяет лучше различать звуки речи и улучшает понимание окружающей речи.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777743" y="3446350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 обсуждениях и выполнение логопедических упражнений стимулируют развитие артикуляционных и коммуникативных навыков.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701" y="1602105"/>
            <a:ext cx="3219957" cy="3284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50" y="431475"/>
            <a:ext cx="5580000" cy="10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— ключ к развитию и общению человека
</a:t>
            </a:r>
            <a:endParaRPr lang="en-US" sz="3300" dirty="0"/>
          </a:p>
        </p:txBody>
      </p:sp>
      <p:sp>
        <p:nvSpPr>
          <p:cNvPr id="7" name="Text 1"/>
          <p:cNvSpPr txBox="1"/>
          <p:nvPr/>
        </p:nvSpPr>
        <p:spPr>
          <a:xfrm>
            <a:off x="3825200" y="1898450"/>
            <a:ext cx="46713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объединяет биологическую основу и социальное взаимодействие, обеспечивая обучение, развитие мышления и успешную интеграцию в общество через эффективную коммуникацию.
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2026-05-08T03:33:39Z</dcterms:created>
  <dcterms:modified xsi:type="dcterms:W3CDTF">2026-05-08T03:33:39Z</dcterms:modified>
</cp:coreProperties>
</file>