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 экологии: место в биологии и значение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изучает взаимосвязи организмов и среды, раскрывая основы природного баланса.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экологии и её развитие как науки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сформировалась в XIX веке, благодаря Эрнсту Геккелю, как отдельная наука, исследующая строение и динамику природных сообществ на фоне роста урбанизации и промышленных нагрузок.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объединяет всех живых организмов: растения, животных, микроорганизмы и их окружение: воздух, воду, почву. Взаимодействия образуют целостную природную систему.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и неживая составляющие биосферы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биосферы достигают 20 км в атмосфере и 3 км глубины в литосфере, охватывая водные экосистемы и земные ландшафты, такие как леса, степи и тундры.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 основные экосистемы биосферы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Биосфера: структура, границы и компоненты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38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Экосистема: состав, взаимодействия и типичные примеры
</a:t>
            </a:r>
            <a:endParaRPr lang="en-US" sz="2238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состоит из биоценоза — всех живых организмов, и биотопа — неживой среды обитания. Их тесное взаимодействие обеспечивает устойчивость природы.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 и биотоп в единстве экосистемы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организмов в экосистеме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(растения) синтезируют органику, консументы (животные) питаются ею, а редуценты (бактерии, грибы) разлагают органические остатки, замыкая циклы веществ.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обитают разнообразные растения и животные — сосны создают среду, белки распределяют семена, грибы перерабатывают органику, поддерживая круговорот веществ.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экосистема как образец природы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энергии в экосистемах: график трофических уровней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преобразует солнечную энергию в биомассу, далее энергия расходуется на жизненные процессы и уменьшается на каждом уровне.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быстро уменьшается при переходе по уровням, что ограничивает количество трофических ступеней в пищевых цепях.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экологических исследований, 2023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4290" y="1424925"/>
            <a:ext cx="2715420" cy="33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60200" y="1424925"/>
            <a:ext cx="2609700" cy="33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и видовое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отражает вариации внутри видов, обеспечивая адаптивность. Виды различаются по численности и форме, составляя основу экосистем.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360000"/>
            <a:ext cx="8424000" cy="9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Биоразнообразие: уровни и значение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6174075" y="1424925"/>
            <a:ext cx="2609700" cy="33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Экосистемное разнообразие и его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экосистем — от лесов до водоёмов — помогает поддерживать устойчивость природных систем и снижать риски исчезновения видов.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Саморегуляция поддерживает баланс видов и процессов, сохраняя стабильность внешних условий.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обеспечивает непрерывное восстановление питательных элементов и энергии.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возобновление после внешних воздействий, например лугов после пожара, происходит за счёт глубоких корней и семенного запаса.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экосистем: механизмы и примеры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природу: примеры и последствия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значительно сокращает природные территории, ухудшая климат и уменьшая биоразнообразие.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 пластиком и токсичными веществами приводит к деградации почв, воды и снижению численности животных.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42090"/>
            <a:ext cx="4684800" cy="1646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атмосферы: источники и доли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загрязнения воздуха представлены в таблице, приводящей к ухудшению здоровья населения крупных городов.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загрязнителями являются транспорт и промышленность, требующие приоритетного контроля и снижения выбросов.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 Росгидромета, 2023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Биогеохимические циклы: значение и ключевые процессы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Углеродный цикл связывает фотосинтез, дыхание и разложение, обеспечивая углеродное равновесие атмосферы и биосферы.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цикл обеспечивает постоянное движение воды через испарение, осадки и фильтрацию, поддерживая жизнь на Земле.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этих циклов приводят к экологическим дисбалансам, уменьшают плодородие и угрожают биологическому разнообразию.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Азотный цикл включает фиксацию азота бактериями, его усвоение растениями и возврат в атмосферу посредством денитрификации.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5242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0833" y="1172790"/>
            <a:ext cx="2718000" cy="19854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1725167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концентрации парниковых газов и влияние на климат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2520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выбросов двуокиси углерода и метана вызвано сжиганием ископаемого топлива и сельским хозяйством. Эти газы задерживают тепловое излучение, приводя к повышению температуры на планете, что подтверждается многолетними наблюдениями учёных.
</a:t>
            </a:r>
            <a:endParaRPr lang="en-US" sz="1083" dirty="0"/>
          </a:p>
        </p:txBody>
      </p:sp>
      <p:sp>
        <p:nvSpPr>
          <p:cNvPr id="8" name="Text 3"/>
          <p:cNvSpPr txBox="1"/>
          <p:nvPr/>
        </p:nvSpPr>
        <p:spPr>
          <a:xfrm>
            <a:off x="47007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изменения климата для природы и человека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700782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ледников вызывает повышение уровня Мирового океана, угрожая прибрежным территориям. Увеличение частоты засух и наводнений сказывается на сельском хозяйстве и биоразнообразии, создавая риск продовольственной нестабильности в разных регионах мира.
</a:t>
            </a:r>
            <a:endParaRPr lang="en-US" sz="1059" dirty="0"/>
          </a:p>
        </p:txBody>
      </p:sp>
      <p:sp>
        <p:nvSpPr>
          <p:cNvPr id="10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потепление: причины, последствия и научные данные
</a:t>
            </a:r>
            <a:endParaRPr lang="en-US" sz="196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40575" y="360000"/>
            <a:ext cx="4143300" cy="15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мегаполисов: специфика, статистика, решения
</a:t>
            </a:r>
            <a:endParaRPr lang="en-US" sz="3153" dirty="0"/>
          </a:p>
        </p:txBody>
      </p:sp>
      <p:sp>
        <p:nvSpPr>
          <p:cNvPr id="7" name="Text 1"/>
          <p:cNvSpPr txBox="1"/>
          <p:nvPr/>
        </p:nvSpPr>
        <p:spPr>
          <a:xfrm>
            <a:off x="5354000" y="257175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городах наблюдается повышенный уровень загрязнения воздуха вредными веществами, такими как NO2, CO и SO2. Нарушается экологический баланс из-за малой площади зелёных насаждений и интенсивного транспорта.
</a:t>
            </a:r>
            <a:endParaRPr lang="en-US" sz="1290" dirty="0"/>
          </a:p>
        </p:txBody>
      </p:sp>
      <p:sp>
        <p:nvSpPr>
          <p:cNvPr id="8" name="Text 2"/>
          <p:cNvSpPr txBox="1"/>
          <p:nvPr/>
        </p:nvSpPr>
        <p:spPr>
          <a:xfrm>
            <a:off x="5354000" y="379980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превышается уровень ПДК по множеству загрязнителей, при этом число личных автомобилей превышает четыре миллиона. Для решения этих проблем применяются технологии «умных городов» в Европе и Азии, направленные на снижение негативного воздействия.
</a:t>
            </a:r>
            <a:endParaRPr lang="en-US" sz="1155" dirty="0"/>
          </a:p>
        </p:txBody>
      </p:sp>
      <p:sp>
        <p:nvSpPr>
          <p:cNvPr id="9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767108"/>
            <a:ext cx="4684800" cy="1963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с отходами: структура, объёмы, переработка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отходов по доле и примерам представлены в таблице. Несмотря на значительный объём промышленных и бытовых отходов, перерабатывается лишь малый процент. Большая часть ТКО ежегодно размещается на полигонах, что создает экологическую нагрузку.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2023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Преобладающая часть отходов — промышленные и бытовые, перерабатывается минимум, что требует развития инфраструктуры и программ переработки.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закон «Об охране окружающей среды» устанавливает правовые рамки для сохранения природных ресурсов и предусматривает государственный контроль за их использованием.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кодекс и закон «О животном мире» регулируют охрану лесных массивов и животного разнообразия, обеспечивая правовую базу для защиты экосистем.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Обязательное проведение экологической экспертизы новых проектов позволяет предупреждать негативные последствия, а нарушения законодательства влекут административные и уголовные санкции.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основы охраны природы в России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1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развитие: международные инициативы и приоритеты
</a:t>
            </a:r>
            <a:endParaRPr lang="en-US" sz="2001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Экономика, экология и социальная сфера составляют основу устойчивого развития. Только совместное достижение баланса между ними позволяет сохранить ресурсы для будущих поколений без ущерба нынешнему.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измерения концепции устойчивого развития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устойчивого развития ООН 2015 года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борьбу с изменением климата, сохранение экосистем суши и водоёмов, рациональное потребление ресурсов. Эти цели направлены на гармонизацию экономического роста и защиты природы.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объединяют усилия в рамках глобальных соглашений для реализации Целей устойчивого развития, внедряя экологические стандарты и практики рационального природопользования.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и роль государств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мусора и правильная утилизация опасных отходов, например батареек, стали стандартом в странах ЕС. Эти меры способствуют снижению нагрузки на полигоны и улучшению переработки.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обращение с отходами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одноразового пластика, уменьшение использования воды и развитие общественного транспорта способствуют снижению экологического следа. Велосипед и пешие прогулки популяризируются как экологичные виды передвижения.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потребления и внедрение альтернатив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поведение: практики и опыт развитых стран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
</a:t>
            </a:r>
            <a:endParaRPr lang="en-US" sz="11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84240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корпорации, такие как «Русал» и «Сибур», активно инвестируют в энергоэффективные технологии и очистку выбросов, поддерживая тренд зелёной экономики.
</a:t>
            </a:r>
            <a:endParaRPr lang="en-US" sz="2700" dirty="0"/>
          </a:p>
        </p:txBody>
      </p:sp>
      <p:sp>
        <p:nvSpPr>
          <p:cNvPr id="7" name="Text 3"/>
          <p:cNvSpPr txBox="1"/>
          <p:nvPr/>
        </p:nvSpPr>
        <p:spPr>
          <a:xfrm>
            <a:off x="4503425" y="4534057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Отчёты компаний, 2023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промышленных предприятий внедряют экологические технологии для снижения выбросов и энергоэффективности, что вносит вклад в сокращение углеродного следа продукции.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в экологии: направления и достижения
</a:t>
            </a:r>
            <a:endParaRPr lang="en-US" sz="2209" dirty="0"/>
          </a:p>
        </p:txBody>
      </p:sp>
      <p:sp>
        <p:nvSpPr>
          <p:cNvPr id="11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 проблем экологии и эволюции РАН внедрил новые методы учёта редких видов для оценки состояния экосистем России.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2015 – Начало масштабного мониторинга биоразнообразия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325684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инновационные решения с применением микроорганизмов для переработки промышленных и бытовых загрязнителей.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5684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2018 – Разработка биотехнологий очистки отходов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3751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 – Исследования адаптации к изменению климата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03751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выделили механизмы устойчивости животных и растений, что помогает прогнозировать влияние будущих климатических изменений.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749352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Разрабатываются и устанавливаются солнечные и ветровые станции, уменьшающие зависимость от ископаемого топлива.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749352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2023 – Активное внедрение возобновляемых источников энергии
</a:t>
            </a:r>
            <a:endParaRPr lang="en-US" sz="112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9038" y="0"/>
            <a:ext cx="392292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793175"/>
            <a:ext cx="46299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38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просвещение: образовательные проекты и их роль
</a:t>
            </a:r>
            <a:endParaRPr lang="en-US" sz="2838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068250"/>
            <a:ext cx="2140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 вузы интегрируют темы рационального природопользования в учебные планы, что способствует формированию экологической грамотности и ответственности у молодых людей.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37400" y="3068250"/>
            <a:ext cx="2140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проводятся крупные акции, такие как «Зелёная весна», а также реализуются международные программы ЮНЭП и WWF, которые вовлекают молодежь в практическую природоохранную деятельность.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00" y="362058"/>
            <a:ext cx="4652700" cy="21945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150" y="4122700"/>
            <a:ext cx="8423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— ключ к сохранению планеты. Молодёжь играет ведущую роль через знания, инновации и устойчивое поведение, обеспечивая будущее в гармонии с природой и развитием зелёной экономики.
</a:t>
            </a:r>
            <a:endParaRPr lang="en-US" sz="1388" dirty="0"/>
          </a:p>
        </p:txBody>
      </p:sp>
      <p:sp>
        <p:nvSpPr>
          <p:cNvPr id="5" name="Text 1"/>
          <p:cNvSpPr txBox="1"/>
          <p:nvPr/>
        </p:nvSpPr>
        <p:spPr>
          <a:xfrm>
            <a:off x="360100" y="2738425"/>
            <a:ext cx="84237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XXI века: вызовы и возможности для молодёжи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2026-05-10T05:04:13Z</dcterms:created>
  <dcterms:modified xsi:type="dcterms:W3CDTF">2026-05-10T05:04:13Z</dcterms:modified>
</cp:coreProperties>
</file>