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98" y="0"/>
            <a:ext cx="2968205" cy="4180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92672" y="4502319"/>
            <a:ext cx="59385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Подобие превращает чертёж в точный инструмент для доказательств и расчётов.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392672" y="484753"/>
            <a:ext cx="6840300" cy="341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подобия к доказательству теорем и решению задач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32530" y="0"/>
            <a:ext cx="5758739" cy="686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575" y="2591575"/>
            <a:ext cx="4866600" cy="32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Подобие помогает читать чертежи, работать с масштабом и находить недоступные размеры. В 8 классе оно особенно важно, потому что связывает свойства фигур, пропорции и строгие доказательства.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5066700" cy="16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подобие нужно в геометрии
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5500" y="1092994"/>
            <a:ext cx="11379300" cy="28781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7150"/>
            <a:ext cx="105660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59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подобия фигур и коэффициент подобия
</a:t>
            </a:r>
            <a:endParaRPr lang="en-US" sz="3059" dirty="0"/>
          </a:p>
        </p:txBody>
      </p:sp>
      <p:sp>
        <p:nvSpPr>
          <p:cNvPr id="11" name="Text 2"/>
          <p:cNvSpPr txBox="1"/>
          <p:nvPr/>
        </p:nvSpPr>
        <p:spPr>
          <a:xfrm>
            <a:off x="679356" y="5000004"/>
            <a:ext cx="23616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фигуры называют подобными, если их форма одинакова, а размеры могут отличаться. При этом соответствующие углы равны, а соответствующие стороны связаны одной и той же пропорцией.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283290" y="4449375"/>
            <a:ext cx="17574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формы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484241" y="5000004"/>
            <a:ext cx="23616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подобия k показывает, во сколько раз одна фигура больше другой. Он помогает сразу понять, как изменятся длины сторон, периметр и площадь при увеличении или уменьшении.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088175" y="4449375"/>
            <a:ext cx="17574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подобия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289126" y="5000004"/>
            <a:ext cx="23616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k = 2, все линейные размеры удваиваются. Если k = 0,5, они уменьшаются вдвое. Фигура при этом не искажается: сохраняются углы и общий вид.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6893060" y="4449375"/>
            <a:ext cx="17574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и уменьшение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9094011" y="5000004"/>
            <a:ext cx="23616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Зная коэффициент подобия, можно переходить от одной фигуры к другой без полного измерения. Это удобно в задачах на чертежи, модели и геометрические построения.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9697945" y="4449375"/>
            <a:ext cx="17574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смысл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признаки приводят к одному выводу: треугольники имеют одинаковую форму и пропорциональные стороны.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практике чаще всего используют признак по двум углам: его проще всего установить в задаче.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 8 класса; классификация признаков подобия треугольников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признака подобия треугольников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3398" y="2285100"/>
            <a:ext cx="276900" cy="276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70786" y="3410913"/>
            <a:ext cx="202125" cy="323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33398" y="4626865"/>
            <a:ext cx="276900" cy="2215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33398" y="5779608"/>
            <a:ext cx="276900" cy="24613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450575" y="487150"/>
            <a:ext cx="10933500" cy="11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подобие используется в доказательствах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1535150" y="20494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отрезков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Подобие позволяет выразить неизвестный отрезок через известный, если найдено соответствие сторон. Тогда вместо прямого измерения используется точная пропорция.
</a:t>
            </a:r>
            <a:endParaRPr lang="en-US" sz="1700" dirty="0"/>
          </a:p>
        </p:txBody>
      </p:sp>
      <p:sp>
        <p:nvSpPr>
          <p:cNvPr id="14" name="Text 3"/>
          <p:cNvSpPr txBox="1"/>
          <p:nvPr/>
        </p:nvSpPr>
        <p:spPr>
          <a:xfrm>
            <a:off x="1535150" y="3214488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углами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Равные, вертикальные и накрест лежащие углы часто помогают увидеть подобные треугольники. После этого можно сразу перейти к отношениям сторон.
</a:t>
            </a:r>
            <a:endParaRPr lang="en-US" sz="1700" dirty="0"/>
          </a:p>
        </p:txBody>
      </p:sp>
      <p:sp>
        <p:nvSpPr>
          <p:cNvPr id="15" name="Text 4"/>
          <p:cNvSpPr txBox="1"/>
          <p:nvPr/>
        </p:nvSpPr>
        <p:spPr>
          <a:xfrm>
            <a:off x="1535150" y="437950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Вспомогательная схема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сложной конфигурации удобно построить дополнительную линию или выделить нужные треугольники. Это делает доказательство короче и нагляднее.
</a:t>
            </a:r>
            <a:endParaRPr lang="en-US" sz="1700" dirty="0"/>
          </a:p>
        </p:txBody>
      </p:sp>
      <p:sp>
        <p:nvSpPr>
          <p:cNvPr id="16" name="Text 5"/>
          <p:cNvSpPr txBox="1"/>
          <p:nvPr/>
        </p:nvSpPr>
        <p:spPr>
          <a:xfrm>
            <a:off x="1535150" y="55445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подобия получают пропорции, равенство отношений и доказательства параллельности. Так одна идея помогает решать разные задачи и доказывать теоремы.
</a:t>
            </a:r>
            <a:endParaRPr lang="en-US" sz="1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ход доказательства через подобие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решения геометрической задачи с опорой на признаки подобия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157022"/>
            <a:ext cx="3681600" cy="248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8975" y="1157022"/>
            <a:ext cx="3681600" cy="248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36150" y="1157022"/>
            <a:ext cx="3681600" cy="24879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несколько параллельных прямых пересекают стороны угла, они делят эти стороны на пропорциональные части. На рисунке обычно видно два луча, несколько параллелей и отрезки, которые можно сравнивать по одной схеме.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057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прямые на лучах угла
</a:t>
            </a:r>
            <a:endParaRPr lang="en-US" sz="2000" dirty="0"/>
          </a:p>
        </p:txBody>
      </p:sp>
      <p:sp>
        <p:nvSpPr>
          <p:cNvPr id="12" name="Text 3"/>
          <p:cNvSpPr txBox="1"/>
          <p:nvPr/>
        </p:nvSpPr>
        <p:spPr>
          <a:xfrm>
            <a:off x="424882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Фалеса удобна, когда нужно разбить отрезок на равные или заданные доли. Достаточно построить вспомогательный угол с параллельными линиями, и нужные длины получаются через пропорцию, а не через прямое измерение.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24882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делят отрезок на части
</a:t>
            </a:r>
            <a:endParaRPr lang="en-US" sz="2000" dirty="0"/>
          </a:p>
        </p:txBody>
      </p:sp>
      <p:sp>
        <p:nvSpPr>
          <p:cNvPr id="14" name="Text 5"/>
          <p:cNvSpPr txBox="1"/>
          <p:nvPr/>
        </p:nvSpPr>
        <p:spPr>
          <a:xfrm>
            <a:off x="8036000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задачах теорема Фалеса помогает находить неизвестные длины и доказывать равенство отношений. Она особенно полезна там, где на чертеже есть пересекающиеся прямые и нужно аккуратно сравнить несколько отрезков.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8036000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полезно в задачах
</a:t>
            </a:r>
            <a:endParaRPr lang="en-US" sz="2000" dirty="0"/>
          </a:p>
        </p:txBody>
      </p:sp>
      <p:sp>
        <p:nvSpPr>
          <p:cNvPr id="16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Фалеса и пропорциональные отрезки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3250" y="2369890"/>
            <a:ext cx="5955300" cy="198801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геометрии: свойства подобных треугольников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7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сохраняется и как меняется в подобных треугольниках
</a:t>
            </a:r>
            <a:endParaRPr lang="en-US" sz="2797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элементов подобных треугольников показывает, какие величины остаются неизменными, а какие растут по-разному.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Линейные размеры меняются одинаково, а площадь реагирует сильнее. Поэтому при проверке ответа важно учитывать не только длины, но и квадрат коэффициента подобия.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3425" y="2363600"/>
            <a:ext cx="43050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треугольники подобны, достаточно знать отношение соответствующих сторон. Тогда неизвестный отрезок находят без лишних построений: все размеры меняются по одному правилу.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644525" y="4674150"/>
            <a:ext cx="4918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1118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 8 класса; пропорции в подобных треугольниках
</a:t>
            </a:r>
            <a:endParaRPr lang="en-US" sz="1118" dirty="0"/>
          </a:p>
        </p:txBody>
      </p:sp>
      <p:sp>
        <p:nvSpPr>
          <p:cNvPr id="6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581075" y="2363600"/>
            <a:ext cx="47736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93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1,5
</a:t>
            </a:r>
            <a:pPr algn="ctr" indent="0" marL="0">
              <a:lnSpc>
                <a:spcPct val="120004"/>
              </a:lnSpc>
              <a:buNone/>
            </a:pPr>
            <a:r>
              <a:rPr lang="en-US" sz="982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965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такой коэффициент подобия позволяет сразу перейти от одной стороны к другой через пропорцию.
</a:t>
            </a:r>
            <a:endParaRPr lang="en-US" sz="393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видно, что линейные размеры и периметр растут одинаково, а площадь увеличивается заметно быстрее.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коэффициент равен 2, площадь становится в 4 раза больше; если 3 — в 9 раз больше. Это помогает быстро оценить правильность ответа.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94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геометрии: зависимость величин в подобных фигурах
</a:t>
            </a:r>
            <a:endParaRPr lang="en-US" sz="1194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меняются длины, периметры и площади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24654" y="1177200"/>
            <a:ext cx="5362991" cy="5497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3" name="Text 1"/>
          <p:cNvSpPr txBox="1"/>
          <p:nvPr/>
        </p:nvSpPr>
        <p:spPr>
          <a:xfrm>
            <a:off x="450575" y="487150"/>
            <a:ext cx="105660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2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Подобие в доказательстве теорем о высоте прямоугольного треугольника
</a:t>
            </a:r>
            <a:endParaRPr lang="en-US" sz="2222" dirty="0"/>
          </a:p>
        </p:txBody>
      </p:sp>
      <p:sp>
        <p:nvSpPr>
          <p:cNvPr id="14" name="Text 2"/>
          <p:cNvSpPr txBox="1"/>
          <p:nvPr/>
        </p:nvSpPr>
        <p:spPr>
          <a:xfrm>
            <a:off x="949313" y="1852813"/>
            <a:ext cx="49923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делит треугольник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949325" y="2131838"/>
            <a:ext cx="5114100" cy="4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Высота, опущенная из прямого угла на гипотенузу, разбивает исходный треугольник на два меньших. Каждый из них имеет общий острый угол с большим треугольником и потому связан с ним подобием.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949313" y="2967663"/>
            <a:ext cx="49923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подобных треугольника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949325" y="3246688"/>
            <a:ext cx="5114100" cy="4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равенства углов следует, что оба малых треугольника подобны исходному и, значит, подобны друг другу. Это позволяет сравнивать соответствующие стороны без прямых измерений и получать точные отношения.
</a:t>
            </a:r>
            <a:endParaRPr lang="en-US" sz="1000" dirty="0"/>
          </a:p>
        </p:txBody>
      </p:sp>
      <p:sp>
        <p:nvSpPr>
          <p:cNvPr id="18" name="Text 6"/>
          <p:cNvSpPr txBox="1"/>
          <p:nvPr/>
        </p:nvSpPr>
        <p:spPr>
          <a:xfrm>
            <a:off x="949313" y="4082512"/>
            <a:ext cx="49923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Геометрические средние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949325" y="4361537"/>
            <a:ext cx="5114100" cy="4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записи пропорций появляются связи между катетами, отрезками гипотенузы и высотой. Именно из них выводят теоремы о геометрических средних, которые часто встречаются в школьной геометрии.
</a:t>
            </a:r>
            <a:endParaRPr lang="en-US" sz="1000" dirty="0"/>
          </a:p>
        </p:txBody>
      </p:sp>
      <p:sp>
        <p:nvSpPr>
          <p:cNvPr id="20" name="Text 8"/>
          <p:cNvSpPr txBox="1"/>
          <p:nvPr/>
        </p:nvSpPr>
        <p:spPr>
          <a:xfrm>
            <a:off x="949313" y="5197363"/>
            <a:ext cx="49923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доказательств
</a:t>
            </a:r>
            <a:endParaRPr lang="en-US" sz="1200" dirty="0"/>
          </a:p>
        </p:txBody>
      </p:sp>
      <p:sp>
        <p:nvSpPr>
          <p:cNvPr id="21" name="Text 9"/>
          <p:cNvSpPr txBox="1"/>
          <p:nvPr/>
        </p:nvSpPr>
        <p:spPr>
          <a:xfrm>
            <a:off x="949325" y="5476388"/>
            <a:ext cx="5114100" cy="4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Подобие здесь важно не только для вычислений, но и для доказательства свойств фигуры. Оно объясняет, почему одни отрезки выражаются через другие и откуда берутся нужные формулы.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575" y="1143462"/>
            <a:ext cx="5400600" cy="52634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3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на недоступные расстояния и измерения на местности
</a:t>
            </a:r>
            <a:endParaRPr lang="en-US" sz="2653" dirty="0"/>
          </a:p>
        </p:txBody>
      </p:sp>
      <p:sp>
        <p:nvSpPr>
          <p:cNvPr id="12" name="Text 2"/>
          <p:cNvSpPr txBox="1"/>
          <p:nvPr/>
        </p:nvSpPr>
        <p:spPr>
          <a:xfrm>
            <a:off x="6585300" y="1252275"/>
            <a:ext cx="50733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Ширина реки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перейти реку нельзя, выбирают точки на берегу и строят вспомогательные треугольники. По известным отрезкам и подобию находят ширину, не измеряя её напрямую.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6585300" y="5580675"/>
            <a:ext cx="50733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метода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задачи показывают, что подобие помогает работать с реальными объектами, когда прямой доступ к ним невозможен. Геометрия становится инструментом измерения, а не только чертежа.
</a:t>
            </a:r>
            <a:endParaRPr lang="en-US" sz="1500" dirty="0"/>
          </a:p>
        </p:txBody>
      </p:sp>
      <p:sp>
        <p:nvSpPr>
          <p:cNvPr id="14" name="Text 4"/>
          <p:cNvSpPr txBox="1"/>
          <p:nvPr/>
        </p:nvSpPr>
        <p:spPr>
          <a:xfrm>
            <a:off x="6585300" y="4498575"/>
            <a:ext cx="50733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до объекта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измерении на местности отмечают базовый отрезок и углы наблюдения. Затем составляют пропорции, которые позволяют найти расстояние до дерева, столба или другого удалённого объекта.
</a:t>
            </a:r>
            <a:endParaRPr lang="en-US" sz="1500" dirty="0"/>
          </a:p>
        </p:txBody>
      </p:sp>
      <p:sp>
        <p:nvSpPr>
          <p:cNvPr id="15" name="Text 5"/>
          <p:cNvSpPr txBox="1"/>
          <p:nvPr/>
        </p:nvSpPr>
        <p:spPr>
          <a:xfrm>
            <a:off x="6585300" y="3416475"/>
            <a:ext cx="50733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Отражение в воде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используют отражение вершины предмета в спокойной воде. Тогда луч зрения, отражённый луч и предмет образуют удобную геометрическую модель с подобными треугольниками.
</a:t>
            </a:r>
            <a:endParaRPr lang="en-US" sz="1500" dirty="0"/>
          </a:p>
        </p:txBody>
      </p:sp>
      <p:sp>
        <p:nvSpPr>
          <p:cNvPr id="16" name="Text 6"/>
          <p:cNvSpPr txBox="1"/>
          <p:nvPr/>
        </p:nvSpPr>
        <p:spPr>
          <a:xfrm>
            <a:off x="6585300" y="2334375"/>
            <a:ext cx="50733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здания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Тень от здания и тень от палки образуют подобные треугольники. Сравнивая их стороны, можно вычислить высоту объекта, если известна высота опоры и длина теней.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300" y="2464261"/>
            <a:ext cx="5955300" cy="193547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3300" y="6190850"/>
            <a:ext cx="58068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школьных примеров применения подобия в геометрии.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ситуации, где используется подобие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7015250" y="1466550"/>
            <a:ext cx="4643700" cy="3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одна и та же идея пропорциональности помогает решать разные практические задачи.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случаях сохраняется форма, а меняется только масштаб. Одна пропорция позволяет описывать и измерения на местности, и работу с картами, планами и моделями.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с применением подобия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 школьных задач на подобие треугольников и пропорции сторон.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подобием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703935" y="3111690"/>
            <a:ext cx="1760400" cy="184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ошибка — перепутать соответствующие стороны или углы. Тогда пропорция строится между несвязанными элементами, и весь дальнейший расчёт становится неверным.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703935" y="2334465"/>
            <a:ext cx="17604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Неверные соответствия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2939731" y="3111690"/>
            <a:ext cx="1760400" cy="184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 одной записи используют стороны разных треугольников, не проверив, какие из них действительно соответствуют друг другу. Из-за этого ответ получается случайным, а не доказанным.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939731" y="2334465"/>
            <a:ext cx="17604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треугольников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5175527" y="3111690"/>
            <a:ext cx="1760400" cy="184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соблюдать одинаковый порядок сравнения: большую сторону сопоставляют с большей, меньшую — с меньшей. Если порядок нарушен, коэффициент подобия искажается.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5175527" y="2334465"/>
            <a:ext cx="17604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 пропорции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7411323" y="3111690"/>
            <a:ext cx="1760400" cy="184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вычислениях легко забыть сантиметры, метры или миллиметры. Без единиц измерения нельзя проверить, разумен ли результат и соответствует ли он условию задачи.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7411323" y="2334465"/>
            <a:ext cx="17604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единиц
</a:t>
            </a:r>
            <a:endParaRPr lang="en-US" sz="1300" dirty="0"/>
          </a:p>
        </p:txBody>
      </p:sp>
      <p:sp>
        <p:nvSpPr>
          <p:cNvPr id="19" name="Text 10"/>
          <p:cNvSpPr txBox="1"/>
          <p:nvPr/>
        </p:nvSpPr>
        <p:spPr>
          <a:xfrm>
            <a:off x="9647119" y="3111690"/>
            <a:ext cx="1760400" cy="184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доказательствах важно убедиться, что есть нужные равные углы или параллельные прямые. Если этого не сделать, признак подобия применён необоснованно.
</a:t>
            </a:r>
            <a:endParaRPr lang="en-US" sz="1100" dirty="0"/>
          </a:p>
        </p:txBody>
      </p:sp>
      <p:sp>
        <p:nvSpPr>
          <p:cNvPr id="20" name="Text 11"/>
          <p:cNvSpPr txBox="1"/>
          <p:nvPr/>
        </p:nvSpPr>
        <p:spPr>
          <a:xfrm>
            <a:off x="9647119" y="2334465"/>
            <a:ext cx="17604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проверки углов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Подобие помогает не только в геометрии: оно лежит в основе уменьшенных моделей, точных изображений и расчётов, когда объект нельзя измерить напрямую.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примеры связаны с сохранением формы при изменении масштаба. Чем точнее задано отношение размеров, тем надёжнее измерения и моделирование.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распространённых учебных и жизненных примеров использования подобия.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подобие встречается в жизни и учебных предметах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5500" y="1092994"/>
            <a:ext cx="11379300" cy="28781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50575" y="487150"/>
            <a:ext cx="105660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подобия с координатами и масштабом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796800" y="5113675"/>
            <a:ext cx="3135900" cy="12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координатной плоскости подобная фигура получается при одинаковом изменении всех линейных размеров. Тогда соответствующие точки смещаются согласованно, а форма фигуры остаётся той же.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164225" y="4449375"/>
            <a:ext cx="27681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Координатное увеличение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8238200" y="5113675"/>
            <a:ext cx="3135900" cy="12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карте, плане и чертеже масштаб показывает, сколько единиц на изображении соответствует одной единице в действительности. Поэтому можно точно переходить от рисунка к реальному объекту.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8605625" y="4449375"/>
            <a:ext cx="27681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в практике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517500" y="5113675"/>
            <a:ext cx="3135900" cy="12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фигура увеличена в несколько раз, координаты её вершин связаны тем же коэффициентом. Это удобно при построении изображений, проверке вычислений и сравнении размеров.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884925" y="4449375"/>
            <a:ext cx="27681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коэффициента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3425" y="2363600"/>
            <a:ext cx="43050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коэффициент сразу показывает, во сколько раз увеличиваются соответствующие стороны. По нему удобно находить недостающие отрезки, периметры и проверять, правильно ли выбраны пары сторон.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644525" y="4674150"/>
            <a:ext cx="4918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на пропорцию в подобных треугольниках.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581075" y="2363600"/>
            <a:ext cx="47736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1,5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2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это коэффициент подобия в приведённом примере.
</a:t>
            </a:r>
            <a:endParaRPr lang="en-US" sz="4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8156" y="2453008"/>
            <a:ext cx="218400" cy="19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8156" y="4719850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44106" y="2440875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44106" y="4719850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3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4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теоремы школьной геометрии опираются на подобие
</a:t>
            </a:r>
            <a:endParaRPr lang="en-US" sz="2944" dirty="0"/>
          </a:p>
        </p:txBody>
      </p:sp>
      <p:sp>
        <p:nvSpPr>
          <p:cNvPr id="14" name="Text 2"/>
          <p:cNvSpPr txBox="1"/>
          <p:nvPr/>
        </p:nvSpPr>
        <p:spPr>
          <a:xfrm>
            <a:off x="511450" y="2990875"/>
            <a:ext cx="53628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7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углов при пересечении параллельных прямых часто приводят к подобию треугольников. Благодаря этому получают отношения отрезков и доказывают новые геометрические факты.
</a:t>
            </a:r>
            <a:endParaRPr lang="en-US" sz="1477" dirty="0"/>
          </a:p>
        </p:txBody>
      </p:sp>
      <p:sp>
        <p:nvSpPr>
          <p:cNvPr id="15" name="Text 3"/>
          <p:cNvSpPr txBox="1"/>
          <p:nvPr/>
        </p:nvSpPr>
        <p:spPr>
          <a:xfrm>
            <a:off x="1166275" y="2297100"/>
            <a:ext cx="4706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прямые
</a:t>
            </a:r>
            <a:endParaRPr lang="en-US" sz="1700" dirty="0"/>
          </a:p>
        </p:txBody>
      </p:sp>
      <p:sp>
        <p:nvSpPr>
          <p:cNvPr id="16" name="Text 4"/>
          <p:cNvSpPr txBox="1"/>
          <p:nvPr/>
        </p:nvSpPr>
        <p:spPr>
          <a:xfrm>
            <a:off x="511450" y="5253200"/>
            <a:ext cx="53628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7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к гипотенузе создаёт несколько подобных треугольников. Из их сравнения выводят соотношения между катетами, гипотенузой и высотой, а также формулы геометрических средних.
</a:t>
            </a:r>
            <a:endParaRPr lang="en-US" sz="1477" dirty="0"/>
          </a:p>
        </p:txBody>
      </p:sp>
      <p:sp>
        <p:nvSpPr>
          <p:cNvPr id="17" name="Text 5"/>
          <p:cNvSpPr txBox="1"/>
          <p:nvPr/>
        </p:nvSpPr>
        <p:spPr>
          <a:xfrm>
            <a:off x="1166275" y="4573225"/>
            <a:ext cx="4706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в прямоугольном треугольнике
</a:t>
            </a:r>
            <a:endParaRPr lang="en-US" sz="1700" dirty="0"/>
          </a:p>
        </p:txBody>
      </p:sp>
      <p:sp>
        <p:nvSpPr>
          <p:cNvPr id="18" name="Text 6"/>
          <p:cNvSpPr txBox="1"/>
          <p:nvPr/>
        </p:nvSpPr>
        <p:spPr>
          <a:xfrm>
            <a:off x="6414050" y="2990875"/>
            <a:ext cx="52806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Фалеса и связанные с ней задачи строятся на пропорциях. Подобие объясняет, почему одинаковые отношения возникают на разных сторонах угла и отрезка.
</a:t>
            </a:r>
            <a:endParaRPr lang="en-US" sz="1500" dirty="0"/>
          </a:p>
        </p:txBody>
      </p:sp>
      <p:sp>
        <p:nvSpPr>
          <p:cNvPr id="19" name="Text 7"/>
          <p:cNvSpPr txBox="1"/>
          <p:nvPr/>
        </p:nvSpPr>
        <p:spPr>
          <a:xfrm>
            <a:off x="7068875" y="2297100"/>
            <a:ext cx="4625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Пропорциональные отрезки
</a:t>
            </a:r>
            <a:endParaRPr lang="en-US" sz="1700" dirty="0"/>
          </a:p>
        </p:txBody>
      </p:sp>
      <p:sp>
        <p:nvSpPr>
          <p:cNvPr id="20" name="Text 8"/>
          <p:cNvSpPr txBox="1"/>
          <p:nvPr/>
        </p:nvSpPr>
        <p:spPr>
          <a:xfrm>
            <a:off x="6414050" y="5253200"/>
            <a:ext cx="52806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7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биссектрисы тоже удобно доказывать через подобие. Равенство углов делит фигуру на треугольники, из которых получают нужные отношения сторон и точные выводы.
</a:t>
            </a:r>
            <a:endParaRPr lang="en-US" sz="1477" dirty="0"/>
          </a:p>
        </p:txBody>
      </p:sp>
      <p:sp>
        <p:nvSpPr>
          <p:cNvPr id="21" name="Text 9"/>
          <p:cNvSpPr txBox="1"/>
          <p:nvPr/>
        </p:nvSpPr>
        <p:spPr>
          <a:xfrm>
            <a:off x="7068875" y="4565125"/>
            <a:ext cx="4625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Биссектриса
</a:t>
            </a:r>
            <a:endParaRPr lang="en-US" sz="1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30325" y="2826433"/>
            <a:ext cx="6353700" cy="26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Подобие соединяет доказательства и вычисления в одной идее: равные углы приводят к пропорциям, а пропорции помогают находить длины, сравнивать фигуры и работать с масштабом.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30325" y="664450"/>
            <a:ext cx="8943900" cy="12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темы: что даёт подобие в геометрии 8 класса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2026-05-29T03:50:40Z</dcterms:created>
  <dcterms:modified xsi:type="dcterms:W3CDTF">2026-05-29T03:50:40Z</dcterms:modified>
</cp:coreProperties>
</file>