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Education: ключевые темы и учебные цели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экзамены, планы на будущее и модальные глаголы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9631" y="0"/>
            <a:ext cx="370358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формирует знания, навыки и ответственность, а школьный английский помогает говорить о реальных ситуациях: уроках, экзаменах, поступлении и выборе дальнейшего пути.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образование важно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vocabulary of the topic: school, study and learning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life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блок помогает описывать школу: curriculum, timetable, subject, lesson, classroom, library, classmate. С его помощью легко говорить о распорядке дня и учебной среде.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обсуждения учёбы важны homework, assignment, exam, test, mark, grade и выражения to revise, to pass, to hand in. Они нужны для точного описания успехов и трудностей.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6" y="362339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to attend classes, to take part in a project и to study hard делают речь естественной. Они показывают, как ученик работает на уроке и дома.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7200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Autonomy and progress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10 класса особенно значимы self-study, deadline, motivation, progress и workload. Эти слова позволяют говорить о самостоятельности, нагрузке и личном учебном развитии.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457200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Внеурочная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sports club и extracurricular activities расширяют разговор о школьной жизни. Они помогают описывать интересы, участие в проектах и активность вне уроков.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670131"/>
            <a:ext cx="4328400" cy="22214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основных этапов обучения и их роли в образовательном пути.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траектории различаются по странам, но везде ведут от базовых навыков к дальнейшему выбору профессии и обучения.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описанию системы образования в задании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образовательных учреждений и их функции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984" y="1326700"/>
            <a:ext cx="2940232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life in the UK and Russia: everyday comparison
</a:t>
            </a:r>
            <a:endParaRPr lang="en-US" sz="293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843575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британских школах школьная форма распространена шире и часто воспринимается как часть традиции. В российских школах требования к внешнему виду обычно мягче и зависят от конкретного учреждения.
</a:t>
            </a:r>
            <a:endParaRPr lang="en-US" sz="1121" dirty="0"/>
          </a:p>
        </p:txBody>
      </p:sp>
      <p:sp>
        <p:nvSpPr>
          <p:cNvPr id="12" name="Text 3"/>
          <p:cNvSpPr txBox="1"/>
          <p:nvPr/>
        </p:nvSpPr>
        <p:spPr>
          <a:xfrm>
            <a:off x="4054484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уроки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школьный день чаще строится вокруг набора предметов и этапов curriculum. В России заметны классные часы, общешкольные мероприятия и более выраженный акцент на итоговой аттестации.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4272205" y="33510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включают обязательные и выборочные предметы, но набор и степень свободы отличаются. Это влияет на индивидуальную траекторию ученика и ранний выбор интересов.
</a:t>
            </a:r>
            <a:endParaRPr lang="en-US" sz="1172" dirty="0"/>
          </a:p>
        </p:txBody>
      </p:sp>
      <p:sp>
        <p:nvSpPr>
          <p:cNvPr id="14" name="Text 5"/>
          <p:cNvSpPr txBox="1"/>
          <p:nvPr/>
        </p:nvSpPr>
        <p:spPr>
          <a:xfrm>
            <a:off x="6483368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класса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классов и стиль общения зависят от школы, однако в обеих странах важно взаимодействие с учителем и одноклассниками. Это формирует привычку работать в коллективе.
</a:t>
            </a:r>
            <a:endParaRPr lang="en-US" sz="1121" dirty="0"/>
          </a:p>
        </p:txBody>
      </p:sp>
      <p:sp>
        <p:nvSpPr>
          <p:cNvPr id="15" name="Text 6"/>
          <p:cNvSpPr txBox="1"/>
          <p:nvPr/>
        </p:nvSpPr>
        <p:spPr>
          <a:xfrm>
            <a:off x="6694277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Внеурочная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Кружки, клубы и дополнительные занятия делают школьную жизнь более разнообразной. Для описания такой среды особенно полезны слова about lockers, textbooks, notebooks and corridor, если нужно связать лексику с изображением.
</a:t>
            </a:r>
            <a:endParaRPr lang="en-US" sz="10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и ясные цели обычно дают более устойчивый результат, чем подготовка в последний момент. Поддержка учителя усиливает прогресс, когда она сопровождается понятной обратной связью.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мотивация и систематическое повторение; сон и концентрация заметно влияют на качество результата, даже при большой затрате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успешности в обучении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students successful: main factors in learning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7255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7027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3533" y="1725540"/>
            <a:ext cx="274200" cy="219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8708" y="3249540"/>
            <a:ext cx="274200" cy="2193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1271" y="3249540"/>
            <a:ext cx="274200" cy="21936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role of the teacher in a modern classroom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нового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вводит новую тему понятно и последовательно, связывая правило с примерами. Это помогает ученикам не просто запомнить материал, а увидеть его практическое применение.
</a:t>
            </a:r>
            <a:endParaRPr lang="en-US" sz="1148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урок требует чёткой структуры, смены видов деятельности и контроля времени. Учитель распределяет задания так, чтобы класс сохранял внимание и работал в едином темпе.
</a:t>
            </a:r>
            <a:endParaRPr lang="en-US" sz="1148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и исправление ошибок особенно важны на этапе формирования навыка. Полезная обратная связь показывает, что уже получается, а что нужно доработать.
</a:t>
            </a:r>
            <a:endParaRPr lang="en-US" sz="1148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разными учениками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смешанных по уровню классах учитель учитывает различия в темпе и подготовке. Для этого используются разные задания, поддержка сильных учеников и помощь тем, кому сложнее.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речевых навыков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учитель развивает speaking, listening, reading и writing одновременно. Такой подход важнее, чем простое заучивание правил, потому что язык нужен для 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school topic is learned: from input to result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типичного урока английского языка и переход от нового материала к самостоятельному применению.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Assessment in English: what is checked and why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Оценивание проверяет словарный запас, грамматику и произношение, потому что именно эти элементы создают основу понятной и грамотной речи в устной и письменной форме.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речи и 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и reading показывают, насколько ученик умеет извлекать смысл из текста, распознавать детали и находить главное. Это важно для работы с реальными материалами, а не только с упражнениями.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6" y="362339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 только правильность ответов, но и способность объяснять мысль, приводить примеры, сравнивать факты и выражать личное мнение в контексте темы.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7200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Formative assessment происходит во время урока: короткие задания, мини-тесты, работа в парах и комментарии учителя помогают вовремя увидеть прогресс и исправить ошибки.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457200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Summative assessment фиксирует общий результат темы: контрольная работа, test или проектная презентация показывают, насколько ученик готов использовать материал самостоятельно.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сильные и слабые стороны разных форм обучения и помогает выбрать подходящий формат под конкретные цели.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формат зависит от возраста, цели, предмета и доступных ресурсов; часто наиболее устойчивый результат даёт смешанное обучение.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описанию форм обучения в задании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Forms of learning: classroom, online and blended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0311" y="1508125"/>
            <a:ext cx="2129203" cy="1984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490" y="1508125"/>
            <a:ext cx="2129203" cy="198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сервисы в учебном дне
</a:t>
            </a:r>
            <a:pPr algn="ctr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ученица открывает электронный дневник, проверяет расписание и видит домашнее задание по нескольким предметам. На столе рядом лежат тетрадь и наушники: цифровые инструменты помогают быстро найти материал, но всё равно требуют сосредоточенности и аккуратной организации работы.
</a:t>
            </a:r>
            <a:endParaRPr lang="en-US" sz="864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 видео и словарям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ноутбука идёт короткое видеообъяснение, а рядом открыт онлайн-словарь для проверки новых слов. Такой формат удобен для повторения в своём темпе, однако при частых уведомлениях и усталости от экрана внимание быстро рассеивается.
</a:t>
            </a:r>
            <a:endParaRPr lang="en-US" sz="96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технология помогает, а когда мешает
</a:t>
            </a:r>
            <a:pPr algn="ctr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интерактивного теста ученик сразу видит результат и исправляет ошибки без ожидания проверки. Но если интернет работает нестабильно или устройство недоступно, преимущества цифрового обучения исчезают, и обычный учебник снова становится главным источником опоры.
</a:t>
            </a:r>
            <a:endParaRPr lang="en-US" sz="85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в образовании: возможности и риски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проблемы чаще связаны не с одним навыком, а с сочетанием языковых и психологических барьеров.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препятствия — словарный дефицит и неуверенность в устной речи; значит, регулярная практика и поддержка особенно важны.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трудностей по теме Unit 2; данные представлены в учебных целях.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при изучении английского языка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Инклюзивное образование и равные возможности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учебный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Инклюзивное образование предполагает, что ученики с разными потребностями учатся вместе в одной среде. Это создаёт естественные условия для общения, взаимного уважения и совместной ответственности.
</a:t>
            </a:r>
            <a:endParaRPr lang="en-US" sz="1154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без изоляции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Адаптированные задания, дополнительное время и ассистивные технологии помогают ученику справляться с материалом, не отделяя его от класса. Важно, чтобы помощь была точной и ненавязчивой.
</a:t>
            </a:r>
            <a:endParaRPr lang="en-US" sz="1239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Безбарьерная среда включает удобные помещения, понятную навигацию и материалы, доступные разным учащимся. Такая организация делает обучение реальным правом, а не формальной возможностью.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 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Инклюзия формирует у школьников эмпатию, терпимость и социальную ответственность. Она показывает, что качество образования измеряется не только результатами, но и тем, насколько школа открыта для всех.
</a:t>
            </a:r>
            <a:endParaRPr lang="en-US" sz="11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390" y="1208022"/>
            <a:ext cx="2129203" cy="198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490" y="1208022"/>
            <a:ext cx="2129203" cy="1984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после уроков
</a:t>
            </a:r>
            <a:pPr algn="ctr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ребята остаются в спортивной секции: одни отрабатывают подачу, другие поддерживают команду с трибун. Такие занятия учат дисциплине, взаимопомощи и умению распределять силы между учёбой и личными целями.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и школьная газета
</a:t>
            </a:r>
            <a:pPr algn="ctr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кабинете идёт подготовка к дебатам, а рядом другая группа редактирует текст для школьной газеты. Здесь ученики тренируют аргументацию, письменную речь и ответственность за общий результат, который видит вся школа.
</a:t>
            </a:r>
            <a:endParaRPr lang="en-US" sz="1147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Проект, который объединяет
</a:t>
            </a:r>
            <a:pPr algn="ctr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плакаты, маркеры и ноутбук: команда готовит проект для научной олимпиады. В такой работе ученики учатся искать информацию, делить обязанности и превращать интерес к предмету в реальный опыт.
</a:t>
            </a:r>
            <a:endParaRPr lang="en-US" sz="1158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Внеурочная деятельность и развитие ученика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Работодатели и вузы всё чаще ожидают не только знаний по предмету, но и гибких умений, которые можно применять в разных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 находятся универсальные навыки: общение, анализ, сотрудничество и решение задач; именно они делают знания практичными.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Unit 2; качественная оценка навыков для целей презентации.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ценные для современного выпускника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262104"/>
            <a:ext cx="4328400" cy="1037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после 10 класса и их назначение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целей ученика: академический путь ведёт к вузу, а практический — к более раннему профессиональному старту.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траектория по теме Unit 2; схема носит обзорный характер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10 класса: варианты обучения и следующий шаг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ученику успешно изучать английский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процесса: от интереса к устойчивому результату в языковом обучении
</a:t>
            </a:r>
            <a:endParaRPr lang="en-US" sz="281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288996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8421" y="1311766"/>
            <a:ext cx="274200" cy="219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0421" y="1311766"/>
            <a:ext cx="274200" cy="219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6241" y="3172806"/>
            <a:ext cx="274200" cy="2193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25551" y="3150036"/>
            <a:ext cx="264900" cy="2649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будущая карьера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1355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рынок труда быстро обновляется, поэтому знания, полученные в школе, нужно постоянно дополнять. Умение учиться всю жизнь становится важнее разового экзаменационного результата.
</a:t>
            </a:r>
            <a:endParaRPr lang="en-US" sz="1200" dirty="0"/>
          </a:p>
        </p:txBody>
      </p:sp>
      <p:sp>
        <p:nvSpPr>
          <p:cNvPr id="20" name="Text 3"/>
          <p:cNvSpPr txBox="1"/>
          <p:nvPr/>
        </p:nvSpPr>
        <p:spPr>
          <a:xfrm>
            <a:off x="4067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открывает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в туризме, науке, бизнесе, медиа и международных проектах. Он расширяет круг информации, помогает читать материалы без перевода и общаться с людьми из других стран.
</a:t>
            </a:r>
            <a:endParaRPr lang="en-US" sz="1200" dirty="0"/>
          </a:p>
        </p:txBody>
      </p:sp>
      <p:sp>
        <p:nvSpPr>
          <p:cNvPr id="21" name="Text 4"/>
          <p:cNvSpPr txBox="1"/>
          <p:nvPr/>
        </p:nvSpPr>
        <p:spPr>
          <a:xfrm>
            <a:off x="6779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база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школьная подготовка облегчает поступление, обучение в колледже и дальнейшую специализацию. Она формирует привычку к самостоятельной работе и ответственности за результат.
</a:t>
            </a:r>
            <a:endParaRPr lang="en-US" sz="1200" dirty="0"/>
          </a:p>
        </p:txBody>
      </p:sp>
      <p:sp>
        <p:nvSpPr>
          <p:cNvPr id="22" name="Text 5"/>
          <p:cNvSpPr txBox="1"/>
          <p:nvPr/>
        </p:nvSpPr>
        <p:spPr>
          <a:xfrm>
            <a:off x="260519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навыки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профессий нужны поиск информации, работа с платформами и умение пользоваться технологией осмысленно. Эти умения уже сейчас становятся частью профессиональной грамотности.
</a:t>
            </a:r>
            <a:endParaRPr lang="en-US" sz="1152" dirty="0"/>
          </a:p>
        </p:txBody>
      </p:sp>
      <p:sp>
        <p:nvSpPr>
          <p:cNvPr id="23" name="Text 6"/>
          <p:cNvSpPr txBox="1"/>
          <p:nvPr/>
        </p:nvSpPr>
        <p:spPr>
          <a:xfrm>
            <a:off x="551985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компетенция помогает участвовать в обменах, стажировках и международных программах. Чем увереннее ученик в английском, тем шире его доступ к образованию и карьере.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современного образования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58700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 всех учеников одинаковые возможности для обучения: различаются устройства, интернет и условия дома. Поэтому школе важно искать решения, которые уменьшают разрыв и поддерживают каждого ученика.
</a:t>
            </a:r>
            <a:endParaRPr lang="en-US" sz="1228" dirty="0"/>
          </a:p>
        </p:txBody>
      </p:sp>
      <p:sp>
        <p:nvSpPr>
          <p:cNvPr id="11" name="Text 3"/>
          <p:cNvSpPr txBox="1"/>
          <p:nvPr/>
        </p:nvSpPr>
        <p:spPr>
          <a:xfrm>
            <a:off x="3729575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экзаменов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ориентация на тесты может повышать тревожность и мешать устойчивому усвоению материала. Баланс между результатом и спокойной работой помогает сохранить качество обучения.
</a:t>
            </a:r>
            <a:endParaRPr lang="en-US" sz="1228" dirty="0"/>
          </a:p>
        </p:txBody>
      </p:sp>
      <p:sp>
        <p:nvSpPr>
          <p:cNvPr id="12" name="Text 4"/>
          <p:cNvSpPr txBox="1"/>
          <p:nvPr/>
        </p:nvSpPr>
        <p:spPr>
          <a:xfrm>
            <a:off x="6600450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и 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уроков, домашних заданий и дополнительных занятий снижает концентрацию. Если расписание не оставляет времени на отдых, страдают и мотивация, и здоровье.
</a:t>
            </a:r>
            <a:endParaRPr lang="en-US" sz="1246" dirty="0"/>
          </a:p>
        </p:txBody>
      </p:sp>
      <p:sp>
        <p:nvSpPr>
          <p:cNvPr id="13" name="Text 5"/>
          <p:cNvSpPr txBox="1"/>
          <p:nvPr/>
        </p:nvSpPr>
        <p:spPr>
          <a:xfrm>
            <a:off x="858700" y="3201817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отвлечения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социальные сети и постоянные уведомления делают учёбу менее сосредоточенной. Чтобы технологии помогали, а не мешали, нужны правила использования и самоконтроль.
</a:t>
            </a:r>
            <a:endParaRPr lang="en-US" sz="1308" dirty="0"/>
          </a:p>
        </p:txBody>
      </p:sp>
      <p:sp>
        <p:nvSpPr>
          <p:cNvPr id="14" name="Text 6"/>
          <p:cNvSpPr txBox="1"/>
          <p:nvPr/>
        </p:nvSpPr>
        <p:spPr>
          <a:xfrm>
            <a:off x="3729575" y="3201817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лучше включаются в работу, когда видят связь между темой и реальной жизнью. Поэтому задания должны развивать не только знания, но и полезные жизненные навыки.
</a:t>
            </a:r>
            <a:endParaRPr lang="en-US" sz="12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путь к развитию и выбору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 показывает, что образование — это не только оценки, но и самостоятельность, общение, ответственность и движение к будущей профессии. Именно эти качества делают обучение осмысленным.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2026-05-31T16:43:20Z</dcterms:created>
  <dcterms:modified xsi:type="dcterms:W3CDTF">2026-05-31T16:43:20Z</dcterms:modified>
</cp:coreProperties>
</file>