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image" Target="../media/image-9-6.jpeg"/><Relationship Id="rId7" Type="http://schemas.openxmlformats.org/officeDocument/2006/relationships/image" Target="../media/image-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image" Target="../media/image-16-6.jpeg"/><Relationship Id="rId7" Type="http://schemas.openxmlformats.org/officeDocument/2006/relationships/image" Target="../media/image-1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91679" y="-15625"/>
            <a:ext cx="4151742" cy="517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0525" y="342150"/>
            <a:ext cx="3771900" cy="3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80525" y="1702063"/>
            <a:ext cx="4528500" cy="22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сберечь природу России
</a:t>
            </a:r>
            <a:pPr algn="l" indent="0" marL="0">
              <a:lnSpc>
                <a:spcPct val="9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Узнаем, как беречь леса, реки, животных и каждый зелёный уголок.
</a:t>
            </a:r>
            <a:endParaRPr lang="en-US" sz="3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40100" y="684430"/>
            <a:ext cx="3992100" cy="38868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9351" y="634450"/>
            <a:ext cx="38964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забота о природе начинается уже в 4 классе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722225" y="2453325"/>
            <a:ext cx="3490800" cy="198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даёт нам воздух, воду, еду и отдых. Если беречь её с детства, леса, реки и животные останутся живыми и красивыми для всех.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47025" y="3772800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природу слабее
</a:t>
            </a:r>
            <a:endParaRPr lang="en-US" sz="3200" dirty="0"/>
          </a:p>
        </p:txBody>
      </p:sp>
      <p:sp>
        <p:nvSpPr>
          <p:cNvPr id="9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10" name="Text 2"/>
          <p:cNvSpPr txBox="1"/>
          <p:nvPr/>
        </p:nvSpPr>
        <p:spPr>
          <a:xfrm>
            <a:off x="333750" y="1603375"/>
            <a:ext cx="18189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Мусор везде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Пакеты, бутылки и банки долго лежат на земле и в воде. Они портят вид, а животные могут запутаться в них или принять за еду.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2542850" y="1603375"/>
            <a:ext cx="18189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Грязный воздух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Дым от машин и заводов делает воздух хуже для людей, птиц и растений. Из-за этого природе труднее оставаться здоровой и сильной.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751950" y="1603375"/>
            <a:ext cx="18189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Пожары и вырубка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Огонь и спиленные деревья быстро меняют лес. Животные теряют дом, а растениям становится труднее расти, прятаться и давать семена.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961050" y="1603375"/>
            <a:ext cx="18189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Шум и тревога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Слишком громкие звуки пугают зверей и птиц. Им становится труднее искать пищу, строить гнёзда и спокойно растить детёнышей.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53700" y="3416654"/>
            <a:ext cx="8628900" cy="135669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434800" y="2153695"/>
            <a:ext cx="1739700" cy="1012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1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Чистый воздух
</a:t>
            </a:r>
            <a:pPr algn="l" indent="0" marL="0">
              <a:lnSpc>
                <a:spcPct val="115000"/>
              </a:lnSpc>
              <a:buNone/>
            </a:pPr>
            <a:r>
              <a:rPr lang="en-US" sz="9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помогает воздуху стать чище: деревья и кусты задерживают пыль и наполняют пространство свежестью. Поэтому прогулка среди сосен и берёз так приятно бодрит.
</a:t>
            </a:r>
            <a:endParaRPr lang="en-US" sz="911" dirty="0"/>
          </a:p>
        </p:txBody>
      </p:sp>
      <p:sp>
        <p:nvSpPr>
          <p:cNvPr id="11" name="Text 2"/>
          <p:cNvSpPr txBox="1"/>
          <p:nvPr/>
        </p:nvSpPr>
        <p:spPr>
          <a:xfrm>
            <a:off x="2643900" y="2142013"/>
            <a:ext cx="17397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для зверей
</a:t>
            </a:r>
            <a:pPr algn="l" indent="0" marL="0">
              <a:lnSpc>
                <a:spcPct val="115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лесу находят укрытие белки, зайцы, лоси, дятлы и медведи. Для многих животных это не просто место, а настоящий дом с пищей и защитой.
</a:t>
            </a:r>
            <a:endParaRPr lang="en-US" sz="1001" dirty="0"/>
          </a:p>
        </p:txBody>
      </p:sp>
      <p:sp>
        <p:nvSpPr>
          <p:cNvPr id="12" name="Text 3"/>
          <p:cNvSpPr txBox="1"/>
          <p:nvPr/>
        </p:nvSpPr>
        <p:spPr>
          <a:xfrm>
            <a:off x="4853000" y="2142013"/>
            <a:ext cx="17397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Влага и прохлада
</a:t>
            </a:r>
            <a:pPr algn="l" indent="0" marL="0">
              <a:lnSpc>
                <a:spcPct val="115000"/>
              </a:lnSpc>
              <a:buNone/>
            </a:pPr>
            <a:r>
              <a:rPr lang="en-US" sz="100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удерживает влагу в почве, помогает ручьям не пересыхать и делает землю более живой. Там, где много деревьев, обычно прохладнее и спокойнее.
</a:t>
            </a:r>
            <a:endParaRPr lang="en-US" sz="1001" dirty="0"/>
          </a:p>
        </p:txBody>
      </p:sp>
      <p:sp>
        <p:nvSpPr>
          <p:cNvPr id="13" name="Text 4"/>
          <p:cNvSpPr txBox="1"/>
          <p:nvPr/>
        </p:nvSpPr>
        <p:spPr>
          <a:xfrm>
            <a:off x="7062100" y="2142013"/>
            <a:ext cx="17397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Лесные богатства
</a:t>
            </a:r>
            <a:pPr algn="l" indent="0" marL="0">
              <a:lnSpc>
                <a:spcPct val="115000"/>
              </a:lnSpc>
              <a:buNone/>
            </a:pPr>
            <a:r>
              <a:rPr lang="en-US" sz="10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Сосны, ели, берёзы, мхи, ягоды и грибы делают лес особенно щедрым. Но брать его дары нужно бережно, чтобы природа не уставала.
</a:t>
            </a:r>
            <a:endParaRPr lang="en-US" sz="1025" dirty="0"/>
          </a:p>
        </p:txBody>
      </p:sp>
      <p:sp>
        <p:nvSpPr>
          <p:cNvPr id="14" name="Text 5"/>
          <p:cNvSpPr txBox="1"/>
          <p:nvPr/>
        </p:nvSpPr>
        <p:spPr>
          <a:xfrm>
            <a:off x="547025" y="586225"/>
            <a:ext cx="81078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— зелёный защитник страны
</a:t>
            </a:r>
            <a:endParaRPr lang="en-US" sz="2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464925" y="283525"/>
            <a:ext cx="8267400" cy="7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поведения в лесу
</a:t>
            </a:r>
            <a:endParaRPr lang="en-US" sz="1900" dirty="0"/>
          </a:p>
        </p:txBody>
      </p:sp>
      <p:sp>
        <p:nvSpPr>
          <p:cNvPr id="10" name="Text 2"/>
          <p:cNvSpPr txBox="1"/>
          <p:nvPr/>
        </p:nvSpPr>
        <p:spPr>
          <a:xfrm>
            <a:off x="693038" y="1893475"/>
            <a:ext cx="36447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трогай живое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ломай ветки, не рви редкие цветы и не трогай гнёзда. Лесные жители легко пугаются, а сломанные растения потом долго восстанавливаются.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93038" y="3736775"/>
            <a:ext cx="36447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Тихо наблюдай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шуми рядом с животными и не подходи к ним слишком близко. Если вести себя спокойно, можно увидеть больше интересного и никого не напугать.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821550" y="1893475"/>
            <a:ext cx="36447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Огонь только по правилам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Костёр разводят лишь в разрешённом месте и всегда тщательно тушат водой или землёй. Маленькая искра в лесу может стать большой бедой.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821550" y="3761825"/>
            <a:ext cx="36447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Унеси мусор с собой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прогулки забери всё, что принёс: упаковки, крышки, салфетки и другие мелочи. Чистая полянка радует и людей, и лесных жителей.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8500" y="1747407"/>
            <a:ext cx="4053600" cy="11915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74700" y="181525"/>
            <a:ext cx="8207100" cy="8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вода — жизнь рек и озёр
</a:t>
            </a:r>
            <a:endParaRPr lang="en-US" sz="1900" dirty="0"/>
          </a:p>
        </p:txBody>
      </p:sp>
      <p:sp>
        <p:nvSpPr>
          <p:cNvPr id="10" name="Text 1"/>
          <p:cNvSpPr txBox="1"/>
          <p:nvPr/>
        </p:nvSpPr>
        <p:spPr>
          <a:xfrm>
            <a:off x="5292450" y="3280800"/>
            <a:ext cx="31212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Маленькие речки тоже важны
</a:t>
            </a:r>
            <a:pPr algn="l" indent="0" marL="0">
              <a:lnSpc>
                <a:spcPct val="100000"/>
              </a:lnSpc>
              <a:buNone/>
            </a:pPr>
            <a:r>
              <a:rPr lang="en-US" sz="10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только большие реки, но и ручьи, озёра и пруды нуждаются в заботе. Даже небольшой грязный след может испортить жизнь многим живым существам.
</a:t>
            </a:r>
            <a:endParaRPr lang="en-US" sz="1058" dirty="0"/>
          </a:p>
        </p:txBody>
      </p:sp>
      <p:sp>
        <p:nvSpPr>
          <p:cNvPr id="11" name="Text 2"/>
          <p:cNvSpPr txBox="1"/>
          <p:nvPr/>
        </p:nvSpPr>
        <p:spPr>
          <a:xfrm>
            <a:off x="994800" y="1618204"/>
            <a:ext cx="31212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нужна всем
</a:t>
            </a:r>
            <a:pPr algn="l" indent="0" marL="0">
              <a:lnSpc>
                <a:spcPct val="100000"/>
              </a:lnSpc>
              <a:buNone/>
            </a:pPr>
            <a:r>
              <a:rPr lang="en-US" sz="10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Рыбы, утки, лягушки, водные растения и люди не могут жить без чистой воды. Если водоём загрязнён, его обитателям становится трудно выживать.
</a:t>
            </a:r>
            <a:endParaRPr lang="en-US" sz="1058" dirty="0"/>
          </a:p>
        </p:txBody>
      </p:sp>
      <p:sp>
        <p:nvSpPr>
          <p:cNvPr id="12" name="Text 3"/>
          <p:cNvSpPr txBox="1"/>
          <p:nvPr/>
        </p:nvSpPr>
        <p:spPr>
          <a:xfrm>
            <a:off x="994800" y="2818054"/>
            <a:ext cx="31212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6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Большие реки страны
</a:t>
            </a:r>
            <a:pPr algn="l" indent="0" marL="0">
              <a:lnSpc>
                <a:spcPct val="100000"/>
              </a:lnSpc>
              <a:buNone/>
            </a:pPr>
            <a:r>
              <a:rPr lang="en-US" sz="116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России много крупных рек, таких как Волга, Обь, Енисей и Лена. Вокруг них живут люди, звери и птицы, которым важна чистая вода.
</a:t>
            </a:r>
            <a:endParaRPr lang="en-US" sz="1161" dirty="0"/>
          </a:p>
        </p:txBody>
      </p:sp>
      <p:sp>
        <p:nvSpPr>
          <p:cNvPr id="13" name="Text 4"/>
          <p:cNvSpPr txBox="1"/>
          <p:nvPr/>
        </p:nvSpPr>
        <p:spPr>
          <a:xfrm>
            <a:off x="994800" y="4022479"/>
            <a:ext cx="31212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берег
</a:t>
            </a:r>
            <a:pPr algn="l" indent="0" marL="0">
              <a:lnSpc>
                <a:spcPct val="100000"/>
              </a:lnSpc>
              <a:buNone/>
            </a:pPr>
            <a:r>
              <a:rPr lang="en-US" sz="10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Здоровый водоём легко узнать: у берега растут камыши, вода прозрачная, а птицы спокойно отдыхают. Такой вид сразу подсказывает, что природе здесь хорошо.
</a:t>
            </a:r>
            <a:endParaRPr lang="en-US" sz="1058" dirty="0"/>
          </a:p>
        </p:txBody>
      </p:sp>
      <p:sp>
        <p:nvSpPr>
          <p:cNvPr id="14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50" y="1525847"/>
            <a:ext cx="8486100" cy="306680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350" y="244500"/>
            <a:ext cx="7521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беречь реку или озеро
</a:t>
            </a:r>
            <a:endParaRPr lang="en-US" sz="2340" dirty="0"/>
          </a:p>
        </p:txBody>
      </p:sp>
      <p:sp>
        <p:nvSpPr>
          <p:cNvPr id="6" name="Text 1"/>
          <p:cNvSpPr txBox="1"/>
          <p:nvPr/>
        </p:nvSpPr>
        <p:spPr>
          <a:xfrm>
            <a:off x="333350" y="1026725"/>
            <a:ext cx="84861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Пять простых шагов помогают сохранить берег, воду и живых обитателей водоёма.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05163" y="1387800"/>
            <a:ext cx="267900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38087" y="1387800"/>
            <a:ext cx="267900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956787" y="1387800"/>
            <a:ext cx="267900" cy="26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300433" y="435725"/>
            <a:ext cx="58068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нужно беречь животных
</a:t>
            </a:r>
            <a:endParaRPr lang="en-US" sz="2200" dirty="0"/>
          </a:p>
        </p:txBody>
      </p:sp>
      <p:sp>
        <p:nvSpPr>
          <p:cNvPr id="11" name="Text 1"/>
          <p:cNvSpPr txBox="1"/>
          <p:nvPr/>
        </p:nvSpPr>
        <p:spPr>
          <a:xfrm>
            <a:off x="1322663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Животным нужен дом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Лес, степь, тундра и водоём — это не просто красивые места. Для зверей и птиц это дом, где они находят пищу, укрытие и место для детёнышей.
</a:t>
            </a:r>
            <a:endParaRPr lang="en-US" sz="1300" dirty="0"/>
          </a:p>
        </p:txBody>
      </p:sp>
      <p:sp>
        <p:nvSpPr>
          <p:cNvPr id="12" name="Text 2"/>
          <p:cNvSpPr txBox="1"/>
          <p:nvPr/>
        </p:nvSpPr>
        <p:spPr>
          <a:xfrm>
            <a:off x="3555587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Природе важен порядок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исчезают деревья или загрязняется вода, животным становится труднее жить. Им нужно больше сил, чтобы искать еду, прятаться и сохранять потомство.
</a:t>
            </a:r>
            <a:endParaRPr lang="en-US" sz="1300" dirty="0"/>
          </a:p>
        </p:txBody>
      </p:sp>
      <p:sp>
        <p:nvSpPr>
          <p:cNvPr id="13" name="Text 3"/>
          <p:cNvSpPr txBox="1"/>
          <p:nvPr/>
        </p:nvSpPr>
        <p:spPr>
          <a:xfrm>
            <a:off x="5874288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вид нужен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животного есть своё место в природе. Если исчезает даже один вид, в лесу или на реке меняется привычный порядок, а другим становится сложнее.
</a:t>
            </a:r>
            <a:endParaRPr lang="en-US" sz="1300" dirty="0"/>
          </a:p>
        </p:txBody>
      </p:sp>
      <p:sp>
        <p:nvSpPr>
          <p:cNvPr id="14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275" y="1510607"/>
            <a:ext cx="2272200" cy="148003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41875" y="1510607"/>
            <a:ext cx="2272200" cy="148003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44475" y="1510607"/>
            <a:ext cx="2272200" cy="148003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5903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страницах Красной книги можно встретить амурского тигра — сильного и редкого хищника. Он живёт там, где лес ещё может укрыть и защитить его. Когда людям удаётся сохранить такие места, у тигра появляется шанс спокойно расти и охотиться.
</a:t>
            </a:r>
            <a:endParaRPr lang="en-US" sz="897" dirty="0"/>
          </a:p>
        </p:txBody>
      </p:sp>
      <p:sp>
        <p:nvSpPr>
          <p:cNvPr id="12" name="Text 3"/>
          <p:cNvSpPr txBox="1"/>
          <p:nvPr/>
        </p:nvSpPr>
        <p:spPr>
          <a:xfrm>
            <a:off x="5903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Тигр, которого нужно беречь
</a:t>
            </a:r>
            <a:endParaRPr lang="en-US" sz="1375" dirty="0"/>
          </a:p>
        </p:txBody>
      </p:sp>
      <p:sp>
        <p:nvSpPr>
          <p:cNvPr id="13" name="Text 4"/>
          <p:cNvSpPr txBox="1"/>
          <p:nvPr/>
        </p:nvSpPr>
        <p:spPr>
          <a:xfrm>
            <a:off x="34929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9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в Красную книгу попадают птицы, которым особенно нужны тихие гнёзда и чистые берега. Если рядом шум, мусор или людей слишком много, им трудно вырастить птенцов. Поэтому охрана помогает сохранить и саму птицу, и её дом.
</a:t>
            </a:r>
            <a:endParaRPr lang="en-US" sz="897" dirty="0"/>
          </a:p>
        </p:txBody>
      </p:sp>
      <p:sp>
        <p:nvSpPr>
          <p:cNvPr id="14" name="Text 5"/>
          <p:cNvSpPr txBox="1"/>
          <p:nvPr/>
        </p:nvSpPr>
        <p:spPr>
          <a:xfrm>
            <a:off x="34929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Птица над водой
</a:t>
            </a:r>
            <a:endParaRPr lang="en-US" sz="1400" dirty="0"/>
          </a:p>
        </p:txBody>
      </p:sp>
      <p:sp>
        <p:nvSpPr>
          <p:cNvPr id="15" name="Text 6"/>
          <p:cNvSpPr txBox="1"/>
          <p:nvPr/>
        </p:nvSpPr>
        <p:spPr>
          <a:xfrm>
            <a:off x="6395500" y="3632625"/>
            <a:ext cx="2163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Красной книге бывают не только животные, но и растения, например красивые цветы, которые легко сорвать или затоптать. Если их беречь, они продолжают украшать лес, луг или берег, а не исчезают тихо и незаметно.
</a:t>
            </a:r>
            <a:endParaRPr lang="en-US" sz="925" dirty="0"/>
          </a:p>
        </p:txBody>
      </p:sp>
      <p:sp>
        <p:nvSpPr>
          <p:cNvPr id="16" name="Text 7"/>
          <p:cNvSpPr txBox="1"/>
          <p:nvPr/>
        </p:nvSpPr>
        <p:spPr>
          <a:xfrm>
            <a:off x="6395501" y="3093275"/>
            <a:ext cx="2163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Редкий цветок у тропинки
</a:t>
            </a:r>
            <a:endParaRPr lang="en-US" sz="1375" dirty="0"/>
          </a:p>
        </p:txBody>
      </p:sp>
      <p:sp>
        <p:nvSpPr>
          <p:cNvPr id="17" name="Text 8"/>
          <p:cNvSpPr txBox="1"/>
          <p:nvPr/>
        </p:nvSpPr>
        <p:spPr>
          <a:xfrm>
            <a:off x="628050" y="211800"/>
            <a:ext cx="78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Красная книга России
</a:t>
            </a:r>
            <a:endParaRPr lang="en-US" sz="3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47025" y="4237225"/>
            <a:ext cx="7887900" cy="55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3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дети могут помогать природе каждый день
</a:t>
            </a:r>
            <a:endParaRPr lang="en-US" sz="2634" dirty="0"/>
          </a:p>
        </p:txBody>
      </p:sp>
      <p:sp>
        <p:nvSpPr>
          <p:cNvPr id="10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333750" y="1327650"/>
            <a:ext cx="1818900" cy="90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Многоразовые вещи
</a:t>
            </a:r>
            <a:pPr algn="l" indent="0" marL="0">
              <a:lnSpc>
                <a:spcPct val="115000"/>
              </a:lnSpc>
              <a:buNone/>
            </a:pPr>
            <a:r>
              <a:rPr lang="en-US" sz="8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Возьми на прогулку многоразовую бутылку и сумку. Так мусора станет меньше, а природа скажет тебе тихое спасибо, без громких аплодисментов.
</a:t>
            </a:r>
            <a:endParaRPr lang="en-US" sz="895" dirty="0"/>
          </a:p>
        </p:txBody>
      </p:sp>
      <p:sp>
        <p:nvSpPr>
          <p:cNvPr id="12" name="Text 3"/>
          <p:cNvSpPr txBox="1"/>
          <p:nvPr/>
        </p:nvSpPr>
        <p:spPr>
          <a:xfrm>
            <a:off x="2542850" y="1327650"/>
            <a:ext cx="1818900" cy="90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Экономия воды
</a:t>
            </a:r>
            <a:pPr algn="l" indent="0" marL="0">
              <a:lnSpc>
                <a:spcPct val="115000"/>
              </a:lnSpc>
              <a:buNone/>
            </a:pPr>
            <a:r>
              <a:rPr lang="en-US" sz="88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Закрывай кран, когда чистишь зубы или намыливаешь руки. Даже маленькая экономия помогает беречь воду, которая нужна людям, растениям и животным.
</a:t>
            </a:r>
            <a:endParaRPr lang="en-US" sz="882" dirty="0"/>
          </a:p>
        </p:txBody>
      </p:sp>
      <p:sp>
        <p:nvSpPr>
          <p:cNvPr id="13" name="Text 4"/>
          <p:cNvSpPr txBox="1"/>
          <p:nvPr/>
        </p:nvSpPr>
        <p:spPr>
          <a:xfrm>
            <a:off x="4751950" y="1327650"/>
            <a:ext cx="1818900" cy="90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Береги растения
</a:t>
            </a:r>
            <a:pPr algn="l" indent="0" marL="0">
              <a:lnSpc>
                <a:spcPct val="115000"/>
              </a:lnSpc>
              <a:buNone/>
            </a:pPr>
            <a:r>
              <a:rPr lang="en-US" sz="10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рви редкие цветы и не топчи траву на пустом месте. Лучше просто полюбуйся ими и сохрани красоту для других.
</a:t>
            </a:r>
            <a:endParaRPr lang="en-US" sz="1030" dirty="0"/>
          </a:p>
        </p:txBody>
      </p:sp>
      <p:sp>
        <p:nvSpPr>
          <p:cNvPr id="14" name="Text 5"/>
          <p:cNvSpPr txBox="1"/>
          <p:nvPr/>
        </p:nvSpPr>
        <p:spPr>
          <a:xfrm>
            <a:off x="6961050" y="1327650"/>
            <a:ext cx="1818900" cy="90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Раздельный сбор
</a:t>
            </a:r>
            <a:pPr algn="l" indent="0" marL="0">
              <a:lnSpc>
                <a:spcPct val="115000"/>
              </a:lnSpc>
              <a:buNone/>
            </a:pPr>
            <a:r>
              <a:rPr lang="en-US" sz="9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Собирай батарейки отдельно от обычного мусора и отдавай их взрослым. Внутри есть опасные вещества, которые нельзя отправлять в обычное ведро.
</a:t>
            </a:r>
            <a:endParaRPr lang="en-US" sz="953" dirty="0"/>
          </a:p>
        </p:txBody>
      </p:sp>
      <p:sp>
        <p:nvSpPr>
          <p:cNvPr id="15" name="Text 6"/>
          <p:cNvSpPr txBox="1"/>
          <p:nvPr/>
        </p:nvSpPr>
        <p:spPr>
          <a:xfrm>
            <a:off x="333750" y="3325200"/>
            <a:ext cx="8398500" cy="60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Добрые привычки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Выключай свет в пустой комнате и не лови насекомых без нужды. Такие простые дела не требуют суперсил, но природе очень помогают.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464925" y="283525"/>
            <a:ext cx="8267400" cy="7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Сортировка отходов без сложностей
</a:t>
            </a:r>
            <a:endParaRPr lang="en-US" sz="1900" dirty="0"/>
          </a:p>
        </p:txBody>
      </p:sp>
      <p:sp>
        <p:nvSpPr>
          <p:cNvPr id="10" name="Text 2"/>
          <p:cNvSpPr txBox="1"/>
          <p:nvPr/>
        </p:nvSpPr>
        <p:spPr>
          <a:xfrm>
            <a:off x="693038" y="1893475"/>
            <a:ext cx="36447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Собираем отдельно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Бумагу, пластик, стекло и металл удобнее складывать по разным контейнерам. Так отходы можно отправить на переработку и превратить во вторсырьё, а не просто выбросить на свалку.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93038" y="3736775"/>
            <a:ext cx="36447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упаковка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сдачей упаковку лучше ополоснуть и высушить. Чистые бутылки, банки и коробки перерабатываются легче, чем грязные, и не портят другие полезные материалы.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4821550" y="1893475"/>
            <a:ext cx="36447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Опасные отходы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Батарейки, лампочки и некоторые электронные вещи нельзя бросать в обычный мусор. Внутри них есть вещества, которые могут навредить почве, воде и людям.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4821550" y="3761825"/>
            <a:ext cx="36447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Раздельный сбор дома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 семье есть отдельные коробки или пакеты для разных отходов, сортировать мусор становится просто. Даже маленький помощник быстро запоминает, куда что класть.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750403" y="1701175"/>
            <a:ext cx="2044845" cy="2940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604690" y="2287105"/>
            <a:ext cx="1739700" cy="21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Лишний свет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свет горит в пустой комнате, электричество тратится зря. Чем меньше ненужных лампочек работает дома, тем меньше энергии нужно вырабатывать.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2696197" y="2261875"/>
            <a:ext cx="17397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топлива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получения электричества на электростанциях часто сжигают топливо. Если расходовать энергию разумно, в воздух попадает меньше вредных выбросов.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4775945" y="2261875"/>
            <a:ext cx="17397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привычки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Выключать свет, когда выходишь, и пользоваться дневным освещением совсем нетрудно. Такие маленькие действия помогают природе и напоминают, что экономия начинается с каждого дома.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547025" y="586225"/>
            <a:ext cx="81078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Экономим энергию и бережём воздух
</a:t>
            </a:r>
            <a:endParaRPr lang="en-US" sz="26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607475" y="1116675"/>
            <a:ext cx="27183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Весной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Жители и школьники высаживают деревья, обновляют клумбы и убирают прошлогодний мусор. Город сразу становится наряднее, а растения получают больше света и места для роста.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5716625" y="1116675"/>
            <a:ext cx="27183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Осенью и зимой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 собирают листья, следят за чистотой аллей и пополняют кормушки. Даже в холодное время забота о дворе и парке поддерживает жизнь птиц и сохраняет порядок.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3982575" y="3495625"/>
            <a:ext cx="27183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Летом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дворами и площадками ухаживают особенно часто: поливают цветы, чистят дорожки, ставят кормушки и поилки для птиц. В жару зелёные уголки помогают городу дышать легче.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547025" y="111975"/>
            <a:ext cx="7887900" cy="76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город становится чище и зеленее
</a:t>
            </a:r>
            <a:endParaRPr lang="en-US" sz="1900" dirty="0"/>
          </a:p>
        </p:txBody>
      </p:sp>
      <p:sp>
        <p:nvSpPr>
          <p:cNvPr id="9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598500" y="1747407"/>
            <a:ext cx="4053600" cy="119153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4700" y="181525"/>
            <a:ext cx="8207100" cy="8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Заповедники и национальные парки
</a:t>
            </a:r>
            <a:endParaRPr lang="en-US" sz="1900" dirty="0"/>
          </a:p>
        </p:txBody>
      </p:sp>
      <p:sp>
        <p:nvSpPr>
          <p:cNvPr id="9" name="Text 1"/>
          <p:cNvSpPr txBox="1"/>
          <p:nvPr/>
        </p:nvSpPr>
        <p:spPr>
          <a:xfrm>
            <a:off x="994800" y="2080950"/>
            <a:ext cx="31212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Берегут редкие виды
</a:t>
            </a:r>
            <a:pPr algn="l" indent="0" marL="0">
              <a:lnSpc>
                <a:spcPct val="100000"/>
              </a:lnSpc>
              <a:buNone/>
            </a:pPr>
            <a:r>
              <a:rPr lang="en-US" sz="10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заповедниках и национальных парках под охраной находятся редкие растения и животные. Здесь им легче выжить, потому что людям нельзя мешать их жизни без нужды.
</a:t>
            </a:r>
            <a:endParaRPr lang="en-US" sz="1058" dirty="0"/>
          </a:p>
        </p:txBody>
      </p:sp>
      <p:sp>
        <p:nvSpPr>
          <p:cNvPr id="10" name="Text 2"/>
          <p:cNvSpPr txBox="1"/>
          <p:nvPr/>
        </p:nvSpPr>
        <p:spPr>
          <a:xfrm>
            <a:off x="994800" y="3280800"/>
            <a:ext cx="31212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Строгие правила
</a:t>
            </a:r>
            <a:pPr algn="l" indent="0" marL="0">
              <a:lnSpc>
                <a:spcPct val="100000"/>
              </a:lnSpc>
              <a:buNone/>
            </a:pPr>
            <a:r>
              <a:rPr lang="en-US" sz="10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таких территориях нельзя вести себя как в обычном лесу: шуметь, рвать растения, разводить костры где попало. Правила нужны, чтобы природа оставалась почти нетронутой.
</a:t>
            </a:r>
            <a:endParaRPr lang="en-US" sz="1058" dirty="0"/>
          </a:p>
        </p:txBody>
      </p:sp>
      <p:sp>
        <p:nvSpPr>
          <p:cNvPr id="11" name="Text 3"/>
          <p:cNvSpPr txBox="1"/>
          <p:nvPr/>
        </p:nvSpPr>
        <p:spPr>
          <a:xfrm>
            <a:off x="5292450" y="3280800"/>
            <a:ext cx="3121200" cy="67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науке
</a:t>
            </a:r>
            <a:pPr algn="l" indent="0" marL="0">
              <a:lnSpc>
                <a:spcPct val="100000"/>
              </a:lnSpc>
              <a:buNone/>
            </a:pPr>
            <a:r>
              <a:rPr lang="en-US" sz="105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Учёные наблюдают за животными и растениями, не причиняя им лишнего вреда. Благодаря этому можно лучше понять, как сохранить природу для будущих поколений.
</a:t>
            </a:r>
            <a:endParaRPr lang="en-US" sz="1058" dirty="0"/>
          </a:p>
        </p:txBody>
      </p:sp>
      <p:sp>
        <p:nvSpPr>
          <p:cNvPr id="12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3350" y="1525847"/>
            <a:ext cx="8486100" cy="306680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33350" y="244500"/>
            <a:ext cx="7521900" cy="68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Действуй безопасно и аккуратно
</a:t>
            </a:r>
            <a:endParaRPr lang="en-US" sz="2340" dirty="0"/>
          </a:p>
        </p:txBody>
      </p:sp>
      <p:sp>
        <p:nvSpPr>
          <p:cNvPr id="6" name="Text 1"/>
          <p:cNvSpPr txBox="1"/>
          <p:nvPr/>
        </p:nvSpPr>
        <p:spPr>
          <a:xfrm>
            <a:off x="333350" y="1026725"/>
            <a:ext cx="84861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для школьников: как поступить, если на природе замечен мусор.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350" y="1333068"/>
            <a:ext cx="2443200" cy="234776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55275" y="1333069"/>
            <a:ext cx="2443200" cy="234776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6450" y="1333069"/>
            <a:ext cx="2443200" cy="234776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489850" y="4048776"/>
            <a:ext cx="2367600" cy="4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4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одном классе ребята поставили коробку для старых тетрадей и газет. Каждый приносил ненужную бумагу из дома, а потом весь класс радовался, что бумаги стало меньше, а пользы — больше.
</a:t>
            </a:r>
            <a:endParaRPr lang="en-US" sz="746" dirty="0"/>
          </a:p>
        </p:txBody>
      </p:sp>
      <p:sp>
        <p:nvSpPr>
          <p:cNvPr id="12" name="Text 3"/>
          <p:cNvSpPr txBox="1"/>
          <p:nvPr/>
        </p:nvSpPr>
        <p:spPr>
          <a:xfrm>
            <a:off x="489851" y="3755200"/>
            <a:ext cx="23676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Макулатура превращается в пользу
</a:t>
            </a:r>
            <a:endParaRPr lang="en-US" sz="1039" dirty="0"/>
          </a:p>
        </p:txBody>
      </p:sp>
      <p:sp>
        <p:nvSpPr>
          <p:cNvPr id="13" name="Text 4"/>
          <p:cNvSpPr txBox="1"/>
          <p:nvPr/>
        </p:nvSpPr>
        <p:spPr>
          <a:xfrm>
            <a:off x="3393875" y="4048776"/>
            <a:ext cx="2367600" cy="4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5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Осенью школьники сделали кормушки для птиц из простых материалов и развесили их во дворе. Теперь за окном стало оживлённее, а ребята следят, чтобы корм всегда был свежим и подходящим.
</a:t>
            </a:r>
            <a:endParaRPr lang="en-US" sz="753" dirty="0"/>
          </a:p>
        </p:txBody>
      </p:sp>
      <p:sp>
        <p:nvSpPr>
          <p:cNvPr id="14" name="Text 5"/>
          <p:cNvSpPr txBox="1"/>
          <p:nvPr/>
        </p:nvSpPr>
        <p:spPr>
          <a:xfrm>
            <a:off x="3393876" y="3755200"/>
            <a:ext cx="23676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Кормушки для зимних гостей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6297900" y="4048776"/>
            <a:ext cx="2367600" cy="4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весенним субботником дети надели перчатки, взяли пакеты и дружно убрали двор школы. Потом они посадили саженцы и увидели, как обычное место стало аккуратным и зелёным.
</a:t>
            </a:r>
            <a:endParaRPr lang="en-US" sz="813" dirty="0"/>
          </a:p>
        </p:txBody>
      </p:sp>
      <p:sp>
        <p:nvSpPr>
          <p:cNvPr id="16" name="Text 7"/>
          <p:cNvSpPr txBox="1"/>
          <p:nvPr/>
        </p:nvSpPr>
        <p:spPr>
          <a:xfrm>
            <a:off x="6297901" y="3755200"/>
            <a:ext cx="23676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Чистый двор своими руками
</a:t>
            </a:r>
            <a:endParaRPr lang="en-US" sz="1200" dirty="0"/>
          </a:p>
        </p:txBody>
      </p:sp>
      <p:sp>
        <p:nvSpPr>
          <p:cNvPr id="17" name="Text 8"/>
          <p:cNvSpPr txBox="1"/>
          <p:nvPr/>
        </p:nvSpPr>
        <p:spPr>
          <a:xfrm>
            <a:off x="628050" y="211800"/>
            <a:ext cx="78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школа помогает природе вместе
</a:t>
            </a:r>
            <a:endParaRPr lang="en-US" sz="3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51900" y="1615825"/>
            <a:ext cx="3150600" cy="1839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минута
</a:t>
            </a:r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закрытым краном во время чистки зубов помогает не тратить воду зря.
</a:t>
            </a:r>
            <a:endParaRPr lang="en-US" sz="4600" dirty="0"/>
          </a:p>
        </p:txBody>
      </p:sp>
      <p:sp>
        <p:nvSpPr>
          <p:cNvPr id="5" name="Text 1"/>
          <p:cNvSpPr txBox="1"/>
          <p:nvPr/>
        </p:nvSpPr>
        <p:spPr>
          <a:xfrm>
            <a:off x="5051900" y="3686392"/>
            <a:ext cx="3150600" cy="41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по экономии воды для школьников
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629750" y="2212700"/>
            <a:ext cx="3440700" cy="11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короткая привычка каждый день экономит ресурс, который нужен людям, растениям и животным. Маленькое действие дома быстро превращается в большую пользу для природы.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464925" y="283525"/>
            <a:ext cx="8267400" cy="739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природе хорошо, когда люди помогают
</a:t>
            </a:r>
            <a:endParaRPr lang="en-US" sz="1900" dirty="0"/>
          </a:p>
        </p:txBody>
      </p:sp>
      <p:sp>
        <p:nvSpPr>
          <p:cNvPr id="9" name="Text 2"/>
          <p:cNvSpPr txBox="1"/>
          <p:nvPr/>
        </p:nvSpPr>
        <p:spPr>
          <a:xfrm>
            <a:off x="693038" y="1893475"/>
            <a:ext cx="36447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Лес становится живее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в лесу не мусорят и не ломают ветки, растения растут спокойнее, а животным легче прятаться и находить корм. Тихий и чистый лес радует и людей, и его обитателей.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693038" y="3736775"/>
            <a:ext cx="36447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остаётся домом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Чистая река или озеро нужны рыбам, уткам и лягушкам. Если берега ухожены, вода не засоряется, а водным жителям проще жить, расти и выводить потомство.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821550" y="1893475"/>
            <a:ext cx="3644700" cy="92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Меньше грязи, больше красоты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Бережное отношение людей делает тропинки чище, воздух свежее и места для отдыха приятнее. Тогда природа рядом с домом выглядит не грустной, а дружелюбной.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7850" y="1511286"/>
            <a:ext cx="3147900" cy="14786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6150" y="1511286"/>
            <a:ext cx="3147900" cy="147865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28050" y="211800"/>
            <a:ext cx="78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Наш общий выбор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061350" y="3632625"/>
            <a:ext cx="3048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Ребята полили молодое дерево у дома и аккуратно убрали мусор вокруг него. Через время оно стало выше, а двор — уютнее. Такое простое дело напоминает: природа отвечает благодарностью, когда люди помогают ей без спешки и шума.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1061351" y="3093275"/>
            <a:ext cx="3048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7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Дерево, которое растёт вместе с заботой
</a:t>
            </a:r>
            <a:endParaRPr lang="en-US" sz="1375" dirty="0"/>
          </a:p>
        </p:txBody>
      </p:sp>
      <p:sp>
        <p:nvSpPr>
          <p:cNvPr id="12" name="Text 5"/>
          <p:cNvSpPr txBox="1"/>
          <p:nvPr/>
        </p:nvSpPr>
        <p:spPr>
          <a:xfrm>
            <a:off x="5089650" y="3632625"/>
            <a:ext cx="3048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Дети собрали бумаги и бутылки на берегу и увидели, как вода снова стала выглядеть чище. Рядом пролетели птицы, а на траве стало спокойнее. Когда заботятся о реке, она дарит людям красоту и живую тишину.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5089651" y="3093275"/>
            <a:ext cx="3048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Река, которой не всё равно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6675" y="229750"/>
            <a:ext cx="6234000" cy="92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Беречь природу России может каждый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2779975" y="1905000"/>
            <a:ext cx="3832200" cy="13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Природа России остаётся красивой, когда дети и взрослые действуют вместе: не мусорят, экономят ресурсы, берегут лес и помогают животным. Тогда дом нашей страны становится чище и добрее.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2026-05-26T10:43:00Z</dcterms:created>
  <dcterms:modified xsi:type="dcterms:W3CDTF">2026-05-26T10:43:00Z</dcterms:modified>
</cp:coreProperties>
</file>