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Америки и революции 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прошлое сформировало современную Америку?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 объединяет разные регионы, языки и исторические пути. Сегодня их связывают миграции, торговля, климат и общие политические вызовы, а идеи революций XVIII века по-прежнему влияют на представления о власти и правах.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Америка: единый регион с разной историей
</a:t>
            </a:r>
            <a:endParaRPr lang="en-US" sz="29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Америки: регионы и границы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3760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блок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 включает Канаду, США и Мексику; здесь сосредоточены крупнейшие рынки, транспортные узлы и основные торговые коридоры континента.
</a:t>
            </a:r>
            <a:endParaRPr lang="en-US" sz="1101" dirty="0"/>
          </a:p>
        </p:txBody>
      </p:sp>
      <p:sp>
        <p:nvSpPr>
          <p:cNvPr id="14" name="Text 3"/>
          <p:cNvSpPr txBox="1"/>
          <p:nvPr/>
        </p:nvSpPr>
        <p:spPr>
          <a:xfrm>
            <a:off x="33760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Перешеек континента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 тянется от Гватемалы до Панамы и служит мостом между двумя материками, соединяя сухопутные и морские маршруты.
</a:t>
            </a:r>
            <a:endParaRPr lang="en-US" sz="1101" dirty="0"/>
          </a:p>
        </p:txBody>
      </p:sp>
      <p:sp>
        <p:nvSpPr>
          <p:cNvPr id="15" name="Text 4"/>
          <p:cNvSpPr txBox="1"/>
          <p:nvPr/>
        </p:nvSpPr>
        <p:spPr>
          <a:xfrm>
            <a:off x="337604" y="3416968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материк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Южная Америка объединяет двенадцать независимых государств с разной природой, ресурсами и темпами развития — от Анд до бассейна Амазонки.
</a:t>
            </a:r>
            <a:endParaRPr lang="en-US" sz="1101" dirty="0"/>
          </a:p>
        </p:txBody>
      </p:sp>
      <p:sp>
        <p:nvSpPr>
          <p:cNvPr id="16" name="Text 5"/>
          <p:cNvSpPr txBox="1"/>
          <p:nvPr/>
        </p:nvSpPr>
        <p:spPr>
          <a:xfrm>
            <a:off x="2906554" y="1342500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Островной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5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Карибский бассейн состоит из островных государств и зависимых территорий, где особенно заметны морская торговля, туризм и внешние связи.
</a:t>
            </a:r>
            <a:endParaRPr lang="en-US" sz="1101" dirty="0"/>
          </a:p>
        </p:txBody>
      </p:sp>
      <p:sp>
        <p:nvSpPr>
          <p:cNvPr id="17" name="Text 6"/>
          <p:cNvSpPr txBox="1"/>
          <p:nvPr/>
        </p:nvSpPr>
        <p:spPr>
          <a:xfrm>
            <a:off x="2906554" y="2378243"/>
            <a:ext cx="2420630" cy="8980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географии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 рельеф влияют на миграцию, логистику и хозяйство: горы, джунгли и океанские проливы по-разному соединяют или разделяют страны.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религии Америки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Языковая и религиозная карта Америки показывает, как колониальное наследие и культурное смешение сформировали разнообразие региона.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9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Доминируют несколько европейских языков, но культурная карта Америки остается многослойной и особенно разнообразной в Карибском бассейне.
</a:t>
            </a:r>
            <a:endParaRPr lang="en-US" sz="1269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сведения по странам Америки и региональной культуре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урбанизация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Наибольшая концентрация населения приходится на США, Бразилию и Мексику; именно там формируются крупнейшие городские агломерации и основные внутренние рынки.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очень урбанизирован, поэтому демографическая концентрация усиливает нагрузку на инфраструктуру и управление в крупнейших городах.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2022; оценки численности населения, 2023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9900" y="193657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964844" y="2550223"/>
            <a:ext cx="337500" cy="3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526600" y="1970328"/>
            <a:ext cx="337500" cy="270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движет экономикой Америки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Сырьевой экспорт остается основой для многих стран Латинской Америки: нефть, медь, литий и аграрная продукция напрямую зависят от мирового спроса.
</a:t>
            </a:r>
            <a:pPr algn="ctr" indent="0" marL="0">
              <a:lnSpc>
                <a:spcPct val="100000"/>
              </a:lnSpc>
              <a:buNone/>
            </a:pPr>
            <a:r>
              <a:rPr lang="en-US" sz="5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 и экспорт
</a:t>
            </a:r>
            <a:endParaRPr lang="en-US" sz="1012" dirty="0"/>
          </a:p>
        </p:txBody>
      </p:sp>
      <p:sp>
        <p:nvSpPr>
          <p:cNvPr id="16" name="Text 3"/>
          <p:cNvSpPr txBox="1"/>
          <p:nvPr/>
        </p:nvSpPr>
        <p:spPr>
          <a:xfrm>
            <a:off x="3424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Сектор услуг
</a:t>
            </a:r>
            <a:pPr algn="r" indent="0" marL="0">
              <a:lnSpc>
                <a:spcPct val="100000"/>
              </a:lnSpc>
              <a:buNone/>
            </a:pPr>
            <a:r>
              <a:rPr lang="en-US" sz="5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 определяет экономику США и Канады: финансы, образование, медицина и цифровые сервисы создают высокую добавленную стоимость и устойчивый спрос на квалифицированный труд.
</a:t>
            </a:r>
            <a:endParaRPr lang="en-US" sz="1280" dirty="0"/>
          </a:p>
        </p:txBody>
      </p:sp>
      <p:sp>
        <p:nvSpPr>
          <p:cNvPr id="17" name="Text 4"/>
          <p:cNvSpPr txBox="1"/>
          <p:nvPr/>
        </p:nvSpPr>
        <p:spPr>
          <a:xfrm>
            <a:off x="18826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Технологический потенциал
</a:t>
            </a:r>
            <a:pPr algn="r" indent="0" marL="0">
              <a:lnSpc>
                <a:spcPct val="100000"/>
              </a:lnSpc>
              <a:buNone/>
            </a:pPr>
            <a:r>
              <a:rPr lang="en-US" sz="5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и инновации особенно заметны в северной части региона, где развиты научные центры, стартапы, машиностроение и сложные производственные цепочки.
</a:t>
            </a:r>
            <a:endParaRPr lang="en-US" sz="1211" dirty="0"/>
          </a:p>
        </p:txBody>
      </p:sp>
      <p:sp>
        <p:nvSpPr>
          <p:cNvPr id="18" name="Text 5"/>
          <p:cNvSpPr txBox="1"/>
          <p:nvPr/>
        </p:nvSpPr>
        <p:spPr>
          <a:xfrm>
            <a:off x="5499450" y="3060050"/>
            <a:ext cx="17619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дает доход островным государствам и странам с ярко выраженным культурным наследием, но делает их особенно чувствительными к кризисам и природным катастрофам.
</a:t>
            </a:r>
            <a:endParaRPr lang="en-US" sz="1294" dirty="0"/>
          </a:p>
        </p:txBody>
      </p:sp>
      <p:sp>
        <p:nvSpPr>
          <p:cNvPr id="19" name="Text 6"/>
          <p:cNvSpPr txBox="1"/>
          <p:nvPr/>
        </p:nvSpPr>
        <p:spPr>
          <a:xfrm>
            <a:off x="6296250" y="1483900"/>
            <a:ext cx="2505300" cy="13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модели региона резко различаются по уровню доходов, роли государства и доле неформальной занятости, поэтому общие проблемы решаются по-разному.
</a:t>
            </a:r>
            <a:endParaRPr lang="en-US" sz="143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07197"/>
            <a:ext cx="5266500" cy="209885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и юг: ключевые различия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северной и латиноамериканской частей региона помогает увидеть, почему одинаковые исторические корни привели к разным экономическим результатам.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41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 институтах и уровне доходов влияет на качество жизни, но обе части региона сохраняют тесную взаимозависимость.
</a:t>
            </a:r>
            <a:endParaRPr lang="en-US" sz="1341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Всемирный банк, МВФ; обобщение региональных показателей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люди мигрируют и что это меняет
</a:t>
            </a:r>
            <a:pPr algn="l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миграционных маршрутов и их последствий в Западном полушарии.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6E3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Америке нужны региональные организации
</a:t>
            </a:r>
            <a:endParaRPr lang="en-US" sz="2641" dirty="0"/>
          </a:p>
        </p:txBody>
      </p:sp>
      <p:sp>
        <p:nvSpPr>
          <p:cNvPr id="10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783700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ОАГ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Организация американских государств объединяет почти все страны Западного полушария и дает дипломатическую площадку для переговоров, посредничества и обсуждения кризисов.
</a:t>
            </a:r>
            <a:endParaRPr lang="en-US" sz="1587" dirty="0"/>
          </a:p>
        </p:txBody>
      </p:sp>
      <p:sp>
        <p:nvSpPr>
          <p:cNvPr id="12" name="Text 3"/>
          <p:cNvSpPr txBox="1"/>
          <p:nvPr/>
        </p:nvSpPr>
        <p:spPr>
          <a:xfrm>
            <a:off x="783700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КАРИКОМ
</a:t>
            </a:r>
            <a:pPr algn="l" indent="0" marL="0">
              <a:lnSpc>
                <a:spcPct val="100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КАРИКОМ помогает карибским государствам согласовывать экономическую политику, координировать действия и усиливать общий голос небольших стран на международной арене.
</a:t>
            </a:r>
            <a:endParaRPr lang="en-US" sz="1587" dirty="0"/>
          </a:p>
        </p:txBody>
      </p:sp>
      <p:sp>
        <p:nvSpPr>
          <p:cNvPr id="13" name="Text 4"/>
          <p:cNvSpPr txBox="1"/>
          <p:nvPr/>
        </p:nvSpPr>
        <p:spPr>
          <a:xfrm>
            <a:off x="5100413" y="13424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площадки
</a:t>
            </a:r>
            <a:pPr algn="l" indent="0" marL="0">
              <a:lnSpc>
                <a:spcPct val="100000"/>
              </a:lnSpc>
              <a:buNone/>
            </a:pPr>
            <a:r>
              <a:rPr lang="en-US" sz="9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Субрегиональные форумы полезны там, где нужны быстрые решения по безопасности, миграции, торговле и реагированию на стихийные бедствия.
</a:t>
            </a:r>
            <a:endParaRPr lang="en-US" sz="1726" dirty="0"/>
          </a:p>
        </p:txBody>
      </p:sp>
      <p:sp>
        <p:nvSpPr>
          <p:cNvPr id="14" name="Text 5"/>
          <p:cNvSpPr txBox="1"/>
          <p:nvPr/>
        </p:nvSpPr>
        <p:spPr>
          <a:xfrm>
            <a:off x="5100413" y="2884850"/>
            <a:ext cx="37014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интересов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Многосторонние структуры не отменяют разногласий, но делают конфликты управляемыми и помогают странам искать общие решения без изоляции.
</a:t>
            </a:r>
            <a:endParaRPr lang="en-US" sz="171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614942"/>
            <a:ext cx="5266500" cy="208336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торговые объединения Америки
</a:t>
            </a:r>
            <a:endParaRPr lang="en-US" sz="3041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торговых объединений показывает, как регион связывает экономику стран с разной мощностью и специализацией.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7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Интеграция ускоряет товарообмен и производственные цепочки, но каждая страна сохраняет собственные интересы и ограничения.
</a:t>
            </a:r>
            <a:endParaRPr lang="en-US" sz="1307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Официальные материалы USMCA и МЕРКОСУР, актуальные сведения о составе объединений
</a:t>
            </a:r>
            <a:endParaRPr lang="en-US" sz="139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449" y="1259389"/>
            <a:ext cx="2376191" cy="217662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903" y="1259389"/>
            <a:ext cx="2376191" cy="217662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68353" y="1259389"/>
            <a:ext cx="2376191" cy="217662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9425" y="370650"/>
            <a:ext cx="75123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Америка: центры влияния и притяжения
</a:t>
            </a:r>
            <a:endParaRPr lang="en-US" sz="2328" dirty="0"/>
          </a:p>
        </p:txBody>
      </p:sp>
      <p:sp>
        <p:nvSpPr>
          <p:cNvPr id="7" name="Text 1"/>
          <p:cNvSpPr txBox="1"/>
          <p:nvPr/>
        </p:nvSpPr>
        <p:spPr>
          <a:xfrm>
            <a:off x="8754500" y="4821325"/>
            <a:ext cx="328800" cy="26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732" dirty="0"/>
          </a:p>
        </p:txBody>
      </p:sp>
      <p:sp>
        <p:nvSpPr>
          <p:cNvPr id="8" name="Text 2"/>
          <p:cNvSpPr txBox="1"/>
          <p:nvPr/>
        </p:nvSpPr>
        <p:spPr>
          <a:xfrm>
            <a:off x="799449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центра силы
</a:t>
            </a:r>
            <a:pPr algn="ctr" indent="0" marL="0">
              <a:lnSpc>
                <a:spcPct val="100000"/>
              </a:lnSpc>
              <a:buNone/>
            </a:pPr>
            <a:r>
              <a:rPr lang="en-US" sz="6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Вашингтон и Оттава задают тон политической жизни Северной Америки, но их влияние выходит далеко за пределы собственных границ. Через торговлю, безопасность и образование США и Канада формируют повестку всего полушария.
</a:t>
            </a:r>
            <a:endParaRPr lang="en-US" sz="1102" dirty="0"/>
          </a:p>
        </p:txBody>
      </p:sp>
      <p:sp>
        <p:nvSpPr>
          <p:cNvPr id="9" name="Text 3"/>
          <p:cNvSpPr txBox="1"/>
          <p:nvPr/>
        </p:nvSpPr>
        <p:spPr>
          <a:xfrm>
            <a:off x="338390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где рождаются идеи
</a:t>
            </a:r>
            <a:pPr algn="ctr" indent="0" marL="0">
              <a:lnSpc>
                <a:spcPct val="100000"/>
              </a:lnSpc>
              <a:buNone/>
            </a:pPr>
            <a:r>
              <a:rPr lang="en-US" sz="5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городах обеих стран особенно заметны университеты, исследовательские кластеры и миграционные сообщества. Именно они делают регион одновременно инновационным, многоязычным и открытым для новых социальных изменений.
</a:t>
            </a:r>
            <a:endParaRPr lang="en-US" sz="1020" dirty="0"/>
          </a:p>
        </p:txBody>
      </p:sp>
      <p:sp>
        <p:nvSpPr>
          <p:cNvPr id="10" name="Text 4"/>
          <p:cNvSpPr txBox="1"/>
          <p:nvPr/>
        </p:nvSpPr>
        <p:spPr>
          <a:xfrm>
            <a:off x="5968353" y="3662955"/>
            <a:ext cx="2376191" cy="1158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притяжение
</a:t>
            </a:r>
            <a:pPr algn="ctr" indent="0" marL="0">
              <a:lnSpc>
                <a:spcPct val="100000"/>
              </a:lnSpc>
              <a:buNone/>
            </a:pPr>
            <a:r>
              <a:rPr lang="en-US" sz="5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Канады и технологическая мощь США дополняют друг друга, создавая тесную экономическую связку. При этом обе страны сохраняют высокий уровень международной привлекательности для студентов, специалистов и инвесторов.
</a:t>
            </a:r>
            <a:endParaRPr lang="en-US" sz="102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Америка: ключевые факторы развития
</a:t>
            </a:r>
            <a:endParaRPr lang="en-US" sz="2388" dirty="0"/>
          </a:p>
        </p:txBody>
      </p:sp>
      <p:sp>
        <p:nvSpPr>
          <p:cNvPr id="9" name="Text 1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575675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Демографическое давление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часто имеют молодую структуру населения, поэтому спрос на школы, рабочие места и жильё растёт быстрее, чем возможности бюджета и инфраструктуры.
</a:t>
            </a:r>
            <a:endParaRPr lang="en-US" sz="1675" dirty="0"/>
          </a:p>
        </p:txBody>
      </p:sp>
      <p:sp>
        <p:nvSpPr>
          <p:cNvPr id="11" name="Text 3"/>
          <p:cNvSpPr txBox="1"/>
          <p:nvPr/>
        </p:nvSpPr>
        <p:spPr>
          <a:xfrm>
            <a:off x="4872152" y="1221252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институты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Низкое доверие к институтам усиливают преступность и коррупция. Это мешает инвестициям, тормозит реформы и делает развитие разных стран крайне неравномерным.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575675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 зависимость
</a:t>
            </a:r>
            <a:pPr algn="l" indent="0" marL="0">
              <a:lnSpc>
                <a:spcPct val="100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семьи зависят от денежных переводов мигрантов, а значит, местная экономика нередко опирается не на стабильное производство, а на внешние заработки.
</a:t>
            </a:r>
            <a:endParaRPr lang="en-US" sz="1673" dirty="0"/>
          </a:p>
        </p:txBody>
      </p:sp>
      <p:sp>
        <p:nvSpPr>
          <p:cNvPr id="13" name="Text 5"/>
          <p:cNvSpPr txBox="1"/>
          <p:nvPr/>
        </p:nvSpPr>
        <p:spPr>
          <a:xfrm>
            <a:off x="4872152" y="2902490"/>
            <a:ext cx="3468600" cy="150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Ресурсы для роста
</a:t>
            </a:r>
            <a:pPr algn="l" indent="0" marL="0">
              <a:lnSpc>
                <a:spcPct val="100000"/>
              </a:lnSpc>
              <a:buNone/>
            </a:pPr>
            <a:r>
              <a:rPr lang="en-US" sz="8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общих проблемах регион сохраняет потенциал: выгодное положение между океанами, транспортные коридоры и трудовые ресурсы дают шанс на долгосрочный рост.
</a:t>
            </a:r>
            <a:endParaRPr lang="en-US" sz="161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в крупнейших странах Южной Америки
</a:t>
            </a:r>
            <a:endParaRPr lang="en-US" sz="25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сопоставлены крупнейшие страны региона по доле городского населения: разрыв отражает разные этапы индустриализации и социальной модернизации.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урбанизация, тем сильнее нагрузка на жильё, транспорт и инфраструктуру. Это делает города главным пространством экономического роста и социальных рисков.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DataBank, 2023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Каналы, через которые неравенство влияет на политику
</a:t>
            </a:r>
            <a:endParaRPr lang="en-US" sz="2347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социальный разрыв влияет не только на доходы, но и на доступ к базовым услугам и политическое поведение.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неравенство затрагивает работу и доступ к услугам, растёт недоверие к власти и усиливаются протестные настроения.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Подборка по материалам ECLAC и World Bank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риски и их последствия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337608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в Карибском бассейне нередко разрушают жильё, дороги и электросети. После таких событий государства тратят значительные средства на восстановление, а семьи вынуждены переезжать.
</a:t>
            </a:r>
            <a:endParaRPr lang="en-US" sz="1246" dirty="0"/>
          </a:p>
        </p:txBody>
      </p:sp>
      <p:sp>
        <p:nvSpPr>
          <p:cNvPr id="13" name="Text 3"/>
          <p:cNvSpPr txBox="1"/>
          <p:nvPr/>
        </p:nvSpPr>
        <p:spPr>
          <a:xfrm>
            <a:off x="337608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Засухи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Центральной Америке засухи сокращают урожай кукурузы и бобов, что особенно болезненно для сельских районов. Это повышает цены на продукты и усиливает продовольственную уязвимость.
</a:t>
            </a:r>
            <a:endParaRPr lang="en-US" sz="1246" dirty="0"/>
          </a:p>
        </p:txBody>
      </p:sp>
      <p:sp>
        <p:nvSpPr>
          <p:cNvPr id="14" name="Text 4"/>
          <p:cNvSpPr txBox="1"/>
          <p:nvPr/>
        </p:nvSpPr>
        <p:spPr>
          <a:xfrm>
            <a:off x="2859720" y="1342457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Наводнения в бассейне Амазонки угрожают поселениям, портам и транспортным связям. Они осложняют логистику и создают дополнительные риски для сельского хозяйства и местной экономики.
</a:t>
            </a:r>
            <a:endParaRPr lang="en-US" sz="1246" dirty="0"/>
          </a:p>
        </p:txBody>
      </p:sp>
      <p:sp>
        <p:nvSpPr>
          <p:cNvPr id="15" name="Text 5"/>
          <p:cNvSpPr txBox="1"/>
          <p:nvPr/>
        </p:nvSpPr>
        <p:spPr>
          <a:xfrm>
            <a:off x="2859720" y="2812728"/>
            <a:ext cx="2430768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
</a:t>
            </a:r>
            <a:pPr algn="l" indent="0" marL="0">
              <a:lnSpc>
                <a:spcPct val="100000"/>
              </a:lnSpc>
              <a:buNone/>
            </a:pPr>
            <a:r>
              <a:rPr lang="en-US" sz="6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пожары на западе материка ухудшают качество воздуха и увеличивают расходы на тушение и профилактику. Их последствия становятся всё заметнее для крупных городов и пригородов.
</a:t>
            </a:r>
            <a:endParaRPr lang="en-US" sz="12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идей Просвещения к революциям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перехода от идей к политическому кризису в Атлантическом мире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американской революции
</a:t>
            </a:r>
            <a:pPr algn="l" indent="0" marL="0">
              <a:lnSpc>
                <a:spcPct val="100000"/>
              </a:lnSpc>
              <a:buNone/>
            </a:pPr>
            <a:r>
              <a:rPr lang="en-US" sz="14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американской революции от конфликта к новой государственности
</a:t>
            </a:r>
            <a:endParaRPr lang="en-US" sz="2963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Гаити: от восстания к 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восстание порабощённых людей изменило порядок в Атлантике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колониальных протестов к войнам за независимость
</a:t>
            </a:r>
            <a:endParaRPr lang="en-US" sz="2334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XVIII века
</a:t>
            </a:r>
            <a:pPr algn="ctr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XVIII века в колониях усиливаются споры о налогах, трудовых обязанностях и привилегиях. Креольские элиты всё чаще требуют больше прав на управление местными делами.
</a:t>
            </a:r>
            <a:endParaRPr lang="en-US" sz="1287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1780-е годы
</a:t>
            </a:r>
            <a:pPr algn="r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Андах и других регионах происходят крупные восстания, самое известное из которых связано с Тупаком Амару II. Они показывают глубину социального недовольства и слабость колониальной системы.
</a:t>
            </a:r>
            <a:endParaRPr lang="en-US" sz="1250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независимости
</a:t>
            </a:r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началу XIX века политический кризис и опыт протестов создают почву для войн за независимость. Идея автономии перестаёт быть частным требованием и становится общим проектом.
</a:t>
            </a:r>
            <a:endParaRPr lang="en-US" sz="12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Права, власть и 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Америки показывает: современные государства рождаются не только из богатства и границ, но и из борьбы за права, представительство и закон. Наследие революций XVIII века видно до сих пор.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2026-07-26T00:35:19Z</dcterms:created>
  <dcterms:modified xsi:type="dcterms:W3CDTF">2026-07-26T00:35:19Z</dcterms:modified>
</cp:coreProperties>
</file>