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0275" y="1626750"/>
            <a:ext cx="6734700" cy="15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Неоконсервативный поворот и информационное общество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5009125" y="3917100"/>
            <a:ext cx="3774900" cy="8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кризисы 1970-х изменили политику и сделали технологии основой общества?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90275" y="360000"/>
            <a:ext cx="35757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551" y="52650"/>
            <a:ext cx="4517397" cy="5022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2384950"/>
            <a:ext cx="4029600" cy="239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46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перемены одной эпохи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59425" y="359991"/>
            <a:ext cx="3774900" cy="14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1970–1990-е происходили два связанных сдвига: государство пересматривало роль в экономике, а компьютеры и сети становились частью повседневности.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1376600" y="1681825"/>
            <a:ext cx="59259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Послевоенный консенсус
</a:t>
            </a:r>
            <a:pPr algn="l" indent="0" marL="0">
              <a:lnSpc>
                <a:spcPct val="100000"/>
              </a:lnSpc>
              <a:buNone/>
            </a:pPr>
            <a:r>
              <a:rPr lang="en-US" sz="5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Второй мировой войны во многих странах укрепилась модель активного государства: росли социальные программы, расширялось регулирование, а экономика опиралась на вмешательство власти.
</a:t>
            </a:r>
            <a:endParaRPr lang="en-US" sz="1249" dirty="0"/>
          </a:p>
        </p:txBody>
      </p:sp>
      <p:sp>
        <p:nvSpPr>
          <p:cNvPr id="9" name="Text 2"/>
          <p:cNvSpPr txBox="1"/>
          <p:nvPr/>
        </p:nvSpPr>
        <p:spPr>
          <a:xfrm>
            <a:off x="1376600" y="2753388"/>
            <a:ext cx="59259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кризиса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1970-м эта модель стала давать сбои: замедлялся рост, усиливались инфляция и безработица, а привычные меры уже не решали новые проблемы.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1376600" y="3824938"/>
            <a:ext cx="59259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Запрос на перемены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фоне трудностей усилилось недоверие к прежним рецептам. Общество и политики начали искать более гибкую экономическую политику и новые принципы управления.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3525" y="554400"/>
            <a:ext cx="7753200" cy="7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Послевоенная модель и ее кризис
</a:t>
            </a:r>
            <a:endParaRPr lang="en-US" sz="2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729250" y="1890650"/>
            <a:ext cx="3574500" cy="10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рост цен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Нефтяной шок 1973 года резко повысил издержки производства и транспорта. Это сразу отразилось на ценах, промышленном выпуске и настроениях потребителей.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29250" y="3315500"/>
            <a:ext cx="3574500" cy="10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удар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1979 году повторился новый виток энергетического кризиса. Экономики США, Западной Европы и Японии вновь столкнулись с давлением на бюджеты и производство.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93250" y="1890650"/>
            <a:ext cx="3574500" cy="10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Стагфляция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Инфляция сочеталась со слабым ростом, что делало старые экономические меры менее эффективными. Возникло явление стагфляции, особенно болезненное для правительств.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93250" y="3315500"/>
            <a:ext cx="3574500" cy="10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доверия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экономические трудности затянулись, доверие к прежним идеологиям ослабло. Всё больше людей ожидали не деклараций, а быстрых и ощутимых решений.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63525" y="554400"/>
            <a:ext cx="7753200" cy="7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Кризисы 1970-х: экономика и доверие
</a:t>
            </a:r>
            <a:endParaRPr lang="en-US" sz="2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1075" y="1513511"/>
            <a:ext cx="8247000" cy="17959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27075" y="3500450"/>
            <a:ext cx="21033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Гонка ресурсов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Противостояние сверхдержав требовало крупных вложений в оборону, науку и связь. Государства стремились получить преимущество не только на фронте, но и в технологиях.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389325" y="3500450"/>
            <a:ext cx="21033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для обороны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программы поддерживали разработку ракет, спутников и систем управления. Именно оборонный заказ часто становился первым испытательным полигоном для новых решений.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151575" y="3500450"/>
            <a:ext cx="21033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в мирную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многие разработки перешли в гражданскую сферу. Микрочипы, вычислительная техника и спутниковая связь стали основой новых отраслей экономики.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63525" y="554400"/>
            <a:ext cx="7753200" cy="7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Холодная война как технологический ускоритель
</a:t>
            </a:r>
            <a:endParaRPr lang="en-US" sz="2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734250" y="1805825"/>
            <a:ext cx="35019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государство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Неоконсерваторы не отвергали государство полностью. Они требовали сильной власти там, где речь шла о порядке, праве и национальной безопасности.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734250" y="3415550"/>
            <a:ext cx="35019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Претензии к системе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Критике подвергались разросшаяся бюрократия, высокие налоги и зависимость граждан от пособий. Это считалось препятствием для личной инициативы и предпринимательства.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877625" y="3415550"/>
            <a:ext cx="35019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баланс
</a:t>
            </a:r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внимания находились дисциплина, ответственность и эффективность. Неоконсерватизм предлагал пересмотреть баланс между свободой рынка и социальными обязательствами.
</a:t>
            </a:r>
            <a:endParaRPr lang="en-US" sz="1292" dirty="0"/>
          </a:p>
        </p:txBody>
      </p:sp>
      <p:sp>
        <p:nvSpPr>
          <p:cNvPr id="11" name="Text 4"/>
          <p:cNvSpPr txBox="1"/>
          <p:nvPr/>
        </p:nvSpPr>
        <p:spPr>
          <a:xfrm>
            <a:off x="4877625" y="1805825"/>
            <a:ext cx="35019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Рыночные механизмы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экономике они выступали за свободнее функционирование рынка. По их мнению, конкуренция лучше стимулирует рост, чем постоянное расширение государственного контроля.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63525" y="554400"/>
            <a:ext cx="7753200" cy="7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неоконсерватизм
</a:t>
            </a:r>
            <a:endParaRPr lang="en-US" sz="2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1213575" y="1622463"/>
            <a:ext cx="66216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Ценность труда
</a:t>
            </a:r>
            <a:pPr algn="l" indent="0" marL="0">
              <a:lnSpc>
                <a:spcPct val="100000"/>
              </a:lnSpc>
              <a:buNone/>
            </a:pPr>
            <a:r>
              <a:rPr lang="en-US" sz="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рассматривался как основа социального порядка. От человека ожидали активности, самообеспечения и готовности добиваться успеха собственными усилиями.
</a:t>
            </a:r>
            <a:endParaRPr lang="en-US" sz="971" dirty="0"/>
          </a:p>
        </p:txBody>
      </p:sp>
      <p:sp>
        <p:nvSpPr>
          <p:cNvPr id="11" name="Text 2"/>
          <p:cNvSpPr txBox="1"/>
          <p:nvPr/>
        </p:nvSpPr>
        <p:spPr>
          <a:xfrm>
            <a:off x="1213575" y="2255850"/>
            <a:ext cx="66216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личности
</a:t>
            </a:r>
            <a:pPr algn="l" indent="0" marL="0">
              <a:lnSpc>
                <a:spcPct val="100000"/>
              </a:lnSpc>
              <a:buNone/>
            </a:pPr>
            <a:r>
              <a:rPr lang="en-US" sz="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ответственность стала важнее ожидания помощи от государства. Такой подход подчеркивал роль выбора, усилий и дисциплины в жизни человека.
</a:t>
            </a:r>
            <a:endParaRPr lang="en-US" sz="971" dirty="0"/>
          </a:p>
        </p:txBody>
      </p:sp>
      <p:sp>
        <p:nvSpPr>
          <p:cNvPr id="12" name="Text 3"/>
          <p:cNvSpPr txBox="1"/>
          <p:nvPr/>
        </p:nvSpPr>
        <p:spPr>
          <a:xfrm>
            <a:off x="1213575" y="2889163"/>
            <a:ext cx="66216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 общество
</a:t>
            </a:r>
            <a:pPr algn="l" indent="0" marL="0">
              <a:lnSpc>
                <a:spcPct val="100000"/>
              </a:lnSpc>
              <a:buNone/>
            </a:pPr>
            <a:r>
              <a:rPr lang="en-US" sz="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воспринималась как опора общества и источник стабильности. В политической риторике ей отводили особое место как пространству воспитания и поддержки.
</a:t>
            </a:r>
            <a:endParaRPr lang="en-US" sz="971" dirty="0"/>
          </a:p>
        </p:txBody>
      </p:sp>
      <p:sp>
        <p:nvSpPr>
          <p:cNvPr id="13" name="Text 4"/>
          <p:cNvSpPr txBox="1"/>
          <p:nvPr/>
        </p:nvSpPr>
        <p:spPr>
          <a:xfrm>
            <a:off x="1213575" y="3522588"/>
            <a:ext cx="66216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и 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преступности и общественного порядка вышли на первый план. Неоконсерваторы настаивали на более жестком контроле и усилении правоохранительных институтов.
</a:t>
            </a:r>
            <a:endParaRPr lang="en-US" sz="971" dirty="0"/>
          </a:p>
        </p:txBody>
      </p:sp>
      <p:sp>
        <p:nvSpPr>
          <p:cNvPr id="14" name="Text 5"/>
          <p:cNvSpPr txBox="1"/>
          <p:nvPr/>
        </p:nvSpPr>
        <p:spPr>
          <a:xfrm>
            <a:off x="1213575" y="4156012"/>
            <a:ext cx="66216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приоритеты
</a:t>
            </a:r>
            <a:pPr algn="l" indent="0" marL="0">
              <a:lnSpc>
                <a:spcPct val="100000"/>
              </a:lnSpc>
              <a:buNone/>
            </a:pPr>
            <a:r>
              <a:rPr lang="en-US" sz="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мощь и экономическая самостоятельность считались взаимосвязанными целями. Государство должно было защищать страну, но не подменять собой рынок.
</a:t>
            </a:r>
            <a:endParaRPr lang="en-US" sz="971" dirty="0"/>
          </a:p>
        </p:txBody>
      </p:sp>
      <p:sp>
        <p:nvSpPr>
          <p:cNvPr id="15" name="Text 6"/>
          <p:cNvSpPr txBox="1"/>
          <p:nvPr/>
        </p:nvSpPr>
        <p:spPr>
          <a:xfrm>
            <a:off x="463525" y="554400"/>
            <a:ext cx="7753200" cy="7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ценности и приоритеты
</a:t>
            </a:r>
            <a:endParaRPr lang="en-US" sz="2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19125" y="2293050"/>
            <a:ext cx="1719900" cy="14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Налоги и расходы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Кейнсианский подход опирался на активные государственные расходы и высокие налоги. Его противники считали, что такая политика снижает стимулы к расширению бизнеса и инвестициям.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2690800" y="2293050"/>
            <a:ext cx="1719900" cy="14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Медленная реакция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консервативные экономисты указывали на слабую реакцию государственных механизмов на кризисы. Пока решения принимались медленно, рынок, по их мнению, мог действовать быстрее.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762500" y="2293050"/>
            <a:ext cx="1719900" cy="14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Сдерживание конкуренции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степень регулирования, по их мнению, ограничивала конкуренцию и обновление производства. Это мешало фирмам искать более эффективные способы работы.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834175" y="2293050"/>
            <a:ext cx="1719900" cy="14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Ставка на рынок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Неоконсерваторы утверждали, что именно предпринимательство, а не разросшийся государственный сектор, лучше создает рабочие места, инновации и долгосрочную устойчивость экономики.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63525" y="554400"/>
            <a:ext cx="7753200" cy="7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критиковали кейнсианство
</a:t>
            </a:r>
            <a:endParaRPr lang="en-US" sz="2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0250" y="2141380"/>
            <a:ext cx="3963600" cy="15405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1888" y="1605088"/>
            <a:ext cx="3963600" cy="15405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5250" y="360000"/>
            <a:ext cx="75831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двух реформ
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79225" y="3724625"/>
            <a:ext cx="3859800" cy="84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Американский поворот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США Рональд Рейган сделал ставку на снижение налогов, дерегулирование и жесткую антиинфляционную политику. Одновременно росли оборонные расходы, что укрепляло роль государства в сфере безопасности.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720863" y="3188333"/>
            <a:ext cx="3859800" cy="84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Британская модель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Великобритании Маргарет Тэтчер проводила приватизацию и ограничивала влияние профсоюзов. Часть социальных программ была сокращена, а роль частного сектора заметно выросла.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3525" y="1648425"/>
            <a:ext cx="8204100" cy="3134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63525" y="460100"/>
            <a:ext cx="7753200" cy="5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меры неоконсерваторов
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463525" y="1101475"/>
            <a:ext cx="8052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изменение правил рынка перестраивало поведение бизнеса и ускоряло модернизацию.
</a:t>
            </a:r>
            <a:endParaRPr lang="en-US" sz="121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70584" y="360000"/>
            <a:ext cx="7883100" cy="17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масштаб затрат показывал, почему государство оставалось важным заказчиком для электроники, связи и вычислительной техники, даже когда в экономике утверждались рыночные принципы.
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470565" y="4565966"/>
            <a:ext cx="8424000" cy="2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SIPRI Military Expenditure Database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7813" y="2701985"/>
            <a:ext cx="34560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F46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6,5%
</a:t>
            </a:r>
            <a:endParaRPr lang="en-US" sz="4700" dirty="0"/>
          </a:p>
        </p:txBody>
      </p:sp>
      <p:sp>
        <p:nvSpPr>
          <p:cNvPr id="8" name="Text 4"/>
          <p:cNvSpPr txBox="1"/>
          <p:nvPr/>
        </p:nvSpPr>
        <p:spPr>
          <a:xfrm>
            <a:off x="878072" y="3504624"/>
            <a:ext cx="3456000" cy="6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ВВП США приходилось на военные расходы в 1986 году.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400" y="1476713"/>
            <a:ext cx="4161300" cy="32388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5260675" y="1668923"/>
            <a:ext cx="32691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Микропроцессор
</a:t>
            </a:r>
            <a:pPr algn="l" indent="0" marL="0">
              <a:lnSpc>
                <a:spcPct val="100000"/>
              </a:lnSpc>
              <a:buNone/>
            </a:pPr>
            <a:r>
              <a:rPr lang="en-US" sz="4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микропроцессора сделало вычислительную технику компактнее и доступнее. Компьютер перестал быть редкой машиной для крупных центров и стал рабочим инструментом предприятий, школ и домашних пользователей.
</a:t>
            </a:r>
            <a:endParaRPr lang="en-US" sz="842" dirty="0"/>
          </a:p>
        </p:txBody>
      </p:sp>
      <p:sp>
        <p:nvSpPr>
          <p:cNvPr id="12" name="Text 2"/>
          <p:cNvSpPr txBox="1"/>
          <p:nvPr/>
        </p:nvSpPr>
        <p:spPr>
          <a:xfrm>
            <a:off x="5260675" y="2473786"/>
            <a:ext cx="32691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Офисная революция
</a:t>
            </a:r>
            <a:pPr algn="l" indent="0" marL="0">
              <a:lnSpc>
                <a:spcPct val="100000"/>
              </a:lnSpc>
              <a:buNone/>
            </a:pPr>
            <a:r>
              <a:rPr lang="en-US" sz="4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Персональный компьютер изменил повседневную работу в офисе: текстовые редакторы, электронные таблицы и базы данных ускорили обработку информации, а сотрудники получили новые навыки и обязанности.
</a:t>
            </a:r>
            <a:endParaRPr lang="en-US" sz="842" dirty="0"/>
          </a:p>
        </p:txBody>
      </p:sp>
      <p:sp>
        <p:nvSpPr>
          <p:cNvPr id="13" name="Text 3"/>
          <p:cNvSpPr txBox="1"/>
          <p:nvPr/>
        </p:nvSpPr>
        <p:spPr>
          <a:xfrm>
            <a:off x="5260675" y="3278711"/>
            <a:ext cx="32691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программ
</a:t>
            </a:r>
            <a:pPr algn="l" indent="0" marL="0">
              <a:lnSpc>
                <a:spcPct val="100000"/>
              </a:lnSpc>
              <a:buNone/>
            </a:pPr>
            <a:r>
              <a:rPr lang="en-US" sz="4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Программное обеспечение стало самостоятельной отраслью экономики. Именно программы определяли, как использовать оборудование, поэтому спрос сместился от одной только «железной» техники к решениям, сервису и обновлениям.
</a:t>
            </a:r>
            <a:endParaRPr lang="en-US" sz="817" dirty="0"/>
          </a:p>
        </p:txBody>
      </p:sp>
      <p:sp>
        <p:nvSpPr>
          <p:cNvPr id="14" name="Text 4"/>
          <p:cNvSpPr txBox="1"/>
          <p:nvPr/>
        </p:nvSpPr>
        <p:spPr>
          <a:xfrm>
            <a:off x="5260675" y="4083511"/>
            <a:ext cx="32691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4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распространение цифровых устройств подготовило переход к информационному обществу. Технологии все теснее связывали производство, обучение и быт, формируя привычку к постоянной работе с данными.
</a:t>
            </a:r>
            <a:endParaRPr lang="en-US" sz="842" dirty="0"/>
          </a:p>
        </p:txBody>
      </p:sp>
      <p:sp>
        <p:nvSpPr>
          <p:cNvPr id="15" name="Text 5"/>
          <p:cNvSpPr txBox="1"/>
          <p:nvPr/>
        </p:nvSpPr>
        <p:spPr>
          <a:xfrm>
            <a:off x="463525" y="554400"/>
            <a:ext cx="7753200" cy="7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Микроэлектроника и персональный компьютер
</a:t>
            </a:r>
            <a:endParaRPr lang="en-US" sz="2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3525" y="1648460"/>
            <a:ext cx="4468800" cy="313483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63525" y="460100"/>
            <a:ext cx="7753200" cy="9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Коммуникации, стандарты и сети
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253750" y="4435947"/>
            <a:ext cx="362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ITU, данные об Internet users, 1995–2010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280950" y="1740602"/>
            <a:ext cx="3603900" cy="9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пользователей Интернета показывает, как быстро сети стали частью повседневной жизни и делового общения.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полтора десятилетия аудитория сети выросла в десятки раз: это стало возможным благодаря стандартизации связи, удешевлению оборудования и расширению инфраструктуры.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1075" y="1513511"/>
            <a:ext cx="8247000" cy="17959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579450" y="3500438"/>
            <a:ext cx="1750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Заказы на исследования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6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Оборонные программы давали долгосрочные заказы университетам и лабораториям. Это создавало устойчивое финансирование исследований, где новые идеи проверялись не только в теории, но и в прикладных проектах.
</a:t>
            </a:r>
            <a:endParaRPr lang="en-US" sz="953" dirty="0"/>
          </a:p>
        </p:txBody>
      </p:sp>
      <p:sp>
        <p:nvSpPr>
          <p:cNvPr id="12" name="Text 2"/>
          <p:cNvSpPr txBox="1"/>
          <p:nvPr/>
        </p:nvSpPr>
        <p:spPr>
          <a:xfrm>
            <a:off x="2651125" y="3500438"/>
            <a:ext cx="1750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3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двойного назначения
</a:t>
            </a:r>
            <a:pPr algn="l" indent="0" marL="0">
              <a:lnSpc>
                <a:spcPct val="100000"/>
              </a:lnSpc>
              <a:buNone/>
            </a:pPr>
            <a:r>
              <a:rPr lang="en-US" sz="5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и космические задачи требовали надежных процессоров, систем навигации и связи. Многие решения сначала создавались для специальных условий, а затем адаптировались для гражданского применения.
</a:t>
            </a:r>
            <a:endParaRPr lang="en-US" sz="913" dirty="0"/>
          </a:p>
        </p:txBody>
      </p:sp>
      <p:sp>
        <p:nvSpPr>
          <p:cNvPr id="13" name="Text 3"/>
          <p:cNvSpPr txBox="1"/>
          <p:nvPr/>
        </p:nvSpPr>
        <p:spPr>
          <a:xfrm>
            <a:off x="4722825" y="3500438"/>
            <a:ext cx="1750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9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науки и рынка
</a:t>
            </a:r>
            <a:pPr algn="l" indent="0" marL="0">
              <a:lnSpc>
                <a:spcPct val="100000"/>
              </a:lnSpc>
              <a:buNone/>
            </a:pPr>
            <a:r>
              <a:rPr lang="en-US" sz="6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Университетская среда обеспечивала подготовку специалистов и обмен знаниями между наукой и бизнесом. Так возникали команды, способные быстро превращать лабораторный результат в готовый продукт.
</a:t>
            </a:r>
            <a:endParaRPr lang="en-US" sz="1009" dirty="0"/>
          </a:p>
        </p:txBody>
      </p:sp>
      <p:sp>
        <p:nvSpPr>
          <p:cNvPr id="14" name="Text 4"/>
          <p:cNvSpPr txBox="1"/>
          <p:nvPr/>
        </p:nvSpPr>
        <p:spPr>
          <a:xfrm>
            <a:off x="6794500" y="3500438"/>
            <a:ext cx="1750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9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в повседневность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разработки переходили в частный сектор, они попадали в школы, офисы и дома. Именно так инновации переставали быть узкоспециализированными и становились частью массовой жизни.
</a:t>
            </a:r>
            <a:endParaRPr lang="en-US" sz="1009" dirty="0"/>
          </a:p>
        </p:txBody>
      </p:sp>
      <p:sp>
        <p:nvSpPr>
          <p:cNvPr id="15" name="Text 5"/>
          <p:cNvSpPr txBox="1"/>
          <p:nvPr/>
        </p:nvSpPr>
        <p:spPr>
          <a:xfrm>
            <a:off x="463525" y="554400"/>
            <a:ext cx="7753200" cy="7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Наука, оборона и инновации
</a:t>
            </a:r>
            <a:endParaRPr lang="en-US" sz="2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00479" y="1672875"/>
            <a:ext cx="5930191" cy="2005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63525" y="460100"/>
            <a:ext cx="7753200" cy="9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Институциональная основа информационного общества
</a:t>
            </a:r>
            <a:endParaRPr lang="en-US" sz="2300" dirty="0"/>
          </a:p>
        </p:txBody>
      </p:sp>
      <p:sp>
        <p:nvSpPr>
          <p:cNvPr id="9" name="Text 2"/>
          <p:cNvSpPr txBox="1"/>
          <p:nvPr/>
        </p:nvSpPr>
        <p:spPr>
          <a:xfrm>
            <a:off x="463525" y="4814100"/>
            <a:ext cx="8204100" cy="1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по истории, обществознанию и ИКТ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701125" y="3996200"/>
            <a:ext cx="3603900" cy="6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процесса создали основу информационного общества: открытие рынков, модернизацию учреждений и рост спроса на быстрый обмен данными.
</a:t>
            </a:r>
            <a:endParaRPr lang="en-US" sz="1223" dirty="0"/>
          </a:p>
        </p:txBody>
      </p:sp>
      <p:sp>
        <p:nvSpPr>
          <p:cNvPr id="11" name="Text 4"/>
          <p:cNvSpPr txBox="1"/>
          <p:nvPr/>
        </p:nvSpPr>
        <p:spPr>
          <a:xfrm>
            <a:off x="4826250" y="3996200"/>
            <a:ext cx="3603900" cy="6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6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Рыночные реформы и цифровизация шли вместе: они меняли инфраструктуру, организацию труда и саму логику конкуренции.
</a:t>
            </a:r>
            <a:endParaRPr lang="en-US" sz="12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3525" y="1648425"/>
            <a:ext cx="8204100" cy="3134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63525" y="460100"/>
            <a:ext cx="7753200" cy="5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Связка политики, рынка и технологий
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463525" y="1101475"/>
            <a:ext cx="8052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экономической политике США и Великобритании 1980-х и на логике развития ИТ-рынка.
</a:t>
            </a:r>
            <a:endParaRPr lang="en-US" sz="124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729250" y="1890650"/>
            <a:ext cx="3574500" cy="10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спрос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компьютеров на рабочих местах создало спрос на специалистов, которые умели настраивать технику, писать программы и обслуживать системы. Это стало новым профессиональным маршрутом для молодежи.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29250" y="3315500"/>
            <a:ext cx="3574500" cy="10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профессии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Программист и системный администратор стали символами эпохи, когда ценность получали не только физический труд и управленческие должности, но и умение работать с кодом и данными.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93250" y="1890650"/>
            <a:ext cx="3574500" cy="10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Неравные возможности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цифровых навыков усиливал различия между людьми. Те, кто имел доступ к технике, быстрее получали образование и работу, а остальные оказывались в менее выгодном положении.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93250" y="3315500"/>
            <a:ext cx="3574500" cy="10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регионами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Цифровой разрыв затрагивал не только отдельных людей, но и целые регионы. Там, где инфраструктура и обучение развивались медленнее, внедрение новых технологий происходило значительно труднее.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63525" y="554400"/>
            <a:ext cx="7753200" cy="7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профессии и цифровой разрыв
</a:t>
            </a:r>
            <a:endParaRPr lang="en-US" sz="2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850" y="1478855"/>
            <a:ext cx="8368800" cy="22147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564275" y="3775450"/>
            <a:ext cx="1775700" cy="9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доступ к знаниям
</a:t>
            </a:r>
            <a:pPr algn="l" indent="0" marL="0">
              <a:lnSpc>
                <a:spcPct val="100000"/>
              </a:lnSpc>
              <a:buNone/>
            </a:pPr>
            <a:r>
              <a:rPr lang="en-US" sz="5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технологии ускорили доступ к знаниям: поиск информации, дистанционное обучение и обмен материалами стали гораздо проще, чем в эпоху бумажных архивов и медленной переписки.
</a:t>
            </a:r>
            <a:endParaRPr lang="en-US" sz="963" dirty="0"/>
          </a:p>
        </p:txBody>
      </p:sp>
      <p:sp>
        <p:nvSpPr>
          <p:cNvPr id="11" name="Text 2"/>
          <p:cNvSpPr txBox="1"/>
          <p:nvPr/>
        </p:nvSpPr>
        <p:spPr>
          <a:xfrm>
            <a:off x="6770800" y="3775450"/>
            <a:ext cx="1775700" cy="9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доступа
</a:t>
            </a:r>
            <a:pPr algn="l" indent="0" marL="0">
              <a:lnSpc>
                <a:spcPct val="100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распределялись неравномерно: у одних стран и групп населения появились большие возможности, у других — отставание из-за нехватки оборудования, кадров и инфраструктуры.
</a:t>
            </a:r>
            <a:endParaRPr lang="en-US" sz="984" dirty="0"/>
          </a:p>
        </p:txBody>
      </p:sp>
      <p:sp>
        <p:nvSpPr>
          <p:cNvPr id="12" name="Text 3"/>
          <p:cNvSpPr txBox="1"/>
          <p:nvPr/>
        </p:nvSpPr>
        <p:spPr>
          <a:xfrm>
            <a:off x="4701958" y="3775450"/>
            <a:ext cx="1775700" cy="9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и приватность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Сети объединили людей и компании разных стран, однако вместе с этим усилились наблюдение за пользователями и вопросы защиты личных данных, которые раньше почти не обсуждались.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633117" y="3775450"/>
            <a:ext cx="1775700" cy="9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формы труда
</a:t>
            </a:r>
            <a:pPr algn="l" indent="0" marL="0">
              <a:lnSpc>
                <a:spcPct val="100000"/>
              </a:lnSpc>
              <a:buNone/>
            </a:pPr>
            <a:r>
              <a:rPr lang="en-US" sz="5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стала гибче: появились удаленные форматы, электронная коммуникация и новые способы организации труда. Это расширило возможности для бизнеса, но повысило зависимость от техники и связи.
</a:t>
            </a:r>
            <a:endParaRPr lang="en-US" sz="950" dirty="0"/>
          </a:p>
        </p:txBody>
      </p:sp>
      <p:sp>
        <p:nvSpPr>
          <p:cNvPr id="14" name="Text 5"/>
          <p:cNvSpPr txBox="1"/>
          <p:nvPr/>
        </p:nvSpPr>
        <p:spPr>
          <a:xfrm>
            <a:off x="463525" y="554400"/>
            <a:ext cx="7753200" cy="7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 риски новой эпохи
</a:t>
            </a:r>
            <a:endParaRPr lang="en-US" sz="2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3525" y="3461750"/>
            <a:ext cx="48912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Мини-история: от ПК к Интернету
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7450" y="638668"/>
            <a:ext cx="1854297" cy="154454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1970-е: большие ЭВМ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вычислительные центры работали для науки, обороны и государственных структур. Компьютеры были дорогими и занимали много места, поэтому доступ к ним имели немногие организации.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613075" y="1098318"/>
            <a:ext cx="1854297" cy="154454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1980-е: ПК для всех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персональных компьютеров сделало технику индивидуальной. Она вошла в офисы, школы и дома, а пользователь получил собственное рабочее место и привычные программы.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680275" y="1553343"/>
            <a:ext cx="1854297" cy="154454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1980-х: сети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Модемы, электронная почта и локальные сети связали компьютеры между собой. Информация стала передаваться быстрее, а работа все чаще строилась на обмене файлами и сообщениями.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752800" y="2009918"/>
            <a:ext cx="1854297" cy="154454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1990-е: массовый Интернет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1990-е Интернет стал массовым явлением. Домашний компьютер и подключение к сети открыли новый формат общения, поиска информации и учебы, доступный миллионам людей.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3525" y="1803450"/>
            <a:ext cx="7820700" cy="104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процесса, одна эпоха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63525" y="3006476"/>
            <a:ext cx="7607700" cy="10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эпоха показала, что рынок и государство не исчезают, а меняют роли: одно ускоряет конкуренцию, другое защищает, регулирует и направляет ключевые технологии. Именно так и возникло информационное общество.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2026-07-26T11:49:47Z</dcterms:created>
  <dcterms:modified xsi:type="dcterms:W3CDTF">2026-07-26T11:49:47Z</dcterms:modified>
</cp:coreProperties>
</file>