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jpeg"/><Relationship Id="rId5" Type="http://schemas.openxmlformats.org/officeDocument/2006/relationships/image" Target="../media/image-8-5.png"/><Relationship Id="rId6" Type="http://schemas.openxmlformats.org/officeDocument/2006/relationships/image" Target="../media/image-8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3625" y="0"/>
            <a:ext cx="4568751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19200" y="1051550"/>
            <a:ext cx="6587100" cy="295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Общество потребления
</a:t>
            </a:r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Покупки, реклама и бренды управляют нашими желаниями.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3625" y="0"/>
            <a:ext cx="4568751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36875" y="1577400"/>
            <a:ext cx="4023000" cy="198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мир стал покупать больше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XX веке товары стали доступнее, а магазины, реклама и кредит сделали покупки частью повседневной жизни.
</a:t>
            </a:r>
            <a:endParaRPr lang="en-US" sz="2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91816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188950" y="306525"/>
            <a:ext cx="8617500" cy="8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потребление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467007" y="2069841"/>
            <a:ext cx="1775851" cy="17650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значит потреблять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Потребление — это не только покупка, но и использование, замена и выбор между разными товарами и услугами в повседневной жизни.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2671692" y="2069841"/>
            <a:ext cx="1775851" cy="17650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покупки становятся нормой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Общество потребления — это среда, где частые покупки становятся привычными и почти незаметными, а новые вещи быстро заменяют старые.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876378" y="2069841"/>
            <a:ext cx="1775851" cy="17650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 жизни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Подростки особенно хорошо видят это в гаджетах, одежде, кроссовках, еде и подписках на сервисы, которые хочется иметь сразу.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7081064" y="2069841"/>
            <a:ext cx="1775851" cy="17650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чаще человек ориентируется на покупку как на решение проблемы, тем сильнее на него влияют реклама, мода и мнение окружающих.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4525" y="198425"/>
            <a:ext cx="68013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возникло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1109775" y="1831825"/>
            <a:ext cx="3355800" cy="102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XIX век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XIX веке растут фабрики, города и рынки труда. У людей появляется больше денег и больше возможностей покупать готовые вещи.
</a:t>
            </a:r>
            <a:endParaRPr lang="en-US" sz="1500" dirty="0"/>
          </a:p>
        </p:txBody>
      </p:sp>
      <p:sp>
        <p:nvSpPr>
          <p:cNvPr id="11" name="Text 3"/>
          <p:cNvSpPr txBox="1"/>
          <p:nvPr/>
        </p:nvSpPr>
        <p:spPr>
          <a:xfrm>
            <a:off x="5415950" y="1832600"/>
            <a:ext cx="3355800" cy="102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Наше время
</a:t>
            </a:r>
            <a:pPr algn="l" indent="0" marL="0">
              <a:lnSpc>
                <a:spcPct val="130040"/>
              </a:lnSpc>
              <a:buNone/>
            </a:pPr>
            <a:r>
              <a:rPr lang="en-US" sz="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купить нужное можно почти сразу: в магазине, через приложение или с доставкой домой, поэтому покупки стали еще доступнее.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3261750" y="3689775"/>
            <a:ext cx="3355800" cy="102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XX век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XX веке массовое производство удешевляет товары, а магазины, реклама и доставка делают покупки привычной частью городской жизни.
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222"/>
            <a:ext cx="9144000" cy="205382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04660" y="323582"/>
            <a:ext cx="8668345" cy="160344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Фабрики и доступные товары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297777" y="2539358"/>
            <a:ext cx="4002062" cy="9410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Большие партии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на заводе выпускают тысячи одинаковых товаров, процесс становится дешевле. Так снижается цена одной вещи и расширяется круг покупателей.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4801994" y="2539358"/>
            <a:ext cx="4002062" cy="9410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Привычные вещи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Одинаковые футболки, тетради, телефоны и снеки легко производить сериями. Поэтому такие товары быстро становятся обычной частью повседневности.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297777" y="4008394"/>
            <a:ext cx="4002062" cy="9410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Дешевле для магазина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изделий выпускают и продают, тем проще магазину держать низкую цену и постоянно пополнять полки.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4810219" y="4008394"/>
            <a:ext cx="4002062" cy="9410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Быстрая смена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покупателя это значит быстрый доступ к нужным вещам, но и более частую замену товаров на новые модели.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983173" y="412511"/>
            <a:ext cx="1889335" cy="4318479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0206" y="2361825"/>
            <a:ext cx="2867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7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работает реклама
</a:t>
            </a:r>
            <a:endParaRPr lang="en-US" sz="2073" dirty="0"/>
          </a:p>
        </p:txBody>
      </p:sp>
      <p:sp>
        <p:nvSpPr>
          <p:cNvPr id="9" name="Text 1"/>
          <p:cNvSpPr txBox="1"/>
          <p:nvPr/>
        </p:nvSpPr>
        <p:spPr>
          <a:xfrm>
            <a:off x="0" y="4768875"/>
            <a:ext cx="474000" cy="10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700" dirty="0"/>
          </a:p>
        </p:txBody>
      </p:sp>
      <p:sp>
        <p:nvSpPr>
          <p:cNvPr id="10" name="Text 2"/>
          <p:cNvSpPr txBox="1"/>
          <p:nvPr/>
        </p:nvSpPr>
        <p:spPr>
          <a:xfrm>
            <a:off x="3686061" y="795731"/>
            <a:ext cx="1383675" cy="1584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Эмоции вместо фактов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Яркий ролик с музыкой, крупным планом и улыбками быстро привлекает внимание. Товар показывают рядом с радостью, успехом или дружбой, чтобы вызвать приятные ассоциации.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403775" y="795731"/>
            <a:ext cx="1383675" cy="1584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фраза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Слоган должен запоминаться с первого раза, поэтому он короткий и простой. Часто он обещает удобство, стиль или уверенность, хотя сам продукт это не доказывает.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686061" y="2763265"/>
            <a:ext cx="1383675" cy="1584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Ощущение срочности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Скидка или акция создают ощущение выгодного момента. Человеку кажется, что покупать нужно именно сейчас, иначе он упустит шанс.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403776" y="2763265"/>
            <a:ext cx="1383675" cy="1584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будущего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Реклама часто говорит не о самой вещи, а о том, каким ты станешь с ней: популярнее, взрослее, заметнее или успешнее.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23393" y="2669786"/>
            <a:ext cx="2575107" cy="1976596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206" y="929640"/>
            <a:ext cx="2867100" cy="35280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Бренды как знаки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0" y="4768875"/>
            <a:ext cx="474000" cy="10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700" dirty="0"/>
          </a:p>
        </p:txBody>
      </p:sp>
      <p:sp>
        <p:nvSpPr>
          <p:cNvPr id="9" name="Text 2"/>
          <p:cNvSpPr txBox="1"/>
          <p:nvPr/>
        </p:nvSpPr>
        <p:spPr>
          <a:xfrm>
            <a:off x="3894976" y="496536"/>
            <a:ext cx="2025763" cy="19777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Узнаваемость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Бренд помогает быстро узнать товар по названию, цвету, форме и логотипу. Это делает выбор проще, особенно когда вариантов на полке очень много.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672737" y="496536"/>
            <a:ext cx="2025763" cy="19777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Имя влияет на выбор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одна и та же вещь кажется ценнее только из-за имени на упаковке. Покупатель выбирает не только предмет, но и его образ.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894976" y="2669203"/>
            <a:ext cx="2025763" cy="19777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 принадлежности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многих брендов важны статус и принадлежность к группе. Люди покупают их, чтобы показать вкус, интерес или сходство с друзьями.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775" y="1422730"/>
            <a:ext cx="2665200" cy="15616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10975" y="1422730"/>
            <a:ext cx="2665200" cy="156164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63225" y="1423329"/>
            <a:ext cx="2667600" cy="1560442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434715" y="3142786"/>
            <a:ext cx="25104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Распаковка в ленте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Подросток открывает ленту и видит распаковку новых кроссовок. Автор ролика говорит, как удобно они сидят и как хорошо выглядят в школе. После этого товар кажется знакомым и почти необходимым.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3388125" y="3142786"/>
            <a:ext cx="25104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Совет от блогера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Блогер показывает игру, косметику или наушники и сравнивает их с предыдущей версией. Алгоритм подхватывает похожие ролики и снова предлагает тот же товар, усиливая интерес к покупке.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6341187" y="3142786"/>
            <a:ext cx="25104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Вещь как тренд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Популярный челлендж превращает обычную вещь в тренд. Одноклассники обсуждают её, и подросток начинает хотеть такую же, чтобы не выпасть из общего разговора и быть в курсе новинок.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351850" y="403425"/>
            <a:ext cx="80655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соцсети подталкивают к покупке
</a:t>
            </a:r>
            <a:endParaRPr lang="en-US" sz="1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28175" y="1577400"/>
            <a:ext cx="3718500" cy="198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4"/>
              </a:lnSpc>
              <a:buNone/>
            </a:pPr>
            <a:r>
              <a:rPr lang="en-US" sz="3000" b="1" dirty="0">
                <a:solidFill>
                  <a:srgbClr val="584F3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0%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взнос иногда не нужен, но условия договора все равно нужно читать внимательно.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077125" y="1365900"/>
            <a:ext cx="3462300" cy="241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при нулевом первоначальном взносе итоговая сумма может вырасти из-за дополнительных платежей.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Условия рассрочки в магазинах и банках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25" y="1942073"/>
            <a:ext cx="8404500" cy="268715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2125" y="274000"/>
            <a:ext cx="8404500" cy="10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появляется желание купить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маркетинг превращает желание в покупку.
</a:t>
            </a:r>
            <a:endParaRPr lang="en-US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91816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2099" y="2776008"/>
            <a:ext cx="8617499" cy="1935571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188950" y="306525"/>
            <a:ext cx="8617500" cy="8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 этом хорошего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484400" y="1429220"/>
            <a:ext cx="1775888" cy="11425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выбора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Покупатель видит сразу несколько вариантов, а не один «правильный». Это помогает сравнивать цену, качество и нужные функции, а не брать первое, что попалось на глаза.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2689012" y="1429220"/>
            <a:ext cx="1775888" cy="11425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Ниже цены
</a:t>
            </a:r>
            <a:pPr algn="l" indent="0" marL="0">
              <a:lnSpc>
                <a:spcPct val="100000"/>
              </a:lnSpc>
              <a:buNone/>
            </a:pPr>
            <a:r>
              <a:rPr lang="en-US" sz="5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Массовое производство и конкуренция между магазинами снижают цену многих товаров. Поэтому базовые вещи — от тетрадей до наушников — становятся доступнее для семей с разным бюджетом.
</a:t>
            </a:r>
            <a:endParaRPr lang="en-US" sz="1157" dirty="0"/>
          </a:p>
        </p:txBody>
      </p:sp>
      <p:sp>
        <p:nvSpPr>
          <p:cNvPr id="11" name="Text 4"/>
          <p:cNvSpPr txBox="1"/>
          <p:nvPr/>
        </p:nvSpPr>
        <p:spPr>
          <a:xfrm>
            <a:off x="4893625" y="1429220"/>
            <a:ext cx="1775888" cy="11425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Удобные покупки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Доставка, онлайн-заказ и пункты выдачи экономят время. Человек может купить нужное после уроков или дома, не тратя целый день на поход по магазинам.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7098237" y="1429220"/>
            <a:ext cx="1775888" cy="11425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Быстрый доступ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Технологии быстро входят в повседневную жизнь: один смартфон помогает учиться, общаться, фотографировать, слушать музыку и строить маршрут. Многие товары стали легче и безопаснее.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222"/>
            <a:ext cx="9144000" cy="205382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04660" y="323582"/>
            <a:ext cx="8668345" cy="160344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может пойти не так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297777" y="2539358"/>
            <a:ext cx="4002062" cy="9410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Невидимые расходы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кажется, что вещь нужна прямо сейчас, но покупка без плана быстро уменьшает карманные деньги. В итоге остаются мелкие траты, которые сложно заметить сразу.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4801994" y="2539358"/>
            <a:ext cx="4002062" cy="9410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Покупка в долг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Импульсивные покупки нередко ведут к рассрочке или долгу. Когда денег на всё не хватает, человек начинает откладывать обязательные расходы или просрочивает платежи.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297777" y="4008394"/>
            <a:ext cx="4002062" cy="9410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Давление нормы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 стороны кажется, что все вокруг уже «успели» купить новинку. Из-за этого возникает давление группы и чувство, будто отставание в вещах — это личная неудача.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4810219" y="4008394"/>
            <a:ext cx="4002062" cy="9410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Неверное сравнение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постоянно сравнивать себя с чужими покупками, легко начать мерить ценность человека брендом, а не поступками. Это мешает увидеть собственные сильные стороны и интересы.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0800" y="1603929"/>
            <a:ext cx="4534800" cy="162719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99650" y="4356225"/>
            <a:ext cx="37071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80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учебного анализа цепочки поставок
</a:t>
            </a:r>
            <a:endParaRPr lang="en-US" sz="808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74475" y="632150"/>
            <a:ext cx="3749700" cy="35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Цепочка производства
</a:t>
            </a:r>
            <a:pPr algn="l" indent="0" marL="0">
              <a:lnSpc>
                <a:spcPct val="120000"/>
              </a:lnSpc>
              <a:buNone/>
            </a:pPr>
            <a:r>
              <a:rPr lang="en-US" sz="2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Потребительская экономика состоит из нескольких звеньев, и в каждом из них условия труда могут сильно отличаться. Цена на полке не всегда отражает весь путь вещи.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дальше продукт проходит по цепочке, тем больше людей участвуют в его создании. Дешёвая вещь может скрывать высокую цену труда.
</a:t>
            </a:r>
            <a:endParaRPr lang="en-US" sz="2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0800" y="633615"/>
            <a:ext cx="4534800" cy="356782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330800" y="4356225"/>
            <a:ext cx="4434300" cy="33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88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оценка для учебной иллюстрации; относительная шкала, не статистика
</a:t>
            </a:r>
            <a:endParaRPr lang="en-US" sz="880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74475" y="1103750"/>
            <a:ext cx="3763800" cy="32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Относительный экологический след
</a:t>
            </a:r>
            <a:pPr algn="l" indent="0" marL="0">
              <a:lnSpc>
                <a:spcPct val="120000"/>
              </a:lnSpc>
              <a:buNone/>
            </a:pPr>
            <a:r>
              <a:rPr lang="en-US" sz="2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нагрузка растёт не только на фабрике, но и при перевозке, упаковке и замене вещей. Для наглядности показаны относительные уровни нагрузки.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заметная нагрузка связана с упаковкой и техникой, но любой товар оставляет след. Чем чаще покупки, тем выше расход ресурсов и объём отходов.
</a:t>
            </a:r>
            <a:endParaRPr lang="en-US" sz="2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25" y="1942073"/>
            <a:ext cx="8404500" cy="268715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2125" y="274000"/>
            <a:ext cx="8404500" cy="10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вещи после покупки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пути товара после покупки и возможных вариантов обращения с отходами
</a:t>
            </a:r>
            <a:endParaRPr 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983173" y="412511"/>
            <a:ext cx="1889335" cy="4318479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0206" y="2361825"/>
            <a:ext cx="2867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Быстрая мода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0" y="4768875"/>
            <a:ext cx="474000" cy="10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700" dirty="0"/>
          </a:p>
        </p:txBody>
      </p:sp>
      <p:sp>
        <p:nvSpPr>
          <p:cNvPr id="10" name="Text 2"/>
          <p:cNvSpPr txBox="1"/>
          <p:nvPr/>
        </p:nvSpPr>
        <p:spPr>
          <a:xfrm>
            <a:off x="3686061" y="795731"/>
            <a:ext cx="1383675" cy="1584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Частая смена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коллекции появляются очень быстро, поэтому одежда перестаёт выглядеть «актуальной» ещё до полного износа. Так мода меняется быстрее, чем вещь успевает служить.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403775" y="795731"/>
            <a:ext cx="1383675" cy="1584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Дешево не всегда выгодно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Низкая цена делает покупку простой, но качество часто оказывается скромным. Швы, ткань и фурнитура могут изнашиваться быстрее, поэтому вещь приходится менять чаще.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686061" y="2763265"/>
            <a:ext cx="1383675" cy="1584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тренда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Быстрая мода опирается на тренды из соцсетей и витрин. Покупатель выбирает не только по необходимости, но и под влиянием короткого всплеска популярности.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403776" y="2763265"/>
            <a:ext cx="1383675" cy="1584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отходов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одежды покупают и выбрасывают, тем больше текстильных отходов появляется. Это усиливает нагрузку на свалки, сортировку и переработку.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100" y="1891226"/>
            <a:ext cx="4813500" cy="172719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2900" y="158175"/>
            <a:ext cx="83307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Мини-проверка перед оплатой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595062" y="4471245"/>
            <a:ext cx="4152000" cy="1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88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Чек-лист для самостоятельной оценки покупки
</a:t>
            </a:r>
            <a:endParaRPr lang="en-US" sz="887" dirty="0"/>
          </a:p>
        </p:txBody>
      </p:sp>
      <p:sp>
        <p:nvSpPr>
          <p:cNvPr id="7" name="Text 3"/>
          <p:cNvSpPr txBox="1"/>
          <p:nvPr/>
        </p:nvSpPr>
        <p:spPr>
          <a:xfrm>
            <a:off x="5542750" y="969375"/>
            <a:ext cx="3409800" cy="289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3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покупкой полезно быстро проверить не только цену, но и реальную пользу вещи. Такой список помогает остановиться и выбрать осознаннее.
</a:t>
            </a:r>
            <a:pPr algn="l" indent="0" marL="0">
              <a:lnSpc>
                <a:spcPct val="150041"/>
              </a:lnSpc>
              <a:buNone/>
            </a:pPr>
            <a:r>
              <a:rPr lang="en-US" sz="13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3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ответы на эти вопросы сомнительны, покупку лучше отложить. Короткая проверка снижает импульсивность и помогает выбрать вещь надолго.
</a:t>
            </a:r>
            <a:endParaRPr lang="en-US" sz="1378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25" y="1942073"/>
            <a:ext cx="8404500" cy="268715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2125" y="274000"/>
            <a:ext cx="8404500" cy="10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разобрать рекламу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анализа рекламного сообщения на примере типовых приёмов
</a:t>
            </a:r>
            <a:endParaRPr lang="en-US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100" y="411658"/>
            <a:ext cx="2496820" cy="15385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69248" y="2237112"/>
            <a:ext cx="2707786" cy="240985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товара для себя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0" y="4768875"/>
            <a:ext cx="474000" cy="10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700" dirty="0"/>
          </a:p>
        </p:txBody>
      </p:sp>
      <p:sp>
        <p:nvSpPr>
          <p:cNvPr id="10" name="Text 2"/>
          <p:cNvSpPr txBox="1"/>
          <p:nvPr/>
        </p:nvSpPr>
        <p:spPr>
          <a:xfrm>
            <a:off x="3894976" y="496535"/>
            <a:ext cx="2025763" cy="19777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Задача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определите, для чего нужны кроссовки: школа, спорт или повседневная носка. Если задач несколько, важнее удобство и прочность, чем яркий дизайн или известный логотип.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672737" y="496535"/>
            <a:ext cx="2025763" cy="19777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Сравнение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сравните цену и срок службы. Дорогая пара может оказаться выгоднее, если служит дольше, а более простая — если нужна редко и без особых нагрузок.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894976" y="2669202"/>
            <a:ext cx="2025763" cy="19777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Практичность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Проверьте уход и комфорт: легко ли чистить, не натирает ли, подходит ли размер. Даже красивая обувь не подойдёт, если в ней неудобно ходить целый день.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672737" y="2669202"/>
            <a:ext cx="2025763" cy="19777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Итог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конце подумайте о бюджете семьи и частоте замены. Осознанный выбор помогает не переплачивать за то, что быстро надоест или не выдержит обычную нагрузку.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93925" y="1707700"/>
            <a:ext cx="61185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 и выходной билет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мы увидели, что покупки влияют не только на кошелёк, но и на привычки, самооценку и природу. Осознанный выбор начинается с вопроса: «Это действительно мне нужно?»
</a:t>
            </a:r>
            <a:endParaRPr lang="en-US" sz="2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2026-07-25T08:37:01Z</dcterms:created>
  <dcterms:modified xsi:type="dcterms:W3CDTF">2026-07-25T08:37:01Z</dcterms:modified>
</cp:coreProperties>
</file>