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image" Target="../media/image-7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6900" y="2714050"/>
            <a:ext cx="4485000" cy="22643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3255" y="1049979"/>
            <a:ext cx="83586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литература и художественная культура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5073" y="3535889"/>
            <a:ext cx="3464100" cy="6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литература связывает эпохи, искусства и представления о человеке.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53255" y="330995"/>
            <a:ext cx="3786000" cy="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2325" y="1888381"/>
            <a:ext cx="3277200" cy="253791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598493"/>
            <a:ext cx="75438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как единое культурное пространство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23219" y="2463737"/>
            <a:ext cx="3240600" cy="15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литература рассматривает произведения разных стран как часть общей культурной истории. Это помогает видеть, как сюжеты, жанры и идеи меняются при переходе между эпохами и искусствами.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12650" y="71050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85" y="1345202"/>
            <a:ext cx="2740500" cy="22989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1275" y="1345202"/>
            <a:ext cx="2740500" cy="229891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03761" y="1345202"/>
            <a:ext cx="2740500" cy="2298916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0" y="691280"/>
            <a:ext cx="8118000" cy="4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образа Возрождения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453650" y="3824674"/>
            <a:ext cx="2484000" cy="2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 мера мира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53644" y="4146724"/>
            <a:ext cx="25194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возвращает человека в центр художественного мира. Писатели обращаются к античности, к образу гармоничной личности и к формам, где мысль звучит ясно и достойно. В слове и живописи человек становится мерой красоты и смысла.
</a:t>
            </a:r>
            <a:endParaRPr lang="en-US" sz="733" dirty="0"/>
          </a:p>
        </p:txBody>
      </p:sp>
      <p:sp>
        <p:nvSpPr>
          <p:cNvPr id="12" name="Text 3"/>
          <p:cNvSpPr txBox="1"/>
          <p:nvPr/>
        </p:nvSpPr>
        <p:spPr>
          <a:xfrm>
            <a:off x="6192730" y="3824674"/>
            <a:ext cx="2484000" cy="2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человека в искусстве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192734" y="4146724"/>
            <a:ext cx="25194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2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живописи заметны перспектива, портрет и идеализированное тело. Художник исследует пространство и одновременно утверждает красоту личности. Так искусство разных видов сходится в одном образе: человек способен упорядочить мир вокруг себя.
</a:t>
            </a:r>
            <a:endParaRPr lang="en-US" sz="742" dirty="0"/>
          </a:p>
        </p:txBody>
      </p:sp>
      <p:sp>
        <p:nvSpPr>
          <p:cNvPr id="14" name="Text 5"/>
          <p:cNvSpPr txBox="1"/>
          <p:nvPr/>
        </p:nvSpPr>
        <p:spPr>
          <a:xfrm>
            <a:off x="3325221" y="3824674"/>
            <a:ext cx="2484000" cy="2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литературные формы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3325220" y="4146724"/>
            <a:ext cx="25194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эпохи особенно ценит сонет, трагедию и гуманистический диалог. Эти формы позволяют говорить о внутреннем достоинстве, разуме и свободе выбора. Герой уже не просто участник событий, а носитель индивидуального взгляда на мир.
</a:t>
            </a:r>
            <a:endParaRPr lang="en-US" sz="773" dirty="0"/>
          </a:p>
        </p:txBody>
      </p:sp>
      <p:sp>
        <p:nvSpPr>
          <p:cNvPr id="16" name="Text 7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опоры Просвещения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0350" y="2323359"/>
            <a:ext cx="17247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 вместо предрассудка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90350" y="2746911"/>
            <a:ext cx="1724700" cy="14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ставит в центр разум, знание и общественную пользу. Писатели критикуют предрассудки и проверяют традиции аргументом, а не авторитетом. Литература начинает восприниматься как инструмент воспитания и гражданского разговора.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918978" y="2323359"/>
            <a:ext cx="17247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прогресса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918978" y="2746911"/>
            <a:ext cx="1724700" cy="14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пафос эпохи — вера в воспитательную силу знания. Образование, спор и публичное слово рассматриваются как путь к более справедливому обществу. Литература становится частью широкой программы культурного обновления.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776102" y="2323359"/>
            <a:ext cx="17247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Ясность формы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76102" y="2746911"/>
            <a:ext cx="1724700" cy="14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искусстве усиливаются ясность композиции, логика построения и гражданская тематика. Произведение должно быть понятным, выразительным и полезным для общества. Красота здесь связана с порядком мысли и точностью наблюдения.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2633226" y="2323359"/>
            <a:ext cx="17247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общественной мысли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2633226" y="2746911"/>
            <a:ext cx="1724700" cy="14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повесть и сатирический роман позволяют обсуждать общественные проблемы через сюжет и иронию. Герой сталкивается с законом, обычаем и собственным выбором, а читатель учится оценивать поступки критически.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0350" y="1306376"/>
            <a:ext cx="4240200" cy="351969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5" y="691275"/>
            <a:ext cx="81264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черты романтизма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23075" y="1422143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Одинокий герой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23075" y="1641720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 утверждает неповторимость личности и право на сильное чувство. Герой часто одинок, потому что не принимает обыденность и ищет идеал, который выше практической пользы и социальной нормы.
</a:t>
            </a:r>
            <a:endParaRPr lang="en-US" sz="870" dirty="0"/>
          </a:p>
        </p:txBody>
      </p:sp>
      <p:sp>
        <p:nvSpPr>
          <p:cNvPr id="13" name="Text 4"/>
          <p:cNvSpPr txBox="1"/>
          <p:nvPr/>
        </p:nvSpPr>
        <p:spPr>
          <a:xfrm>
            <a:off x="523075" y="4103343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взгляд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23075" y="4322920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 народной культуре и истории помогает романтикам искать духовные корни нации. Поэтому фольклор, средневековые сюжеты и местные легенды становятся источником новых тем и образов.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523075" y="3209610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и драматизм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23075" y="3429187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живописи и театре важны резкие контрасты, сумеречные пейзажи и напряжённый жест. Художественный мир кажется драматичным, потому что в нём постоянно сталкиваются мечта и реальность.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523075" y="2315876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памяти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23075" y="2535454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особенно любит лирику, балладу и исторический роман. Эти формы позволяют соединить личное переживание, легенду и национальную память, создавая эмоционально насыщенный образ прошлого.
</a:t>
            </a:r>
            <a:endParaRPr lang="en-US" sz="83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175" y="1305505"/>
            <a:ext cx="4242300" cy="352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169000" y="3254225"/>
            <a:ext cx="3516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наблюдения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21000" y="3473800"/>
            <a:ext cx="3864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Натурализм усиливает внимание к фактам, среде и телесной стороне жизни. Художественный текст становится почти исследованием, в котором важны причинность, деталь и внешне незаметные механизмы неравенства.
</a:t>
            </a:r>
            <a:endParaRPr lang="en-US" sz="855" dirty="0"/>
          </a:p>
        </p:txBody>
      </p:sp>
      <p:sp>
        <p:nvSpPr>
          <p:cNvPr id="12" name="Text 3"/>
          <p:cNvSpPr txBox="1"/>
          <p:nvPr/>
        </p:nvSpPr>
        <p:spPr>
          <a:xfrm>
            <a:off x="5169000" y="4146900"/>
            <a:ext cx="3516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Деталь и среда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821000" y="4366475"/>
            <a:ext cx="3864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искусстве ценится бытовая деталь: интерьер, улица, одежда, жест. Такая конкретность помогает увидеть типического человека своей эпохи и почувствовать реальные социальные различия без украшения и идеализации.
</a:t>
            </a:r>
            <a:endParaRPr lang="en-US" sz="806" dirty="0"/>
          </a:p>
        </p:txBody>
      </p:sp>
      <p:sp>
        <p:nvSpPr>
          <p:cNvPr id="14" name="Text 5"/>
          <p:cNvSpPr txBox="1"/>
          <p:nvPr/>
        </p:nvSpPr>
        <p:spPr>
          <a:xfrm>
            <a:off x="5169000" y="2361550"/>
            <a:ext cx="3516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 обществе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821000" y="2581125"/>
            <a:ext cx="3864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оказываются романы и социальные драмы, где конфликт раскрывается через точное наблюдение. Герой не отделён от общества: его характер проявляется в работе, семье, городе и отношениях с другими людьми.
</a:t>
            </a:r>
            <a:endParaRPr lang="en-US" sz="809" dirty="0"/>
          </a:p>
        </p:txBody>
      </p:sp>
      <p:sp>
        <p:nvSpPr>
          <p:cNvPr id="16" name="Text 7"/>
          <p:cNvSpPr txBox="1"/>
          <p:nvPr/>
        </p:nvSpPr>
        <p:spPr>
          <a:xfrm>
            <a:off x="5169000" y="1468875"/>
            <a:ext cx="3516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Повседневность как тема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4821000" y="1688450"/>
            <a:ext cx="3864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стремится показать жизнь такой, какой она складывается в повседневности. Писателя интересуют труд, быт, привычки и социальная среда, потому что именно они формируют поступки человека.
</a:t>
            </a:r>
            <a:endParaRPr lang="en-US" sz="857" dirty="0"/>
          </a:p>
        </p:txBody>
      </p:sp>
      <p:sp>
        <p:nvSpPr>
          <p:cNvPr id="18" name="Text 9"/>
          <p:cNvSpPr txBox="1"/>
          <p:nvPr/>
        </p:nvSpPr>
        <p:spPr>
          <a:xfrm>
            <a:off x="693875" y="691275"/>
            <a:ext cx="81267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шага к реализму
</a:t>
            </a:r>
            <a:endParaRPr lang="en-US" sz="2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150" y="1424858"/>
            <a:ext cx="2664000" cy="19719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6650" y="1424858"/>
            <a:ext cx="2664000" cy="197198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39925" y="2719758"/>
            <a:ext cx="2664000" cy="1971984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грани модернизма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97125" y="3566225"/>
            <a:ext cx="24279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целостности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97125" y="3968450"/>
            <a:ext cx="2427900" cy="6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Модернизм рождается там, где привычные объяснения мира перестают убеждать. Писатели ищут новый язык для тревоги, одиночества и внутреннего разлома, а форма текста становится частью смысла, а не просто оболочкой сюжета.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170625" y="3566225"/>
            <a:ext cx="24279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взгляд в искусстве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70625" y="3968450"/>
            <a:ext cx="2427900" cy="6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живописи авангард ломает привычную перспективу и разрывает композицию. Деформация формы показывает, что мир больше не воспринимается как единое и спокойное пространство; он складывается из разнородных впечатлений.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3383875" y="1539025"/>
            <a:ext cx="24279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речь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83875" y="1941250"/>
            <a:ext cx="2427900" cy="6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сознания, символ и фрагмент помогают передать неустойчивость опыта. Читатель видит не только события, но и движение мысли, память, ассоциации, мгновенные переходы от одного образа к другому.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9098" y="1659625"/>
            <a:ext cx="3493200" cy="214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Постмодернизм особенно заметен во второй половине XX века: именно тогда культура активно цитирует сама себя и смешивает элитарное с массовым.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612650" y="71050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900" y="1689604"/>
            <a:ext cx="32406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
</a:t>
            </a:r>
            <a:endParaRPr lang="en-US" sz="6200" dirty="0"/>
          </a:p>
        </p:txBody>
      </p:sp>
      <p:sp>
        <p:nvSpPr>
          <p:cNvPr id="7" name="Text 3"/>
          <p:cNvSpPr txBox="1"/>
          <p:nvPr/>
        </p:nvSpPr>
        <p:spPr>
          <a:xfrm>
            <a:off x="693900" y="2808675"/>
            <a:ext cx="3240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временем, когда игра с чужими текстами превратилась в главный художественный приём.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93900" y="4461900"/>
            <a:ext cx="80079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Литературоведческий обзор культуры XX века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4144" y="2501025"/>
            <a:ext cx="4755613" cy="1951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как форма культурной памяти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53250" y="4525325"/>
            <a:ext cx="83586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мировой литературы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53250" y="1530425"/>
            <a:ext cx="4054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сохраняют память культуры: через них видно, какие вопросы эпоха считает главными и как она рассказывает о человеке.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636150" y="1530425"/>
            <a:ext cx="4054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меняются представления о человеке и обществе, тем заметнее обновляются жанры и способы повествования.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105" y="1423700"/>
            <a:ext cx="3960091" cy="3269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Сквозные вопросы мировой литературы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45000" y="1780975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показано, какие темы чаще всего повторяются в школьном сравнительном чтении: они возвращаются от античности к современности.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000" y="2943300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темы устойчиво переходят между эпохами, поэтому сравнительное чтение выявляет не только сюжет, но и культурные ценности времени.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145000" y="4415625"/>
            <a:ext cx="3675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схема по материалам школьного курса мировой литературы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50" y="1788242"/>
            <a:ext cx="8237400" cy="29045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конфликта в драме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93870" y="1179955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 превращает абстрактные идеи в сценическое действие, где смысл раскрывается через столкновение позиций и поведение героев.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50" y="1425312"/>
            <a:ext cx="8239800" cy="211627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точки соприкосновения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53250" y="3680750"/>
            <a:ext cx="17835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Символы-приметы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53250" y="3997702"/>
            <a:ext cx="17835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5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 тень, окно, зеркало или руина работают как знаки перехода, памяти и внутреннего состояния. В литературе и живописи такие детали направляют взгляд читателя и зрителя.
</a:t>
            </a:r>
            <a:endParaRPr lang="en-US" sz="755" dirty="0"/>
          </a:p>
        </p:txBody>
      </p:sp>
      <p:sp>
        <p:nvSpPr>
          <p:cNvPr id="14" name="Text 4"/>
          <p:cNvSpPr txBox="1"/>
          <p:nvPr/>
        </p:nvSpPr>
        <p:spPr>
          <a:xfrm>
            <a:off x="6909550" y="3680750"/>
            <a:ext cx="17835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культурный код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909550" y="3997702"/>
            <a:ext cx="17835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Мифы, библейские сюжеты и исторические аллюзии переходят из текста в изображение и обратно. Общий культурный код делает произведения разных эпох узнаваемыми и позволяет им спорить между собой.
</a:t>
            </a:r>
            <a:endParaRPr lang="en-US" sz="680" dirty="0"/>
          </a:p>
        </p:txBody>
      </p:sp>
      <p:sp>
        <p:nvSpPr>
          <p:cNvPr id="16" name="Text 6"/>
          <p:cNvSpPr txBox="1"/>
          <p:nvPr/>
        </p:nvSpPr>
        <p:spPr>
          <a:xfrm>
            <a:off x="4757450" y="3680750"/>
            <a:ext cx="17835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Композиционный ритм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757450" y="3997702"/>
            <a:ext cx="17835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картины и построение эпизода часто используют схожую логику: центр, перспектива, контраст, ритм повторов. Благодаря этому смысл воспринимается не только через сюжет, но и через форму.
</a:t>
            </a:r>
            <a:endParaRPr lang="en-US" sz="680" dirty="0"/>
          </a:p>
        </p:txBody>
      </p:sp>
      <p:sp>
        <p:nvSpPr>
          <p:cNvPr id="18" name="Text 8"/>
          <p:cNvSpPr txBox="1"/>
          <p:nvPr/>
        </p:nvSpPr>
        <p:spPr>
          <a:xfrm>
            <a:off x="2605350" y="3680750"/>
            <a:ext cx="17835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человека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2605350" y="3997702"/>
            <a:ext cx="17835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человека в обоих искусствах строится через позу, жест, лицо и окружающее пространство. Даже малый штрих может показать характер, социальный статус и скрытое напряжение сцены.
</a:t>
            </a:r>
            <a:endParaRPr lang="en-US" sz="68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5" y="691275"/>
            <a:ext cx="4356900" cy="12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текст становится фильмом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69675" y="3805550"/>
            <a:ext cx="2235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 — база сюжетов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9675" y="4163600"/>
            <a:ext cx="2235600" cy="6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XIX века становятся особенно важными для кино: их романы дают сложных героев, сильные конфликты и узнаваемые сюжеты, которые легко переводятся в визуальную форму.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771700" y="3031475"/>
            <a:ext cx="2235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 — новый язык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71700" y="3389500"/>
            <a:ext cx="2235600" cy="6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XX веке экранизация меняет акценты: режиссёр сокращает внутреннюю речь, усиливает монтаж, музыку и визуальную символику, чтобы сохранить напряжение без длинных авторских пояснений.
</a:t>
            </a:r>
            <a:endParaRPr lang="en-US" sz="900" dirty="0"/>
          </a:p>
        </p:txBody>
      </p:sp>
      <p:sp>
        <p:nvSpPr>
          <p:cNvPr id="12" name="Text 6"/>
          <p:cNvSpPr txBox="1"/>
          <p:nvPr/>
        </p:nvSpPr>
        <p:spPr>
          <a:xfrm>
            <a:off x="6584825" y="2211075"/>
            <a:ext cx="2235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версии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6584825" y="2569125"/>
            <a:ext cx="2235600" cy="6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адаптации существуют как фильм, сериал и ремейк. Один и тот же текст получает разные интерпретации для новой аудитории, а сравнение версий учит видеть, что именно изменилось в смысле.
</a:t>
            </a:r>
            <a:endParaRPr lang="en-US" sz="8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175" y="3563748"/>
            <a:ext cx="360000" cy="32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7725" y="3543748"/>
            <a:ext cx="36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4575" y="1965007"/>
            <a:ext cx="360000" cy="28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10125" y="1929007"/>
            <a:ext cx="360000" cy="36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93875" y="691275"/>
            <a:ext cx="81264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литературы разговаривают друг с другом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462175" y="4028500"/>
            <a:ext cx="3875700" cy="1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в движении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62175" y="4240575"/>
            <a:ext cx="38757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Заимствование жанров помогает литературе развиваться: исторический роман, баллада или притча меняются в новой среде, сохраняя узнаваемую модель и приобретая местный смысл.
</a:t>
            </a:r>
            <a:endParaRPr lang="en-US" sz="900" dirty="0"/>
          </a:p>
        </p:txBody>
      </p:sp>
      <p:sp>
        <p:nvSpPr>
          <p:cNvPr id="16" name="Text 4"/>
          <p:cNvSpPr txBox="1"/>
          <p:nvPr/>
        </p:nvSpPr>
        <p:spPr>
          <a:xfrm>
            <a:off x="4807725" y="4028500"/>
            <a:ext cx="3875700" cy="1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 в общем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4807725" y="4240575"/>
            <a:ext cx="38757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контакты не стирают различия, а делают их заметнее. В диалоге Востока и Запада особенно ясно видны локальная история, язык образов и собственный взгляд на личность.
</a:t>
            </a:r>
            <a:endParaRPr lang="en-US" sz="900" dirty="0"/>
          </a:p>
        </p:txBody>
      </p:sp>
      <p:sp>
        <p:nvSpPr>
          <p:cNvPr id="18" name="Text 6"/>
          <p:cNvSpPr txBox="1"/>
          <p:nvPr/>
        </p:nvSpPr>
        <p:spPr>
          <a:xfrm>
            <a:off x="464575" y="2413759"/>
            <a:ext cx="3875700" cy="1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как мост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464575" y="2625834"/>
            <a:ext cx="38757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переносит не только слова, но и интонацию, исторический опыт, систему ценностей. Поэтому один и тот же сюжет в другой культуре может звучать как знакомый, но по-новому осмысленный.
</a:t>
            </a:r>
            <a:endParaRPr lang="en-US" sz="900" dirty="0"/>
          </a:p>
        </p:txBody>
      </p:sp>
      <p:sp>
        <p:nvSpPr>
          <p:cNvPr id="20" name="Text 8"/>
          <p:cNvSpPr txBox="1"/>
          <p:nvPr/>
        </p:nvSpPr>
        <p:spPr>
          <a:xfrm>
            <a:off x="4810125" y="2413759"/>
            <a:ext cx="3875700" cy="1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в пути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4810125" y="2625834"/>
            <a:ext cx="38757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Путешествующие мотивы — испытание, странствие, возвращение, поиск дома — легко распознаются в разных традициях. Они показывают, что у народов различается форма, но часто сходны базовые вопросы о человеке.
</a:t>
            </a:r>
            <a:endParaRPr lang="en-US" sz="83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50" y="1788242"/>
            <a:ext cx="8237400" cy="29045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культурного чтения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93870" y="1179955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как анализ: от действия героя к культурному смыслу текста и его связи с эпохой.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6825" y="2192767"/>
            <a:ext cx="5093700" cy="1685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3875" y="691275"/>
            <a:ext cx="81267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художественных моделей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3075" y="1509025"/>
            <a:ext cx="2961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как одна и та же тема меняет форму в разные эпохи: от внешнего действия к внутреннему переживанию и сложной символике.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23075" y="2937775"/>
            <a:ext cx="2961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смещается внимание к внутреннему миру, тем сложнее становится структура текста и тем важнее символы и фрагментарность.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650" y="4413925"/>
            <a:ext cx="33015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художественных текстов разных эпох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656" y="3498420"/>
            <a:ext cx="360000" cy="36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69531" y="3518420"/>
            <a:ext cx="360000" cy="32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58706" y="1826710"/>
            <a:ext cx="360000" cy="28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46581" y="1810710"/>
            <a:ext cx="360000" cy="320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693875" y="691275"/>
            <a:ext cx="81264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5C79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традиция в именах
</a:t>
            </a:r>
            <a:endParaRPr lang="en-US" sz="2100" dirty="0"/>
          </a:p>
        </p:txBody>
      </p:sp>
      <p:sp>
        <p:nvSpPr>
          <p:cNvPr id="14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5C79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318650" y="4029725"/>
            <a:ext cx="29367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канона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318650" y="4267152"/>
            <a:ext cx="29367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Данте, Шекспир и Сервантес сформировали основу европейского канона: их тексты связывают религиозный, драматический и сатирический взгляд на человека, власть и иллюзию.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4006525" y="4029725"/>
            <a:ext cx="29367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реальность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4006525" y="4267152"/>
            <a:ext cx="29367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Маркес и Кафка по-разному исследуют реальность: один через магическое и историческое, другой через тревогу и абсурд. Оба меняют привычное представление о границе между нормальным и невозможным.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2195700" y="2322030"/>
            <a:ext cx="2936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 проблема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2195700" y="2559441"/>
            <a:ext cx="29367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Гёте, Толстой и Достоевский расширили роман и философскую прозу, сделав личность центром нравственного поиска. Их произведения показывают, как выбор героя отражает устройство общества.
</a:t>
            </a:r>
            <a:endParaRPr lang="en-US" sz="800" dirty="0"/>
          </a:p>
        </p:txBody>
      </p:sp>
      <p:sp>
        <p:nvSpPr>
          <p:cNvPr id="21" name="Text 8"/>
          <p:cNvSpPr txBox="1"/>
          <p:nvPr/>
        </p:nvSpPr>
        <p:spPr>
          <a:xfrm>
            <a:off x="5883575" y="2322029"/>
            <a:ext cx="2936700" cy="1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Произведение-символ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5883575" y="2559441"/>
            <a:ext cx="29367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Каждого автора удобно связывать с одним знаковым произведением, чтобы помнить не только имя, но и культурный вклад. Так список превращается в карту литературы, а не в набор фамилий.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85" y="1345202"/>
            <a:ext cx="2740500" cy="22989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1275" y="1345202"/>
            <a:ext cx="2740500" cy="229891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03761" y="1345202"/>
            <a:ext cx="2740500" cy="2298916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0" y="691280"/>
            <a:ext cx="8118000" cy="4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Авторы, которые расширяют взгляд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453650" y="3824674"/>
            <a:ext cx="2484000" cy="2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Пушкин: разговор о своём времени
</a:t>
            </a:r>
            <a:endParaRPr lang="en-US" sz="1096" dirty="0"/>
          </a:p>
        </p:txBody>
      </p:sp>
      <p:sp>
        <p:nvSpPr>
          <p:cNvPr id="11" name="Text 2"/>
          <p:cNvSpPr txBox="1"/>
          <p:nvPr/>
        </p:nvSpPr>
        <p:spPr>
          <a:xfrm>
            <a:off x="453644" y="4146724"/>
            <a:ext cx="25194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соединяет национальную традицию с европейской культурой. В «Евгении Онегине» особенно заметны разговорный стиль, точность психологического наблюдения и образ общества, которое узнаёт себя в герое.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6192730" y="3824674"/>
            <a:ext cx="2484000" cy="2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Чинуа Ачебе: голос региона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192734" y="4146724"/>
            <a:ext cx="25194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Чинуа Ачебе в романе «Всё рушится» показывает столкновение традиционного уклада и колониального давления. Его текст помогает увидеть Африку не как фон, а как самостоятельный культурный мир с собственной историей.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3325221" y="3824674"/>
            <a:ext cx="2484000" cy="2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Джейн Остин: общество и характер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3325220" y="4146724"/>
            <a:ext cx="25194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Джейн Остин показывает мир, где выбор героини зависит от семьи, репутации и социального опыта. «Гордость и предубеждение» стало не только романом о любви, но и тонким исследованием поведения общества.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105" y="1423700"/>
            <a:ext cx="3960091" cy="3269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главных выводов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45000" y="1780975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эпох показывает не только развитие жанров, но и смену художественного языка: от устойчивых форм к эксперименту, от коллективного опыта к личному восприятию.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000" y="2943300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выводы ведут к одной идее: мировая литература читается как сеть связей между эпохой, жанром и другими искусствами.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145000" y="4415625"/>
            <a:ext cx="3675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презентации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3250" y="558875"/>
            <a:ext cx="5079600" cy="17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шире, понимать глубже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55750" y="3222900"/>
            <a:ext cx="3702600" cy="126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литература учит видеть в тексте не только сюжет, но и культурную память. Сравнение с живописью, театром и кино помогает точнее понимать человека, эпоху и язык искусства.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2026-07-26T06:53:19Z</dcterms:created>
  <dcterms:modified xsi:type="dcterms:W3CDTF">2026-07-26T06:53:19Z</dcterms:modified>
</cp:coreProperties>
</file>