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jpeg"/><Relationship Id="rId4" Type="http://schemas.openxmlformats.org/officeDocument/2006/relationships/image" Target="../media/image-15-4.jpe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3582" y="1069925"/>
            <a:ext cx="3154186" cy="3170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60200" y="370725"/>
            <a:ext cx="4090500" cy="59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960200" y="1156500"/>
            <a:ext cx="4090500" cy="28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43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Vocabulary: как лексика помогает понимать и говорить по-английски
</a:t>
            </a:r>
            <a:pPr algn="l" indent="0" marL="0">
              <a:lnSpc>
                <a:spcPct val="100000"/>
              </a:lnSpc>
              <a:buNone/>
            </a:pPr>
            <a:r>
              <a:rPr lang="en-US" sz="145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9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Лексика открывает путь к чтению, речи, аудированию и письму.
</a:t>
            </a:r>
            <a:endParaRPr lang="en-US" sz="3643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71475" y="1148452"/>
            <a:ext cx="3218100" cy="315524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0150" y="1213600"/>
            <a:ext cx="4829100" cy="234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седьмом классе английский становится длиннее и содержательнее: тексты усложняются, темы расширяются, а знакомые слова нужно не только узнавать, но и уверенно использовать в ответах и диалогах.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79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словарный запас особенно важен в 7 классе
</a:t>
            </a:r>
            <a:endParaRPr lang="en-US" sz="2479" dirty="0"/>
          </a:p>
        </p:txBody>
      </p:sp>
      <p:sp>
        <p:nvSpPr>
          <p:cNvPr id="8" name="Text 2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8588" y="1555221"/>
            <a:ext cx="391500" cy="313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02688" y="1537821"/>
            <a:ext cx="391500" cy="34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Активная и пассивная лексика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661625" y="2260600"/>
            <a:ext cx="3396600" cy="19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слова, которые ученик свободно использует в устной и письменной речи. Они быстро вспоминаются и подходят для ответа без долгой паузы, потому что уже хорошо закреплены в практике.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1568825" y="1291325"/>
            <a:ext cx="2489400" cy="8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Активный запас
</a:t>
            </a:r>
            <a:endParaRPr lang="en-US" sz="1600" dirty="0"/>
          </a:p>
        </p:txBody>
      </p:sp>
      <p:sp>
        <p:nvSpPr>
          <p:cNvPr id="11" name="Text 3"/>
          <p:cNvSpPr txBox="1"/>
          <p:nvPr/>
        </p:nvSpPr>
        <p:spPr>
          <a:xfrm>
            <a:off x="5085725" y="2260600"/>
            <a:ext cx="3396600" cy="19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слова, которые понятны при чтении и на слух, но ещё не всегда приходят в голову самостоятельно. Такие слова легко узнать, но нужно время, чтобы начать употреблять их самому.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5992925" y="1291325"/>
            <a:ext cx="2489400" cy="8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Пассивный запас
</a:t>
            </a:r>
            <a:endParaRPr lang="en-US" sz="1600" dirty="0"/>
          </a:p>
        </p:txBody>
      </p:sp>
      <p:sp>
        <p:nvSpPr>
          <p:cNvPr id="13" name="Text 5"/>
          <p:cNvSpPr txBox="1"/>
          <p:nvPr/>
        </p:nvSpPr>
        <p:spPr>
          <a:xfrm>
            <a:off x="544950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75" y="0"/>
            <a:ext cx="379735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799747" y="342050"/>
            <a:ext cx="49239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47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меняют значение в контексте
</a:t>
            </a:r>
            <a:endParaRPr lang="en-US" sz="2147" dirty="0"/>
          </a:p>
        </p:txBody>
      </p:sp>
      <p:sp>
        <p:nvSpPr>
          <p:cNvPr id="10" name="Text 1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3799442" y="1657685"/>
            <a:ext cx="2366919" cy="10314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Перевод зависит от соседних слов и темы. Одно и то же английское слово может звучать знакомо, но в другом предложении обозначать совсем другую мысль или предмет.
</a:t>
            </a:r>
            <a:endParaRPr lang="en-US" sz="1209" dirty="0"/>
          </a:p>
        </p:txBody>
      </p:sp>
      <p:sp>
        <p:nvSpPr>
          <p:cNvPr id="12" name="Text 3"/>
          <p:cNvSpPr txBox="1"/>
          <p:nvPr/>
        </p:nvSpPr>
        <p:spPr>
          <a:xfrm>
            <a:off x="3799442" y="1044462"/>
            <a:ext cx="2366919" cy="4322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Окружение слова
</a:t>
            </a:r>
            <a:endParaRPr lang="en-US" sz="1600" dirty="0"/>
          </a:p>
        </p:txBody>
      </p:sp>
      <p:sp>
        <p:nvSpPr>
          <p:cNvPr id="13" name="Text 4"/>
          <p:cNvSpPr txBox="1"/>
          <p:nvPr/>
        </p:nvSpPr>
        <p:spPr>
          <a:xfrm>
            <a:off x="3799274" y="3371252"/>
            <a:ext cx="2366919" cy="10314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bank может означать и финансовое учреждение, и берег реки. Без контекста выбрать правильный перевод невозможно, поэтому важно читать предложение целиком.
</a:t>
            </a:r>
            <a:endParaRPr lang="en-US" sz="1325" dirty="0"/>
          </a:p>
        </p:txBody>
      </p:sp>
      <p:sp>
        <p:nvSpPr>
          <p:cNvPr id="14" name="Text 5"/>
          <p:cNvSpPr txBox="1"/>
          <p:nvPr/>
        </p:nvSpPr>
        <p:spPr>
          <a:xfrm>
            <a:off x="3799274" y="2758029"/>
            <a:ext cx="2366919" cy="4322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значения bank
</a:t>
            </a:r>
            <a:endParaRPr lang="en-US" sz="1600" dirty="0"/>
          </a:p>
        </p:txBody>
      </p:sp>
      <p:sp>
        <p:nvSpPr>
          <p:cNvPr id="15" name="Text 6"/>
          <p:cNvSpPr txBox="1"/>
          <p:nvPr/>
        </p:nvSpPr>
        <p:spPr>
          <a:xfrm>
            <a:off x="6356296" y="1657685"/>
            <a:ext cx="2366919" cy="10314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light тоже меняет значение: оно может быть связано со светом, обозначать светлый цвет или указывать на небольшой вес. Контекст подсказывает нужный вариант.
</a:t>
            </a:r>
            <a:endParaRPr lang="en-US" sz="1289" dirty="0"/>
          </a:p>
        </p:txBody>
      </p:sp>
      <p:sp>
        <p:nvSpPr>
          <p:cNvPr id="16" name="Text 7"/>
          <p:cNvSpPr txBox="1"/>
          <p:nvPr/>
        </p:nvSpPr>
        <p:spPr>
          <a:xfrm>
            <a:off x="6356296" y="1044462"/>
            <a:ext cx="2366919" cy="4322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слова light
</a:t>
            </a:r>
            <a:endParaRPr lang="en-US" sz="1600" dirty="0"/>
          </a:p>
        </p:txBody>
      </p:sp>
      <p:sp>
        <p:nvSpPr>
          <p:cNvPr id="17" name="Text 8"/>
          <p:cNvSpPr txBox="1"/>
          <p:nvPr/>
        </p:nvSpPr>
        <p:spPr>
          <a:xfrm>
            <a:off x="6356128" y="3371252"/>
            <a:ext cx="2366919" cy="10314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переводить слово отдельно, легко ошибиться в понимании текста. Контекст помогает не только выбрать точный смысл, но и лучше запомнить слово вместе с его употреблением.
</a:t>
            </a:r>
            <a:endParaRPr lang="en-US" sz="1177" dirty="0"/>
          </a:p>
        </p:txBody>
      </p:sp>
      <p:sp>
        <p:nvSpPr>
          <p:cNvPr id="18" name="Text 9"/>
          <p:cNvSpPr txBox="1"/>
          <p:nvPr/>
        </p:nvSpPr>
        <p:spPr>
          <a:xfrm>
            <a:off x="6356128" y="2758029"/>
            <a:ext cx="2366919" cy="4322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
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94050" y="1069609"/>
            <a:ext cx="3829500" cy="261968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420150" y="1068000"/>
            <a:ext cx="4151400" cy="18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источники дают слова по-разному: одни лучше помогают понять значение, другие — услышать произношение и начать употреблять лексику в речи.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и регулярные задания дают самое прочное запоминание, а устная практика быстрее переводит слова в активный запас.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4893900" y="3843000"/>
            <a:ext cx="3829500" cy="43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содержания урока по теме Vocabulary; качественная учебная оценка.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Откуда в 7 классе приходит новая лексика
</a:t>
            </a:r>
            <a:endParaRPr lang="en-US" sz="3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6718" y="342050"/>
            <a:ext cx="5175714" cy="3891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420150" y="342050"/>
            <a:ext cx="2878200" cy="389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новое английское слово становится знакомым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освоения новой лексики на уроке и дома
</a:t>
            </a:r>
            <a:endParaRPr lang="en-US" sz="3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07050" y="2825900"/>
            <a:ext cx="4329900" cy="9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уроках английского в 7 классе такие слова встречаются постоянно, поэтому умение выбирать нужный смысл напрямую влияет на понимание текста и ответа.
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2407050" y="1760050"/>
            <a:ext cx="4329900" cy="9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 более значений у многих частотных английских слов нужно различать по контексту.
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2407050" y="694200"/>
            <a:ext cx="4329900" cy="9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7000" dirty="0"/>
          </a:p>
        </p:txBody>
      </p:sp>
      <p:sp>
        <p:nvSpPr>
          <p:cNvPr id="8" name="Text 4"/>
          <p:cNvSpPr txBox="1"/>
          <p:nvPr/>
        </p:nvSpPr>
        <p:spPr>
          <a:xfrm>
            <a:off x="2407050" y="4319850"/>
            <a:ext cx="43299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лексика и школьная грамматика английского языка.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0" y="1696497"/>
            <a:ext cx="4151400" cy="165445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420150" y="1148225"/>
            <a:ext cx="3925500" cy="27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 речи помогают понять, как слово работает в предложении и какую форму оно принимает.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Знание части речи помогает выбрать правильную форму слова и точнее строить фразу в устной и письменной речи.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 речи и их роль в английской лексике
</a:t>
            </a:r>
            <a:endParaRPr lang="en-US" sz="3000" dirty="0"/>
          </a:p>
        </p:txBody>
      </p:sp>
      <p:sp>
        <p:nvSpPr>
          <p:cNvPr id="8" name="Text 3"/>
          <p:cNvSpPr txBox="1"/>
          <p:nvPr/>
        </p:nvSpPr>
        <p:spPr>
          <a:xfrm>
            <a:off x="4572000" y="4033250"/>
            <a:ext cx="4151400" cy="29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грамматика английского языка.
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52000" y="1135961"/>
            <a:ext cx="3250800" cy="322222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69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Словообразование: как понимать новые слова
</a:t>
            </a:r>
            <a:endParaRPr lang="en-US" sz="2769" dirty="0"/>
          </a:p>
        </p:txBody>
      </p:sp>
      <p:sp>
        <p:nvSpPr>
          <p:cNvPr id="10" name="Text 1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4378670" y="950577"/>
            <a:ext cx="17532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Найти корень
</a:t>
            </a:r>
            <a:pPr algn="l" indent="0" marL="0">
              <a:lnSpc>
                <a:spcPct val="100000"/>
              </a:lnSpc>
              <a:buNone/>
            </a:pPr>
            <a:r>
              <a:rPr lang="en-US" sz="26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1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полезно заметить общую часть слова. Корень часто сохраняет основной смысл, даже если к нему добавлены приставки или суффиксы.
</a:t>
            </a:r>
            <a:endParaRPr lang="en-US" sz="1389" dirty="0"/>
          </a:p>
        </p:txBody>
      </p:sp>
      <p:sp>
        <p:nvSpPr>
          <p:cNvPr id="12" name="Text 3"/>
          <p:cNvSpPr txBox="1"/>
          <p:nvPr/>
        </p:nvSpPr>
        <p:spPr>
          <a:xfrm>
            <a:off x="6970425" y="950577"/>
            <a:ext cx="17532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6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Распознать суффикс
</a:t>
            </a:r>
            <a:pPr algn="l" indent="0" marL="0">
              <a:lnSpc>
                <a:spcPct val="100000"/>
              </a:lnSpc>
              <a:buNone/>
            </a:pPr>
            <a:r>
              <a:rPr lang="en-US" sz="25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8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 часто показывает новую часть речи или оттенок значения: teacher, useful, careful. Это облегчает догадку о смысле незнакомого слова.
</a:t>
            </a:r>
            <a:endParaRPr lang="en-US" sz="1356" dirty="0"/>
          </a:p>
        </p:txBody>
      </p:sp>
      <p:sp>
        <p:nvSpPr>
          <p:cNvPr id="13" name="Text 4"/>
          <p:cNvSpPr txBox="1"/>
          <p:nvPr/>
        </p:nvSpPr>
        <p:spPr>
          <a:xfrm>
            <a:off x="4378670" y="2470202"/>
            <a:ext cx="17532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Увидеть приставку
</a:t>
            </a:r>
            <a:pPr algn="l" indent="0" marL="0">
              <a:lnSpc>
                <a:spcPct val="100000"/>
              </a:lnSpc>
              <a:buNone/>
            </a:pPr>
            <a:r>
              <a:rPr lang="en-US" sz="26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1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Приставка может менять значение слова: unhappy связано с happy, а значит помогает понять противоположный смысл без полного словаря.
</a:t>
            </a:r>
            <a:endParaRPr lang="en-US" sz="1389" dirty="0"/>
          </a:p>
        </p:txBody>
      </p:sp>
      <p:sp>
        <p:nvSpPr>
          <p:cNvPr id="14" name="Text 5"/>
          <p:cNvSpPr txBox="1"/>
          <p:nvPr/>
        </p:nvSpPr>
        <p:spPr>
          <a:xfrm>
            <a:off x="6970420" y="2470202"/>
            <a:ext cx="17532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56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Сделать вывод
</a:t>
            </a:r>
            <a:pPr algn="l" indent="0" marL="0">
              <a:lnSpc>
                <a:spcPct val="100000"/>
              </a:lnSpc>
              <a:buNone/>
            </a:pPr>
            <a:r>
              <a:rPr lang="en-US" sz="29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6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ученик замечает знакомые части слова, он быстрее понимает текст и увереннее запоминает новую лексику в 7 классе.
</a:t>
            </a:r>
            <a:endParaRPr lang="en-US" sz="1556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420150" y="342050"/>
            <a:ext cx="83490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Синонимы в английском языке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420600" y="2088347"/>
            <a:ext cx="2648993" cy="21566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Синонимы помогают сделать речь точнее и разнообразнее, но они редко совпадают полностью. Выбор слова зависит от степени значения, темы и стиля высказывания.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420600" y="1044449"/>
            <a:ext cx="2648993" cy="7355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Похожие, но не одинаковые
</a:t>
            </a:r>
            <a:endParaRPr lang="en-US" sz="1800" dirty="0"/>
          </a:p>
        </p:txBody>
      </p:sp>
      <p:sp>
        <p:nvSpPr>
          <p:cNvPr id="10" name="Text 4"/>
          <p:cNvSpPr txBox="1"/>
          <p:nvPr/>
        </p:nvSpPr>
        <p:spPr>
          <a:xfrm>
            <a:off x="3247288" y="2088347"/>
            <a:ext cx="2648993" cy="21566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Big, large и huge связаны с размером, но подходят для разных ситуаций. Точно так же clever, smart и bright выражают близкие, но не одинаковые характеристики.
</a:t>
            </a:r>
            <a:endParaRPr lang="en-US" sz="1600" dirty="0"/>
          </a:p>
        </p:txBody>
      </p:sp>
      <p:sp>
        <p:nvSpPr>
          <p:cNvPr id="11" name="Text 5"/>
          <p:cNvSpPr txBox="1"/>
          <p:nvPr/>
        </p:nvSpPr>
        <p:spPr>
          <a:xfrm>
            <a:off x="3247288" y="1044449"/>
            <a:ext cx="2648993" cy="7355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Разница в оттенках
</a:t>
            </a:r>
            <a:endParaRPr lang="en-US" sz="1800" dirty="0"/>
          </a:p>
        </p:txBody>
      </p:sp>
      <p:sp>
        <p:nvSpPr>
          <p:cNvPr id="12" name="Text 6"/>
          <p:cNvSpPr txBox="1"/>
          <p:nvPr/>
        </p:nvSpPr>
        <p:spPr>
          <a:xfrm>
            <a:off x="6073963" y="2088347"/>
            <a:ext cx="2648993" cy="21566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Синоним лучше запоминается вместе с примером предложения. Так ученик видит, где слово уместно в разговоре, а где лучше выбрать другой вариант.
</a:t>
            </a:r>
            <a:endParaRPr lang="en-US" sz="1600" dirty="0"/>
          </a:p>
        </p:txBody>
      </p:sp>
      <p:sp>
        <p:nvSpPr>
          <p:cNvPr id="13" name="Text 7"/>
          <p:cNvSpPr txBox="1"/>
          <p:nvPr/>
        </p:nvSpPr>
        <p:spPr>
          <a:xfrm>
            <a:off x="6073963" y="1044449"/>
            <a:ext cx="2648993" cy="7355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Учить в контексте
</a:t>
            </a:r>
            <a:endParaRPr lang="en-US" sz="1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04206" y="1205853"/>
            <a:ext cx="338438" cy="541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09975" y="1248003"/>
            <a:ext cx="571500" cy="4572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4950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Антонимы и запоминание слов парами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556939" y="2238225"/>
            <a:ext cx="36072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Учить через противопоставление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Антонимы удобны для запоминания, потому что смысл сразу сравнивается с противоположным. Пара hot — cold, early — late или easy — difficult помогает быстрее удержать оба слова и не перепутать их в ответе.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4979239" y="2238225"/>
            <a:ext cx="36072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Закреплять в коротких примерах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Лучше всего пары запоминаются в предложениях: The tea is hot. — The water is cold. Такие мини-примеры показывают, как слово работает в речи, и помогают использовать его без подсказки.
</a:t>
            </a:r>
            <a:endParaRPr lang="en-US" sz="1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94050" y="1069609"/>
            <a:ext cx="3829500" cy="261968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420150" y="1068000"/>
            <a:ext cx="4151400" cy="18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8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диаграмме показаны группы, которые чаще всего требуют повторения и примеров. Чем меньше слово связано с привычным переводом, тем труднее его быстро узнать и правильно употребить.
</a:t>
            </a:r>
            <a:pPr algn="l" indent="0" marL="0">
              <a:lnSpc>
                <a:spcPct val="100000"/>
              </a:lnSpc>
              <a:buNone/>
            </a:pPr>
            <a:r>
              <a:rPr lang="en-US" sz="148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8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сложные группы — фразовые глаголы и многозначные слова. Значит, для них особенно важны контекст, примеры и регулярная практика.
</a:t>
            </a:r>
            <a:endParaRPr lang="en-US" sz="1488" dirty="0"/>
          </a:p>
        </p:txBody>
      </p:sp>
      <p:sp>
        <p:nvSpPr>
          <p:cNvPr id="7" name="Text 2"/>
          <p:cNvSpPr txBox="1"/>
          <p:nvPr/>
        </p:nvSpPr>
        <p:spPr>
          <a:xfrm>
            <a:off x="4893900" y="3843000"/>
            <a:ext cx="3829500" cy="43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Школьное наблюдение по теме «Vocabulary», без числовой статистики; данные представлены как тематическая оценка сложности.
</a:t>
            </a:r>
            <a:endParaRPr lang="en-US" sz="1151" dirty="0"/>
          </a:p>
        </p:txBody>
      </p:sp>
      <p:sp>
        <p:nvSpPr>
          <p:cNvPr id="8" name="Text 3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5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типы английских слов труднее всего запоминаются
</a:t>
            </a:r>
            <a:endParaRPr lang="en-US" sz="225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6718" y="342050"/>
            <a:ext cx="5175714" cy="3891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420150" y="342050"/>
            <a:ext cx="2878200" cy="389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учить новые слова эффективно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основана на школьной практике: от первого знакомства со словом к регулярному повторению и самостоятельному использованию.
</a:t>
            </a:r>
            <a:endParaRPr lang="en-US" sz="3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02816" y="1068000"/>
            <a:ext cx="3533668" cy="196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1815900" y="3198677"/>
            <a:ext cx="6907500" cy="108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виды работы помогают встречать слово в чтении, речи и письме, а не только в списке для заучивания.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Самыми полезными оказываются короткие, но регулярные задания. Они соединяют запоминание с использованием слова в действии.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1815900" y="342050"/>
            <a:ext cx="69075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4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Способы расширения словаря на уроке английского
</a:t>
            </a:r>
            <a:endParaRPr lang="en-US" sz="2104" dirty="0"/>
          </a:p>
        </p:txBody>
      </p:sp>
      <p:sp>
        <p:nvSpPr>
          <p:cNvPr id="8" name="Text 3"/>
          <p:cNvSpPr txBox="1"/>
          <p:nvPr/>
        </p:nvSpPr>
        <p:spPr>
          <a:xfrm>
            <a:off x="1815900" y="4433975"/>
            <a:ext cx="60570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методы изучения английского языка
</a:t>
            </a:r>
            <a:endParaRPr lang="en-US" sz="1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2621" y="1203795"/>
            <a:ext cx="1729200" cy="165321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01231" y="1203150"/>
            <a:ext cx="1727746" cy="1654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69106" y="1203150"/>
            <a:ext cx="1727746" cy="1654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4950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1019887" y="3099650"/>
            <a:ext cx="2323800" cy="133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78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 начинается с get up
</a:t>
            </a:r>
            <a:pPr algn="ctr" indent="0" marL="0">
              <a:lnSpc>
                <a:spcPct val="100000"/>
              </a:lnSpc>
              <a:buNone/>
            </a:pPr>
            <a:r>
              <a:rPr lang="en-US" sz="1278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1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Утром ученик слышит: Get up! — и сразу понимает, что пора вставать. Вроде бы простые слова, но вместе они создают устойчивое выражение, которое часто встречается в семье, в школе и в диалогах о распорядке дня.
</a:t>
            </a:r>
            <a:endParaRPr lang="en-US" sz="1278" dirty="0"/>
          </a:p>
        </p:txBody>
      </p:sp>
      <p:sp>
        <p:nvSpPr>
          <p:cNvPr id="9" name="Text 2"/>
          <p:cNvSpPr txBox="1"/>
          <p:nvPr/>
        </p:nvSpPr>
        <p:spPr>
          <a:xfrm>
            <a:off x="3443887" y="3099650"/>
            <a:ext cx="2323800" cy="133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45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Домашние дела и look after
</a:t>
            </a:r>
            <a:pPr algn="ctr" indent="0" marL="0">
              <a:lnSpc>
                <a:spcPct val="100000"/>
              </a:lnSpc>
              <a:buNone/>
            </a:pPr>
            <a:r>
              <a:rPr lang="en-US" sz="1245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9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Фразовый глагол look after можно услышать, когда нужно присмотреть за младшим братом, кошкой или вещами. Его нельзя переводить по частям буквально: смысл выражения связан не со взглядом, а с заботой и вниманием.
</a:t>
            </a:r>
            <a:endParaRPr lang="en-US" sz="1245" dirty="0"/>
          </a:p>
        </p:txBody>
      </p:sp>
      <p:sp>
        <p:nvSpPr>
          <p:cNvPr id="10" name="Text 3"/>
          <p:cNvSpPr txBox="1"/>
          <p:nvPr/>
        </p:nvSpPr>
        <p:spPr>
          <a:xfrm>
            <a:off x="5867887" y="3099650"/>
            <a:ext cx="2323800" cy="133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92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Поиск ответа с look up
</a:t>
            </a:r>
            <a:pPr algn="ctr" indent="0" marL="0">
              <a:lnSpc>
                <a:spcPct val="100000"/>
              </a:lnSpc>
              <a:buNone/>
            </a:pPr>
            <a:r>
              <a:rPr lang="en-US" sz="1292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3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школьник ищет слово в словаре или в интернете, он может использовать look up. Это хорошая иллюстрация того, как фразовые глаголы живут в реальной речи и помогают точно описывать обычные действия.
</a:t>
            </a:r>
            <a:endParaRPr lang="en-US" sz="1292" dirty="0"/>
          </a:p>
        </p:txBody>
      </p:sp>
      <p:sp>
        <p:nvSpPr>
          <p:cNvPr id="11" name="Text 4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94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Фразовые глаголы как важная часть английской лексики
</a:t>
            </a:r>
            <a:endParaRPr lang="en-US" sz="2294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76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влияет на рост словарного запаса у школьников
</a:t>
            </a:r>
            <a:endParaRPr lang="en-US" sz="2476" dirty="0"/>
          </a:p>
        </p:txBody>
      </p:sp>
      <p:sp>
        <p:nvSpPr>
          <p:cNvPr id="9" name="Text 2"/>
          <p:cNvSpPr txBox="1"/>
          <p:nvPr/>
        </p:nvSpPr>
        <p:spPr>
          <a:xfrm>
            <a:off x="501275" y="2122800"/>
            <a:ext cx="1981200" cy="17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появляется в тексте, аудио или на уроке. В этот момент важно не запомнить его дословно, а уловить общий смысл и заметить, в какой теме оно используется.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01276" y="1526925"/>
            <a:ext cx="1981200" cy="43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4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Новое слово встречается впервые
</a:t>
            </a:r>
            <a:endParaRPr lang="en-US" sz="1447" dirty="0"/>
          </a:p>
        </p:txBody>
      </p:sp>
      <p:sp>
        <p:nvSpPr>
          <p:cNvPr id="11" name="Text 4"/>
          <p:cNvSpPr txBox="1"/>
          <p:nvPr/>
        </p:nvSpPr>
        <p:spPr>
          <a:xfrm>
            <a:off x="3052450" y="2122800"/>
            <a:ext cx="1981200" cy="17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первого знакомства слово закрепляется через чтение, упражнения, диалоги и краткие ответы. Чем чаще оно встречается в разных ситуациях, тем увереннее переходит в память.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3052451" y="1526925"/>
            <a:ext cx="1981200" cy="43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42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Слово повторяется в разных заданиях
</a:t>
            </a:r>
            <a:endParaRPr lang="en-US" sz="1442" dirty="0"/>
          </a:p>
        </p:txBody>
      </p:sp>
      <p:sp>
        <p:nvSpPr>
          <p:cNvPr id="13" name="Text 6"/>
          <p:cNvSpPr txBox="1"/>
          <p:nvPr/>
        </p:nvSpPr>
        <p:spPr>
          <a:xfrm>
            <a:off x="5603625" y="2122800"/>
            <a:ext cx="1981200" cy="17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слово входит в собственную речь или письмо, оно становится частью активного запаса. Личная практика и интерес к английскому ускоряют этот переход сильнее, чем случайное заучивание.
</a:t>
            </a:r>
            <a:endParaRPr lang="en-US" sz="1400" dirty="0"/>
          </a:p>
        </p:txBody>
      </p:sp>
      <p:sp>
        <p:nvSpPr>
          <p:cNvPr id="14" name="Text 7"/>
          <p:cNvSpPr txBox="1"/>
          <p:nvPr/>
        </p:nvSpPr>
        <p:spPr>
          <a:xfrm>
            <a:off x="5603626" y="1526925"/>
            <a:ext cx="1981200" cy="43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8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Ученик использует слово сам
</a:t>
            </a:r>
            <a:endParaRPr lang="en-US" sz="148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94050" y="1069609"/>
            <a:ext cx="3829500" cy="261968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420150" y="1068000"/>
            <a:ext cx="4151400" cy="18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8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показывает, что понимание текста растёт вместе с числом знакомых слов. Особенно заметен скачок, когда ученик узнаёт большую часть ключевой лексики предложения.
</a:t>
            </a:r>
            <a:pPr algn="l" indent="0" marL="0">
              <a:lnSpc>
                <a:spcPct val="100000"/>
              </a:lnSpc>
              <a:buNone/>
            </a:pPr>
            <a:r>
              <a:rPr lang="en-US" sz="148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8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шире словарь, тем меньше догадок и ошибок при чтении. Даже несколько новых слов в теме быстро повышают точность понимания.
</a:t>
            </a:r>
            <a:endParaRPr lang="en-US" sz="1488" dirty="0"/>
          </a:p>
        </p:txBody>
      </p:sp>
      <p:sp>
        <p:nvSpPr>
          <p:cNvPr id="7" name="Text 2"/>
          <p:cNvSpPr txBox="1"/>
          <p:nvPr/>
        </p:nvSpPr>
        <p:spPr>
          <a:xfrm>
            <a:off x="4893900" y="3843000"/>
            <a:ext cx="3829500" cy="43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модель зависимости понимания текста от узнаваемой лексики; иллюстративные значения для презентации.
</a:t>
            </a:r>
            <a:endParaRPr lang="en-US" sz="1151" dirty="0"/>
          </a:p>
        </p:txBody>
      </p:sp>
      <p:sp>
        <p:nvSpPr>
          <p:cNvPr id="8" name="Text 3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4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словарный запас помогает понимать английский текст
</a:t>
            </a:r>
            <a:endParaRPr lang="en-US" sz="2224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92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ошибки при изучении английских слов
</a:t>
            </a:r>
            <a:endParaRPr lang="en-US" sz="2792" dirty="0"/>
          </a:p>
        </p:txBody>
      </p:sp>
      <p:sp>
        <p:nvSpPr>
          <p:cNvPr id="9" name="Text 2"/>
          <p:cNvSpPr txBox="1"/>
          <p:nvPr/>
        </p:nvSpPr>
        <p:spPr>
          <a:xfrm>
            <a:off x="1216475" y="1069650"/>
            <a:ext cx="32634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 примеров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Заучивание отдельного слова без предложения часто даёт только краткое узнавание. Чтобы лексика стала полезной, её нужно видеть в связке с контекстом, темой и грамматической формой.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5460150" y="1069650"/>
            <a:ext cx="32634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Буквальный перевод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Фразовые глаголы и устойчивые выражения нельзя переводить по одному слову. Нужно смотреть на всю конструкцию, иначе смысл предложения получится неточным или даже неправильным.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5460150" y="2662125"/>
            <a:ext cx="32634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Игнорирование звучания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не проверять транскрипцию и ударение, слово легко запомнить неверно. Позже это мешает и чтению вслух, и пониманию речи на слух, особенно в новых темах.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1216475" y="2662125"/>
            <a:ext cx="32634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Похожее, но не одинаковое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путают слова с близким написанием или звучанием. Такая ошибка исчезает, если сравнивать пары отдельно и сразу отмечать, чем они отличаются по смыслу и употреблению.
</a:t>
            </a:r>
            <a:endParaRPr lang="en-US" sz="16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8588" y="1516071"/>
            <a:ext cx="391500" cy="391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35338" y="1555221"/>
            <a:ext cx="391500" cy="313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513406" y="1512471"/>
            <a:ext cx="348862" cy="3987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Словарный запас в цифровой среде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544950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600" dirty="0"/>
          </a:p>
        </p:txBody>
      </p:sp>
      <p:sp>
        <p:nvSpPr>
          <p:cNvPr id="12" name="Text 2"/>
          <p:cNvSpPr txBox="1"/>
          <p:nvPr/>
        </p:nvSpPr>
        <p:spPr>
          <a:xfrm>
            <a:off x="581349" y="2260600"/>
            <a:ext cx="2267700" cy="19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сообщениях часто встречаются сокращения и короткие реплики, но они подходят не для каждого случая. В школьном ответе лучше выбирать нейтральные и понятные слова без лишней разговорности.
</a:t>
            </a:r>
            <a:endParaRPr lang="en-US" sz="1400" dirty="0"/>
          </a:p>
        </p:txBody>
      </p:sp>
      <p:sp>
        <p:nvSpPr>
          <p:cNvPr id="13" name="Text 3"/>
          <p:cNvSpPr txBox="1"/>
          <p:nvPr/>
        </p:nvSpPr>
        <p:spPr>
          <a:xfrm>
            <a:off x="1498601" y="1291325"/>
            <a:ext cx="1350300" cy="8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Переписка и чат
</a:t>
            </a:r>
            <a:endParaRPr lang="en-US" sz="1600" dirty="0"/>
          </a:p>
        </p:txBody>
      </p:sp>
      <p:sp>
        <p:nvSpPr>
          <p:cNvPr id="14" name="Text 4"/>
          <p:cNvSpPr txBox="1"/>
          <p:nvPr/>
        </p:nvSpPr>
        <p:spPr>
          <a:xfrm>
            <a:off x="3438099" y="2260600"/>
            <a:ext cx="2267700" cy="19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Онлайн-игры, ролики и песни расширяют словарь, потому что слова повторяются в живом контексте. Однако важно замечать, какие выражения уместны в речи, а какие лучше оставить для неформального общения.
</a:t>
            </a:r>
            <a:endParaRPr lang="en-US" sz="1400" dirty="0"/>
          </a:p>
        </p:txBody>
      </p:sp>
      <p:sp>
        <p:nvSpPr>
          <p:cNvPr id="15" name="Text 5"/>
          <p:cNvSpPr txBox="1"/>
          <p:nvPr/>
        </p:nvSpPr>
        <p:spPr>
          <a:xfrm>
            <a:off x="4355351" y="1291325"/>
            <a:ext cx="1350300" cy="8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Игры и видео
</a:t>
            </a:r>
            <a:endParaRPr lang="en-US" sz="1600" dirty="0"/>
          </a:p>
        </p:txBody>
      </p:sp>
      <p:sp>
        <p:nvSpPr>
          <p:cNvPr id="16" name="Text 6"/>
          <p:cNvSpPr txBox="1"/>
          <p:nvPr/>
        </p:nvSpPr>
        <p:spPr>
          <a:xfrm>
            <a:off x="6294849" y="2260600"/>
            <a:ext cx="2267700" cy="19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проекта, письма учителю или ответа у доски нужна более точная лексика. Умение отличать учебный стиль от разговорного помогает говорить по-английски аккуратно и уверенно.
</a:t>
            </a:r>
            <a:endParaRPr lang="en-US" sz="1400" dirty="0"/>
          </a:p>
        </p:txBody>
      </p:sp>
      <p:sp>
        <p:nvSpPr>
          <p:cNvPr id="17" name="Text 7"/>
          <p:cNvSpPr txBox="1"/>
          <p:nvPr/>
        </p:nvSpPr>
        <p:spPr>
          <a:xfrm>
            <a:off x="7212101" y="1291325"/>
            <a:ext cx="1350300" cy="8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уместность
</a:t>
            </a:r>
            <a:endParaRPr lang="en-US" sz="16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709275" y="1252600"/>
            <a:ext cx="5767200" cy="260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775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Словарный запас — это опора для уверенной работы с английским
</a:t>
            </a:r>
            <a:pPr algn="ctr" indent="0" marL="0">
              <a:lnSpc>
                <a:spcPct val="100000"/>
              </a:lnSpc>
              <a:buNone/>
            </a:pPr>
            <a:r>
              <a:rPr lang="en-US" sz="151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34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чаще ученик читает, слушает и использует новые слова, тем быстрее они становятся частью активной речи. Богатый словарь помогает понимать тексты, отвечать точнее и смелее говорить по-английски.
</a:t>
            </a:r>
            <a:endParaRPr lang="en-US" sz="3775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2026-05-30T20:07:44Z</dcterms:created>
  <dcterms:modified xsi:type="dcterms:W3CDTF">2026-05-30T20:07:44Z</dcterms:modified>
</cp:coreProperties>
</file>