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image" Target="../media/image-6-14.png"/><Relationship Id="rId15" Type="http://schemas.openxmlformats.org/officeDocument/2006/relationships/image" Target="../media/image-6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338" y="371225"/>
            <a:ext cx="3417025" cy="4412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1810700"/>
            <a:ext cx="4858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Биосфера: планета, где жизнь соединяет все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975973"/>
            <a:ext cx="4858500" cy="8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 — живая оболочка Земли, где всё связано.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590" y="433985"/>
            <a:ext cx="23328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00" y="1349364"/>
            <a:ext cx="4148100" cy="3098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Биосфера: живой мир в действии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99050" y="1624284"/>
            <a:ext cx="3631500" cy="25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 — это не просто природа вокруг нас, а система связей между живыми организмами и средой. Понимание её помогает увидеть, как сохраняется равновесие и почему человек должен действовать осторожно.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686" y="946950"/>
            <a:ext cx="3183828" cy="3743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3400" y="360000"/>
            <a:ext cx="84267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Планета как живая оболочка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840425" y="1294325"/>
            <a:ext cx="48183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охватывает все участки Земли, где возможна жизнь: от лесов и океанов до почвы и нижних слоёв воздуха. Это не один слой, а взаимосвязанная живая оболочка.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840425" y="1067614"/>
            <a:ext cx="48183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есть жизнь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840425" y="4162025"/>
            <a:ext cx="48183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нарушить хотя бы одну часть системы, последствия заметны в других местах. Поэтому биосфера — это не набор отдельных природных объектов, а общая система Земли.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840425" y="3935314"/>
            <a:ext cx="48183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система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840425" y="2250225"/>
            <a:ext cx="48183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море, почва и атмосфера не существуют изолированно. Организмы постоянно обмениваются веществом и энергией с водой, воздухом и грунтом, создавая единое целое.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3840425" y="2023514"/>
            <a:ext cx="48183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Связанные среды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3840425" y="3206125"/>
            <a:ext cx="48183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меняет окружающую среду: растения насыщают воздух кислородом, микроорганизмы разлагают остатки, а почвы формируются благодаря совместной работе живых существ и неживых условий.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3840425" y="2979414"/>
            <a:ext cx="48183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преобразует планету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5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биосфера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19850" y="1762675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 — это область Земли, где существуют живые организмы и сохраняются следы их деятельности. Она объединяет не только саму жизнь, но и её влияние на среду.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635662" y="1325120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Область жизни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519800" y="3571700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возникает и сохраняется там, где есть вода, подходящая температура и источник энергии. Для одних организмов важен свет, для других — химические вещества.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635662" y="3134145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существования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4803350" y="1762675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биосферы связано с работами В. И. Вернадского. Он показал, что жизнь — важная сила, которая участвует в изменении воздуха, воды, почвы и горных пород.
</a:t>
            </a:r>
            <a:endParaRPr lang="en-US" sz="1300" dirty="0"/>
          </a:p>
        </p:txBody>
      </p:sp>
      <p:sp>
        <p:nvSpPr>
          <p:cNvPr id="16" name="Text 7"/>
          <p:cNvSpPr txBox="1"/>
          <p:nvPr/>
        </p:nvSpPr>
        <p:spPr>
          <a:xfrm>
            <a:off x="4919208" y="1325120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Вернадского
</a:t>
            </a:r>
            <a:endParaRPr lang="en-US" sz="1600" dirty="0"/>
          </a:p>
        </p:txBody>
      </p:sp>
      <p:sp>
        <p:nvSpPr>
          <p:cNvPr id="17" name="Text 8"/>
          <p:cNvSpPr txBox="1"/>
          <p:nvPr/>
        </p:nvSpPr>
        <p:spPr>
          <a:xfrm>
            <a:off x="4803350" y="3571700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не отделена от планеты как «отдельный слой». Она существует там, где живые организмы взаимодействуют с атмосферой, гидросферой и верхней частью литосферы.
</a:t>
            </a:r>
            <a:endParaRPr lang="en-US" sz="1247" dirty="0"/>
          </a:p>
        </p:txBody>
      </p:sp>
      <p:sp>
        <p:nvSpPr>
          <p:cNvPr id="18" name="Text 9"/>
          <p:cNvSpPr txBox="1"/>
          <p:nvPr/>
        </p:nvSpPr>
        <p:spPr>
          <a:xfrm>
            <a:off x="4919208" y="3134145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оболочками Земли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2383401"/>
            <a:ext cx="4843800" cy="131779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проходит граница жизни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31070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биосферы зависят от того, где живые организмы могут существовать и активно взаимодействовать со средой.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257175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сосредоточена там, где есть жидкая вода, энергия и подходящие условия. Чем дальше от этих условий, тем меньше организмов.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 и биологии; обобщение по теме биосферы.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2050" y="1652981"/>
            <a:ext cx="360000" cy="36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2050" y="3375925"/>
            <a:ext cx="360000" cy="36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44450" y="3375925"/>
            <a:ext cx="360000" cy="360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844450" y="1652981"/>
            <a:ext cx="360000" cy="3600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вещество и его роль
</a:t>
            </a:r>
            <a:endParaRPr lang="en-US" sz="3000" dirty="0"/>
          </a:p>
        </p:txBody>
      </p:sp>
      <p:sp>
        <p:nvSpPr>
          <p:cNvPr id="1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9" name="Text 2"/>
          <p:cNvSpPr txBox="1"/>
          <p:nvPr/>
        </p:nvSpPr>
        <p:spPr>
          <a:xfrm>
            <a:off x="502200" y="2218275"/>
            <a:ext cx="3784800" cy="7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Растения, водоросли и некоторые бактерии создают органические вещества из неорганических. Благодаря фотосинтезу в биосферу поступает энергия, которая затем передаётся дальше по цепям питания.
</a:t>
            </a:r>
            <a:endParaRPr lang="en-US" sz="1159" dirty="0"/>
          </a:p>
        </p:txBody>
      </p:sp>
      <p:sp>
        <p:nvSpPr>
          <p:cNvPr id="20" name="Text 3"/>
          <p:cNvSpPr txBox="1"/>
          <p:nvPr/>
        </p:nvSpPr>
        <p:spPr>
          <a:xfrm>
            <a:off x="10739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вещества
</a:t>
            </a:r>
            <a:endParaRPr lang="en-US" sz="1400" dirty="0"/>
          </a:p>
        </p:txBody>
      </p:sp>
      <p:sp>
        <p:nvSpPr>
          <p:cNvPr id="21" name="Text 4"/>
          <p:cNvSpPr txBox="1"/>
          <p:nvPr/>
        </p:nvSpPr>
        <p:spPr>
          <a:xfrm>
            <a:off x="502200" y="3941200"/>
            <a:ext cx="3784800" cy="7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 бактерии разлагают остатки растений и животных. Они возвращают вещества в почву и воду, делая их снова доступными для новых организмов.
</a:t>
            </a:r>
            <a:endParaRPr lang="en-US" sz="1300" dirty="0"/>
          </a:p>
        </p:txBody>
      </p:sp>
      <p:sp>
        <p:nvSpPr>
          <p:cNvPr id="22" name="Text 5"/>
          <p:cNvSpPr txBox="1"/>
          <p:nvPr/>
        </p:nvSpPr>
        <p:spPr>
          <a:xfrm>
            <a:off x="10739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 веществ
</a:t>
            </a:r>
            <a:endParaRPr lang="en-US" sz="1400" dirty="0"/>
          </a:p>
        </p:txBody>
      </p:sp>
      <p:sp>
        <p:nvSpPr>
          <p:cNvPr id="23" name="Text 6"/>
          <p:cNvSpPr txBox="1"/>
          <p:nvPr/>
        </p:nvSpPr>
        <p:spPr>
          <a:xfrm>
            <a:off x="4784600" y="3941200"/>
            <a:ext cx="3784800" cy="7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отмирания организмов их остатки участвуют в образовании почв. Так живое вещество не только существует в биосфере, но и постоянно её изменяет.
</a:t>
            </a:r>
            <a:endParaRPr lang="en-US" sz="1300" dirty="0"/>
          </a:p>
        </p:txBody>
      </p:sp>
      <p:sp>
        <p:nvSpPr>
          <p:cNvPr id="24" name="Text 7"/>
          <p:cNvSpPr txBox="1"/>
          <p:nvPr/>
        </p:nvSpPr>
        <p:spPr>
          <a:xfrm>
            <a:off x="53563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почв
</a:t>
            </a:r>
            <a:endParaRPr lang="en-US" sz="1400" dirty="0"/>
          </a:p>
        </p:txBody>
      </p:sp>
      <p:sp>
        <p:nvSpPr>
          <p:cNvPr id="25" name="Text 8"/>
          <p:cNvSpPr txBox="1"/>
          <p:nvPr/>
        </p:nvSpPr>
        <p:spPr>
          <a:xfrm>
            <a:off x="4784600" y="2218251"/>
            <a:ext cx="3784800" cy="7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 дышат, расходуя кислород и органические вещества. При этом в среду возвращаются углекислый газ, вода и энергия в виде тепла.
</a:t>
            </a:r>
            <a:endParaRPr lang="en-US" sz="1300" dirty="0"/>
          </a:p>
        </p:txBody>
      </p:sp>
      <p:sp>
        <p:nvSpPr>
          <p:cNvPr id="26" name="Text 9"/>
          <p:cNvSpPr txBox="1"/>
          <p:nvPr/>
        </p:nvSpPr>
        <p:spPr>
          <a:xfrm>
            <a:off x="53563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с воздухом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4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клетки до экосистемы
</a:t>
            </a:r>
            <a:endParaRPr lang="en-US" sz="2754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элементарной единицы жизни к системе взаимодействий в природе.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состоит экосистема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79941" y="1866350"/>
            <a:ext cx="38142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экосистеме живые организмы образуют биотическую часть: растения, животные, грибы и бактерии. Каждый из них выполняет свою роль и влияет на остальные виды.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79941" y="1569525"/>
            <a:ext cx="38142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компоненты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959466" y="1866350"/>
            <a:ext cx="38142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Неживая среда создаёт условия для жизни: свет, вода, воздух, почва, температура и состав среды. Без этих факторов экосистема не может существовать устойчиво.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959466" y="1569525"/>
            <a:ext cx="38142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среды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79941" y="3462800"/>
            <a:ext cx="38142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поступает извне, прежде всего от Солнца, а вещества многократно используются внутри системы. Поэтому экосистема работает как связанный обмен, а не как набор отдельных объектов.
</a:t>
            </a:r>
            <a:endParaRPr lang="en-US" sz="1170" dirty="0"/>
          </a:p>
        </p:txBody>
      </p:sp>
      <p:sp>
        <p:nvSpPr>
          <p:cNvPr id="15" name="Text 7"/>
          <p:cNvSpPr txBox="1"/>
          <p:nvPr/>
        </p:nvSpPr>
        <p:spPr>
          <a:xfrm>
            <a:off x="679941" y="3165975"/>
            <a:ext cx="38142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Потоки и обмен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4959466" y="3462800"/>
            <a:ext cx="38142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одного компонента отражается на других. Если меняется влажность, освещённость или численность видов, перестраиваются связи всей экосистемы.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959466" y="3165975"/>
            <a:ext cx="38142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Взаимное влияние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975" y="2383401"/>
            <a:ext cx="4843800" cy="1317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в экосистеме что делает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56600" y="4423500"/>
            <a:ext cx="34308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пример лесной экосистемы.
</a:t>
            </a:r>
            <a:endParaRPr lang="en-US" sz="1349" dirty="0"/>
          </a:p>
        </p:txBody>
      </p:sp>
      <p:sp>
        <p:nvSpPr>
          <p:cNvPr id="10" name="Text 3"/>
          <p:cNvSpPr txBox="1"/>
          <p:nvPr/>
        </p:nvSpPr>
        <p:spPr>
          <a:xfrm>
            <a:off x="655350" y="1595275"/>
            <a:ext cx="28842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экосистеме каждый тип организмов выполняет собственную функцию. Вместе они обеспечивают образование, использование и возврат веществ в среду.
</a:t>
            </a:r>
            <a:endParaRPr lang="en-US" sz="1313" dirty="0"/>
          </a:p>
        </p:txBody>
      </p:sp>
      <p:sp>
        <p:nvSpPr>
          <p:cNvPr id="11" name="Text 4"/>
          <p:cNvSpPr txBox="1"/>
          <p:nvPr/>
        </p:nvSpPr>
        <p:spPr>
          <a:xfrm>
            <a:off x="655350" y="3164625"/>
            <a:ext cx="28842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Продуценты создают органику, консументы её используют, а редуценты возвращают вещества в почву. Без этой последней группы круговорот нарушился бы.
</a:t>
            </a:r>
            <a:endParaRPr lang="en-US" sz="133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энергия не замыкается в круг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потока энергии в экосистеме (условные значения).
</a:t>
            </a:r>
            <a:endParaRPr lang="en-US" sz="1079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уровень питания, тем меньше доступной энергии для следующего звена.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уменьшается по цепи питания и не возвращается к началу. Для новых звеньев нужен постоянный приток солнечной энергии.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3162" y="1011845"/>
            <a:ext cx="3432300" cy="155526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40137" y="1011845"/>
            <a:ext cx="3432300" cy="155526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луг — одна цепь питания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235613" y="3241450"/>
            <a:ext cx="31191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жарким солнцем трава на лугу быстро растёт и накапливает вещества. Кузнечик питается листьями, лягушка ловит кузнечика, а уж может стать следующим звеном цепи. Так в природе энергия передаётся от растения к животному.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235678" y="2783675"/>
            <a:ext cx="31191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начинается цепь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2588" y="3241450"/>
            <a:ext cx="31191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звено зависит от предыдущего: без травы не будет кузнечиков, а без них — лягушек и ужей. Стрелки на схеме показывают не просто питание, а путь, по которому в цепи движутся энергия и вещество.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02653" y="2783675"/>
            <a:ext cx="31191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звеньев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4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Сеть питания и трофические уровни
</a:t>
            </a:r>
            <a:endParaRPr lang="en-US" sz="2754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Упрощённая схема связей в экосистеме: один вид может входить в разные цепи питания.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 жизнь организмов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49000" y="2989400"/>
            <a:ext cx="1823700" cy="16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возникает, когда организмы используют одни и те же ресурсы: свет, пищу, воду или место. В результате сильнее оказываются те, кто лучше приспособлен к условиям среды.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49029" y="2346513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863022" y="2989400"/>
            <a:ext cx="1823700" cy="16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почвы, ветер и солёность воды особенно важны для растений и водных организмов. Эти факторы не живые, но именно они задают границы распространения многих видов.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863051" y="2346513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Неживые влияния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2593297" y="2989400"/>
            <a:ext cx="1823700" cy="16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и паразиты влияют на численность других видов, а симбиоз, наоборот, помогает обоим организмам. Такие связи могут ослаблять или укреплять популяции в одной и той же экосистеме.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2593326" y="2346513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между видами
</a:t>
            </a:r>
            <a:endParaRPr lang="en-US" sz="1453" dirty="0"/>
          </a:p>
        </p:txBody>
      </p:sp>
      <p:sp>
        <p:nvSpPr>
          <p:cNvPr id="17" name="Text 8"/>
          <p:cNvSpPr txBox="1"/>
          <p:nvPr/>
        </p:nvSpPr>
        <p:spPr>
          <a:xfrm>
            <a:off x="4728159" y="2989400"/>
            <a:ext cx="1823700" cy="16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Температура, освещённость и влажность определяют, где вид сможет жить и размножаться. Поэтому один и тот же организм по-разному чувствует себя в тени леса, на открытом солнце или у воды.
</a:t>
            </a:r>
            <a:endParaRPr lang="en-US" sz="1181" dirty="0"/>
          </a:p>
        </p:txBody>
      </p:sp>
      <p:sp>
        <p:nvSpPr>
          <p:cNvPr id="18" name="Text 9"/>
          <p:cNvSpPr txBox="1"/>
          <p:nvPr/>
        </p:nvSpPr>
        <p:spPr>
          <a:xfrm>
            <a:off x="4728189" y="2346513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среды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686" y="946950"/>
            <a:ext cx="3183828" cy="3743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400" y="360000"/>
            <a:ext cx="84267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организмы приспосабливаются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960850" y="1496224"/>
            <a:ext cx="45627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одних видов есть толстые стебли, запас воды или густой мех, а у других — особая форма тела или листьев. Эти признаки помогают переживать жару, холод и нехватку влаги.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960842" y="1070597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помогает выжить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0850" y="2769574"/>
            <a:ext cx="45627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тоже бывает приспособлением: животные прячутся в тень, меняют время активности или собираются в группы. Так они уменьшают риск перегрева, хищников и голода.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960842" y="2343947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как адаптация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3960850" y="4042924"/>
            <a:ext cx="45627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формируются постепенно и закрепляются, если помогают виду оставаться в среде. Поэтому каждый организм как бы «подходит» к своему месту обитания лучше, чем случайный набор признаков.
</a:t>
            </a:r>
            <a:endParaRPr lang="en-US" sz="1068" dirty="0"/>
          </a:p>
        </p:txBody>
      </p:sp>
      <p:sp>
        <p:nvSpPr>
          <p:cNvPr id="14" name="Text 7"/>
          <p:cNvSpPr txBox="1"/>
          <p:nvPr/>
        </p:nvSpPr>
        <p:spPr>
          <a:xfrm>
            <a:off x="3960842" y="3617297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признаки полезны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круговорота воды в природе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Солнечное тепло превращает воду в пар, а дальше она возвращается на поверхность разными путями. Часть воды задерживается в почве и становится доступной растениям.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этапы связаны в единый цикл: вода меняет состояние и перемещается, но не исчезает из природы.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4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углерода в упрощённом виде
</a:t>
            </a:r>
            <a:endParaRPr lang="en-US" sz="2754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Упрощённая схема обмена углерода между атмосферой, живыми организмами и почвой.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4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азота
</a:t>
            </a:r>
            <a:endParaRPr lang="en-US" sz="2754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азот проходит через почву, живые организмы и снова возвращается в атмосферу.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5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при нарушении равновесия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19850" y="1762675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исчезают хищники, травоядные быстро размножаются и сильнее выедают растения. Из-за этого меняется весь растительный покров, а следом — условия для других животных и птиц.
</a:t>
            </a:r>
            <a:endParaRPr lang="en-US" sz="1291" dirty="0"/>
          </a:p>
        </p:txBody>
      </p:sp>
      <p:sp>
        <p:nvSpPr>
          <p:cNvPr id="12" name="Text 3"/>
          <p:cNvSpPr txBox="1"/>
          <p:nvPr/>
        </p:nvSpPr>
        <p:spPr>
          <a:xfrm>
            <a:off x="635662" y="1325120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Сбой численности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519800" y="3571700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воды и почвы особенно опасно для редуцентов. Когда бактерии и грибы ослабевают, остатки разлагаются медленнее, и вещества хуже возвращаются в круговорот.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635662" y="3134145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Слабее разложение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4803350" y="1762675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вырубки леса становится меньше тени и влаги, сильнее нагревается почва. Многие виды не выдерживают таких изменений и уходят, а часть местных цепей питания разрывается.
</a:t>
            </a:r>
            <a:endParaRPr lang="en-US" sz="1291" dirty="0"/>
          </a:p>
        </p:txBody>
      </p:sp>
      <p:sp>
        <p:nvSpPr>
          <p:cNvPr id="16" name="Text 7"/>
          <p:cNvSpPr txBox="1"/>
          <p:nvPr/>
        </p:nvSpPr>
        <p:spPr>
          <a:xfrm>
            <a:off x="4919208" y="1325120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среды
</a:t>
            </a:r>
            <a:endParaRPr lang="en-US" sz="1600" dirty="0"/>
          </a:p>
        </p:txBody>
      </p:sp>
      <p:sp>
        <p:nvSpPr>
          <p:cNvPr id="17" name="Text 8"/>
          <p:cNvSpPr txBox="1"/>
          <p:nvPr/>
        </p:nvSpPr>
        <p:spPr>
          <a:xfrm>
            <a:off x="4803350" y="3571700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связей между видами, тем труднее экосистеме восстановиться после удара. Поэтому устойчивость природы зависит не только от отдельных организмов, но и от их взаимодействий.
</a:t>
            </a:r>
            <a:endParaRPr lang="en-US" sz="1195" dirty="0"/>
          </a:p>
        </p:txBody>
      </p:sp>
      <p:sp>
        <p:nvSpPr>
          <p:cNvPr id="18" name="Text 9"/>
          <p:cNvSpPr txBox="1"/>
          <p:nvPr/>
        </p:nvSpPr>
        <p:spPr>
          <a:xfrm>
            <a:off x="4919208" y="3134145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устойчивости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2383401"/>
            <a:ext cx="4843800" cy="131779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Антропогенное давление на биосферу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31070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воздействия часто идут вместе и усиливают друг друга. Поэтому защита биосферы требует не одной меры, а комплексных действий.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257175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риск — потеря местообитаний и ухудшение качества среды. Это затрагивает сразу многие виды, включая человека.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школьной экологии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397200"/>
            <a:ext cx="5572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на Земле — единая сеть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3500750"/>
            <a:ext cx="55722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держится на связях: одни организмы создают органическое вещество, другие его используют, а третьи возвращают элементы в среду. Если нарушить один участок, отклик почувствует вся система.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2026-07-26T19:19:40Z</dcterms:created>
  <dcterms:modified xsi:type="dcterms:W3CDTF">2026-07-26T19:19:40Z</dcterms:modified>
</cp:coreProperties>
</file>