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image" Target="../media/image-7-7.jpe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jpe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56245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008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понятий: слова для обозначения наций и национальностей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2106" y="4516678"/>
            <a:ext cx="3827646" cy="30777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936330" y="974360"/>
            <a:ext cx="2870616" cy="28856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ключевыми словами, которые помогают различать народы и национальности.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77084" y="1691289"/>
            <a:ext cx="5173980" cy="29154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4541" y="2194559"/>
            <a:ext cx="2683479" cy="188214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«нация» и «национальность» появились в Европе XVIII–XIX веков и отражают важные отличия этнической принадлежности и гражданства.
</a:t>
            </a:r>
            <a:endParaRPr lang="en-US" sz="1050" dirty="0"/>
          </a:p>
        </p:txBody>
      </p:sp>
      <p:sp>
        <p:nvSpPr>
          <p:cNvPr id="7" name="Text 1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терминов о нациях
</a:t>
            </a:r>
            <a:endParaRPr lang="en-US" sz="2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нация? Три важных аспекта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Общность происхождения и истории
</a:t>
            </a:r>
            <a:pPr algn="l" indent="0" marL="0">
              <a:lnSpc>
                <a:spcPct val="100000"/>
              </a:lnSpc>
              <a:buNone/>
            </a:pPr>
            <a:r>
              <a:rPr lang="en-US" sz="38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объединяет людей с общими корнями и историей, создавая чувство принадлежности. Это фундамент для национальной идентичности.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язык и культура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и культурные традиции формируют уникальность нации, отличая её от других обществ и поддерживая связь между людьми.
</a:t>
            </a:r>
            <a:endParaRPr lang="en-US" sz="1210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Самосознание и символы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Нация проявляет себя через национальное самосознание, флаги, гимны и праздники, которые укрепляют чувство единства и гордости.
</a:t>
            </a:r>
            <a:endParaRPr lang="en-US" sz="121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604" y="2496706"/>
            <a:ext cx="2690306" cy="1975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2301" y="2496122"/>
            <a:ext cx="2702678" cy="19768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0170" y="2495989"/>
            <a:ext cx="2724871" cy="19771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0839" y="1734094"/>
            <a:ext cx="2568865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– более широкое понятие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 объединяет группы с общими языком или культурой, но не обязательно с государством. Это более гибкий термин, охватывающий разные общности.
</a:t>
            </a:r>
            <a:endParaRPr lang="en-US" sz="1207" dirty="0"/>
          </a:p>
        </p:txBody>
      </p:sp>
      <p:sp>
        <p:nvSpPr>
          <p:cNvPr id="9" name="Text 1"/>
          <p:cNvSpPr txBox="1"/>
          <p:nvPr/>
        </p:nvSpPr>
        <p:spPr>
          <a:xfrm>
            <a:off x="6127341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Национальность и этническая принадлежность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народа могут сосуществовать разные национальности, отражающие сложную этническую структуру общества.
</a:t>
            </a:r>
            <a:endParaRPr lang="en-US" sz="1153" dirty="0"/>
          </a:p>
        </p:txBody>
      </p:sp>
      <p:sp>
        <p:nvSpPr>
          <p:cNvPr id="10" name="Text 2"/>
          <p:cNvSpPr txBox="1"/>
          <p:nvPr/>
        </p:nvSpPr>
        <p:spPr>
          <a:xfrm>
            <a:off x="3256724" y="1734094"/>
            <a:ext cx="2611702" cy="6903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2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народов в России
</a:t>
            </a:r>
            <a:pPr algn="l" indent="0" marL="0">
              <a:lnSpc>
                <a:spcPct val="100000"/>
              </a:lnSpc>
              <a:buNone/>
            </a:pPr>
            <a:r>
              <a:rPr lang="en-US" sz="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проживают свыше 190 народов, например, татары, башкиры и чеченцы, каждый со своей культурой и языком.
</a:t>
            </a:r>
            <a:endParaRPr lang="en-US" sz="1252" dirty="0"/>
          </a:p>
        </p:txBody>
      </p:sp>
      <p:sp>
        <p:nvSpPr>
          <p:cNvPr id="11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народа и отличие от нации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501500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национальность – этническая принадлежность, указываемая в паспорте, отдельно от гражданства.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424922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термин подчёркивает разнообразие населения и не всегда совпадает с местом проживания или государством.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324641" y="2140092"/>
            <a:ext cx="2237391" cy="20346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школьном классе часто встречаются дети разных национальностей, что отражает многонациональность общества.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национальность: российская специфика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народы не имеют собственного государства, в то время как некоторые нации обладают государственностью.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сложные пересечения между этническими группами и государствами.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Социологические исследования,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нации, народа и государства
</a:t>
            </a:r>
            <a:endParaRPr lang="en-US" sz="2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Этнонимы: названия народов в мире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Самоназвания и внешние имена
</a:t>
            </a:r>
            <a:pPr algn="l" indent="0" marL="0">
              <a:lnSpc>
                <a:spcPct val="100000"/>
              </a:lnSpc>
              <a:buNone/>
            </a:pPr>
            <a:r>
              <a:rPr lang="en-US" sz="368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Эндонимы — это имена, которыми народы называют себя, а экзонимы — названия, используемые другими народами. Например, немцы называют себя Deutsche, а по-русски — немцы.
</a:t>
            </a:r>
            <a:endParaRPr lang="en-US" sz="1031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6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этнонимов
</a:t>
            </a:r>
            <a:pPr algn="l" indent="0" marL="0">
              <a:lnSpc>
                <a:spcPct val="100000"/>
              </a:lnSpc>
              <a:buNone/>
            </a:pPr>
            <a:r>
              <a:rPr lang="en-US" sz="449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«русские», «японцы» и «англичане» — примеры этнонимов, которые отражают культуру и исторические связи народов.
</a:t>
            </a:r>
            <a:endParaRPr lang="en-US" sz="1256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языков на этнонимы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этнонимов часто зависят от языковых особенностей и могут сильно различаться в разных языках, что отражает культурную специфику.
</a:t>
            </a:r>
            <a:endParaRPr lang="en-US" sz="121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8113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Гиперонимы — обобщённые термины, как «европейцы» или «азиаты», охватывающие большие группы народов.
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4788934" y="2075790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Гипонимы — более конкретные названия, например, «французы» или «японцы», отражающие отдельные этнические группы.
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438113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Подобная иерархия помогает систематизировать знания о народах и лучше понимать их место в мировой культуре.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88934" y="3746375"/>
            <a:ext cx="3077771" cy="8067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этих категорий важно для изучения языков и культур, облегчая восприятие информации о многообразии мира.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Гиперонимы и гипонимы национальных названий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2154" y="2307321"/>
            <a:ext cx="3848986" cy="16004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962" y="1566447"/>
            <a:ext cx="3908988" cy="2041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типичные формы этнонимов и связанные с ними прилагательные и языки на примерах трех стран.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окончаниях помогают правильно использовать слова в речи, отражая грамматические нормы.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56962" y="4033286"/>
            <a:ext cx="3901899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английского языка, 7 класс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Формы этнонимов по странам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Этнонимы часто преобразуются в прилагательные, например, «англичанин» меняется на «английский», что указывает на связь с культурой и языком.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прилагательные звучат иначе, чем существительные, например, «швед» и «шведский», что важно учитывать в правильном употреблении.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прилагательных и языковые особенности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12084" y="1824463"/>
            <a:ext cx="3331800" cy="275589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5691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Эндонимы — это названия народов, которыми они называют себя сами. Например, немцы называют себя "Deutsche", а японцы — "Nihonjin". Эти слова отражают внутреннее восприятие и самобытность народа.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264182" y="2547933"/>
            <a:ext cx="2293620" cy="15146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Экзонимы — это названия, которые используются другими народами, не совпадающие с эндонимами. Так, на русском языке "немцы", а на английском — "Germans". Отличия в экзонимах могут вызывать путаницу при изучении языков.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8775" y="310202"/>
            <a:ext cx="7108800" cy="7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Эндонимы и экзонимы: различие самоназваний и внешних названий
</a:t>
            </a:r>
            <a:endParaRPr lang="en-US" sz="20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8720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Мужские этнонимы часто образуются с помощью суффиксов «-ец» (например, «итальянец»), «-анин» («гражданин») и «-ин» («американин»). Эти окончания помогают точно обозначать принадлежность к народу.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39491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Женские формы обычно создаются добавлением суффикса «-ка»: «француз» становится «француженка», а «англичанин» — «англичанка». Это важно учитывать при правильном употреблении слов по роду.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111266" y="2198483"/>
            <a:ext cx="2182128" cy="239544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суффиксов помогает не только корректно называть национальности, но и правильно образовывать прилагательные, что облегчает коммуникацию и изучение грамматики русского языка.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и окончания этнонимов в русском языке
</a:t>
            </a:r>
            <a:endParaRPr lang="en-US" sz="2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3088" y="1647327"/>
            <a:ext cx="8019234" cy="29204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7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образования форм этнонимов и прилагательных
</a:t>
            </a:r>
            <a:pPr algn="l" indent="0" marL="0">
              <a:lnSpc>
                <a:spcPct val="100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для правильного использования форм национальностей в речи и письме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114" y="1647489"/>
            <a:ext cx="3848986" cy="29200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48769" y="1647327"/>
            <a:ext cx="4069235" cy="1793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нации концентрируются в Азии и Северной Америке, что отражает географические и исторические особенности развития.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крупнейшие нации вместе составляют почти половину населения планеты, что влияет на мировую культуру и экономику.
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4748770" y="3881852"/>
            <a:ext cx="4061855" cy="72603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2023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нации мира по численности населения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3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2778" y="2046224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древности люди называли общности такими словами, как «племя», «род» или «град», что отражало социальную структуру и территориальную принадлежность.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2778" y="3578858"/>
            <a:ext cx="3437864" cy="11208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развитием государств появились современные термины «нация» и «национальность», отражающие более сложные формы объединения и самоидентификации людей.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изменения: как обозначали народы в прошлом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603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Этнонимы широко варьируются в зависимости от языка: русские говорят "англичане", а в английском — "English", в немецком — "Englisch", что может вызвать сложности при изучении.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588747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учитывать такие различия, чтобы правильно понимать и использовать этнонимы в межкультурной коммуникации и изучении иностранных языков.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80936" y="2263514"/>
            <a:ext cx="2182128" cy="21879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названия народов имеют неоднозначные переводы, например, "американцы" в русском языке обозначают жителей США, а не всех народов Американского континента.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Наименования народов на разных языках
</a:t>
            </a:r>
            <a:endParaRPr lang="en-US" sz="2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1" y="2387997"/>
            <a:ext cx="4218226" cy="219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259" y="2388110"/>
            <a:ext cx="4201939" cy="21912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1213" y="1486815"/>
            <a:ext cx="3898617" cy="7895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1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Национальная принадлежность через язык
</a:t>
            </a:r>
            <a:pPr algn="l" indent="0" marL="0">
              <a:lnSpc>
                <a:spcPct val="100000"/>
              </a:lnSpc>
              <a:buNone/>
            </a:pPr>
            <a:r>
              <a:rPr lang="en-US" sz="4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название народа тесно связано с именем его языка, например, "француз" и "французский". Такой подход помогает легко установить принадлежность к группе и понять культурные особенности.
</a:t>
            </a:r>
            <a:endParaRPr lang="en-US" sz="1381" dirty="0"/>
          </a:p>
        </p:txBody>
      </p:sp>
      <p:sp>
        <p:nvSpPr>
          <p:cNvPr id="10" name="Text 1"/>
          <p:cNvSpPr txBox="1"/>
          <p:nvPr/>
        </p:nvSpPr>
        <p:spPr>
          <a:xfrm>
            <a:off x="4790452" y="1486809"/>
            <a:ext cx="3898617" cy="7895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Многоязычие в многонациональных странах
</a:t>
            </a:r>
            <a:pPr algn="l" indent="0" marL="0">
              <a:lnSpc>
                <a:spcPct val="100000"/>
              </a:lnSpc>
              <a:buNone/>
            </a:pPr>
            <a:r>
              <a:rPr lang="en-US" sz="48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некоторых странах, например, в Швейцарии, одна нация пользуется несколькими официальными языками — немецким, французским, итальянским и ретороманским, что свидетельствует о культурном многообразии.
</a:t>
            </a:r>
            <a:endParaRPr lang="en-US" sz="1363" dirty="0"/>
          </a:p>
        </p:txBody>
      </p:sp>
      <p:sp>
        <p:nvSpPr>
          <p:cNvPr id="11" name="Text 2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национальности и языка
</a:t>
            </a:r>
            <a:endParaRPr lang="en-US" sz="2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7512" y="2536505"/>
            <a:ext cx="2602145" cy="199989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68662" y="2536505"/>
            <a:ext cx="2602145" cy="199989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19812" y="2536505"/>
            <a:ext cx="2602145" cy="199989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358775" y="310202"/>
            <a:ext cx="7108825" cy="7489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тенденции в словах о национальностях
</a:t>
            </a:r>
            <a:endParaRPr lang="en-US" sz="2000" dirty="0"/>
          </a:p>
        </p:txBody>
      </p:sp>
      <p:sp>
        <p:nvSpPr>
          <p:cNvPr id="13" name="Text 2"/>
          <p:cNvSpPr txBox="1"/>
          <p:nvPr/>
        </p:nvSpPr>
        <p:spPr>
          <a:xfrm>
            <a:off x="471214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этнонимов
</a:t>
            </a:r>
            <a:pPr algn="l" indent="0" marL="0">
              <a:lnSpc>
                <a:spcPct val="100000"/>
              </a:lnSpc>
              <a:buNone/>
            </a:pPr>
            <a:r>
              <a:rPr lang="en-US" sz="432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современном мире возникли новые самоназвания, такие как афроамериканцы и латиноамериканцы, отражающие сложные этнические и культурные идентичности.
</a:t>
            </a:r>
            <a:endParaRPr lang="en-US" sz="1210" dirty="0"/>
          </a:p>
        </p:txBody>
      </p:sp>
      <p:sp>
        <p:nvSpPr>
          <p:cNvPr id="14" name="Text 3"/>
          <p:cNvSpPr txBox="1"/>
          <p:nvPr/>
        </p:nvSpPr>
        <p:spPr>
          <a:xfrm>
            <a:off x="3315438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Акцент на уважении и самобытности
</a:t>
            </a:r>
            <a:pPr algn="l" indent="0" marL="0">
              <a:lnSpc>
                <a:spcPct val="100000"/>
              </a:lnSpc>
              <a:buNone/>
            </a:pPr>
            <a:r>
              <a:rPr lang="en-US" sz="383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термины подчёркивают важность уважения к культуре и языку народов, что способствует развитию толерантности и взаимопонимания.
</a:t>
            </a:r>
            <a:endParaRPr lang="en-US" sz="1073" dirty="0"/>
          </a:p>
        </p:txBody>
      </p:sp>
      <p:sp>
        <p:nvSpPr>
          <p:cNvPr id="15" name="Text 4"/>
          <p:cNvSpPr txBox="1"/>
          <p:nvPr/>
        </p:nvSpPr>
        <p:spPr>
          <a:xfrm>
            <a:off x="6166433" y="1798674"/>
            <a:ext cx="2520840" cy="6921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глобализации и миграций
</a:t>
            </a:r>
            <a:pPr algn="l" indent="0" marL="0">
              <a:lnSpc>
                <a:spcPct val="100000"/>
              </a:lnSpc>
              <a:buNone/>
            </a:pPr>
            <a:r>
              <a:rPr lang="en-US" sz="405" b="1" dirty="0">
                <a:solidFill>
                  <a:srgbClr val="A3003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миграционных процессов и глобальных связей создал новые группы и обозначения, связывающие разные этнические сообщества в единую мировую сеть.
</a:t>
            </a:r>
            <a:endParaRPr lang="en-US" sz="113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867943" y="1056457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использовать современные и корректные этнонимы, чтобы уважать культурную самобытность и избежать обид и недопонимания в общении.
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6589990" y="1056458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Устаревшие или стереотипные выражения могут привести к негативным реакциям и искажению восприятия народа в обществе.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867942" y="3165709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среде рекомендуется обучать учеников правильному употреблению национальных названий и культурной чуткости.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589989" y="3165710"/>
            <a:ext cx="2122406" cy="95932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этих норм способствует формированию толерантного и уважительного отношения к многообразию мира среди молодежи.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61950" y="814388"/>
            <a:ext cx="2562225" cy="35147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Корректность и уважение при употреблении национальных названий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7641626" y="4678984"/>
            <a:ext cx="1311843" cy="25877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24434" y="1405968"/>
            <a:ext cx="4816995" cy="233156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800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правильных слов о нациях для гармонии в обществе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и уважительное употребление терминов о национальностях помогает строить взаимопонимание, поддерживает толерантность и способствует ценности культурного разнообразия современного мира.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2026-05-07T04:07:01Z</dcterms:created>
  <dcterms:modified xsi:type="dcterms:W3CDTF">2026-05-07T04:07:01Z</dcterms:modified>
</cp:coreProperties>
</file>