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jpe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eg"/><Relationship Id="rId6" Type="http://schemas.openxmlformats.org/officeDocument/2006/relationships/image" Target="../media/image-10-6.png"/><Relationship Id="rId7" Type="http://schemas.openxmlformats.org/officeDocument/2006/relationships/image" Target="../media/image-10-7.jpe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e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jpe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jpeg"/><Relationship Id="rId6" Type="http://schemas.openxmlformats.org/officeDocument/2006/relationships/image" Target="../media/image-13-6.png"/><Relationship Id="rId7" Type="http://schemas.openxmlformats.org/officeDocument/2006/relationships/image" Target="../media/image-13-7.jpe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image" Target="../media/image-17-7.jpeg"/><Relationship Id="rId8" Type="http://schemas.openxmlformats.org/officeDocument/2006/relationships/image" Target="../media/image-17-8.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jpeg"/><Relationship Id="rId6" Type="http://schemas.openxmlformats.org/officeDocument/2006/relationships/image" Target="../media/image-19-6.png"/><Relationship Id="rId7" Type="http://schemas.openxmlformats.org/officeDocument/2006/relationships/image" Target="../media/image-19-7.jpe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3423" y="2263"/>
            <a:ext cx="5470577" cy="51500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6697" y="1275736"/>
            <a:ext cx="3502742" cy="2278625"/>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Наследственная изменчивость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Источник биологического разнообразия и двигатель эволюции.
</a:t>
            </a:r>
            <a:endParaRPr lang="en-US" sz="3000" dirty="0"/>
          </a:p>
        </p:txBody>
      </p:sp>
      <p:sp>
        <p:nvSpPr>
          <p:cNvPr id="5" name="Text 1"/>
          <p:cNvSpPr txBox="1"/>
          <p:nvPr/>
        </p:nvSpPr>
        <p:spPr>
          <a:xfrm>
            <a:off x="486697" y="4011560"/>
            <a:ext cx="3038168" cy="523568"/>
          </a:xfrm>
          <a:prstGeom prst="rect">
            <a:avLst/>
          </a:prstGeom>
          <a:noFill/>
          <a:ln/>
        </p:spPr>
        <p:txBody>
          <a:bodyPr wrap="square" lIns="0" tIns="0" rIns="0" bIns="0" rtlCol="0" anchor="ctr"/>
          <a:lstStyle/>
          <a:p>
            <a:pPr algn="l" indent="0" marL="0">
              <a:lnSpc>
                <a:spcPct val="100000"/>
              </a:lnSpc>
              <a:buNone/>
            </a:pPr>
            <a:r>
              <a:rPr lang="en-US" sz="1100" dirty="0">
                <a:solidFill>
                  <a:srgbClr val="020086"/>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 y="0"/>
            <a:ext cx="4666288" cy="51545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67300" y="728250"/>
            <a:ext cx="3624749" cy="3687000"/>
          </a:xfrm>
          <a:prstGeom prst="rect">
            <a:avLst/>
          </a:prstGeom>
          <a:noFill/>
          <a:ln/>
        </p:spPr>
        <p:txBody>
          <a:bodyPr wrap="square" lIns="0" tIns="0" rIns="0" bIns="0" rtlCol="0" anchor="ctr"/>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От Менделя к геномике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Интерес к наследственной изменчивости вырос вместе с генетикой: от опытов Менделя до молекулярной биологии и геномики. Открытие структуры ДНК в 1953 году стало поворотным моментом, после которого механизмы наследования начали объясняться на молекулярном уровне.
</a:t>
            </a:r>
            <a:endParaRPr lang="en-US" sz="27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7511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Изменчивость — это способность организмов приобретать новые признаки в течение жизни и передавать часть из них потомкам. Она создаёт разнообразие особей внутри вида и делает популяции устойчивее к изменениям среды.
</a:t>
            </a:r>
            <a:endParaRPr lang="en-US" sz="1100" dirty="0"/>
          </a:p>
        </p:txBody>
      </p:sp>
      <p:sp>
        <p:nvSpPr>
          <p:cNvPr id="6" name="Text 1"/>
          <p:cNvSpPr txBox="1"/>
          <p:nvPr/>
        </p:nvSpPr>
        <p:spPr>
          <a:xfrm>
            <a:off x="3318294"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Наследственная изменчивость связана с изменениями генетического материала. Именно она закрепляется в ряду поколений, создаёт материал для эволюции и позволяет селекционерам отбирать нужные признаки у растений и животных.
</a:t>
            </a:r>
            <a:endParaRPr lang="en-US" sz="1100" dirty="0"/>
          </a:p>
        </p:txBody>
      </p:sp>
      <p:sp>
        <p:nvSpPr>
          <p:cNvPr id="7" name="Text 2"/>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Понятие изменчивости: разновидности и особенности
</a:t>
            </a:r>
            <a:endParaRPr lang="en-US" sz="2400" dirty="0"/>
          </a:p>
        </p:txBody>
      </p:sp>
      <p:sp>
        <p:nvSpPr>
          <p:cNvPr id="8" name="Text 3"/>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9" name="Text 4"/>
          <p:cNvSpPr txBox="1"/>
          <p:nvPr/>
        </p:nvSpPr>
        <p:spPr>
          <a:xfrm>
            <a:off x="617106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Ненаследственная, или модификационная, изменчивость вызывается условиями среды: температурой, освещённостью, питанием. Она помогает организму приспосабливаться быстро, но обычно не меняет генотип и поэтому не передаётся потомкам.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3" y="1821425"/>
            <a:ext cx="2669113" cy="3333137"/>
          </a:xfrm>
          <a:prstGeom prst="rect">
            <a:avLst/>
          </a:prstGeom>
        </p:spPr>
      </p:pic>
      <p:sp>
        <p:nvSpPr>
          <p:cNvPr id="4"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Генетические механизмы возникновения наследственной изменчивости
</a:t>
            </a:r>
            <a:endParaRPr lang="en-US" sz="24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6" name="Text 2"/>
          <p:cNvSpPr txBox="1"/>
          <p:nvPr/>
        </p:nvSpPr>
        <p:spPr>
          <a:xfrm>
            <a:off x="3102479" y="2507793"/>
            <a:ext cx="2317247" cy="1466549"/>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Изменения в ДНК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Наследственная изменчивость начинается с изменений в ДНК: в последовательности нуклеотидов, в строении гена или даже в устройстве хромосомы. Такие изменения могут возникать случайно либо под действием мутагенов.
</a:t>
            </a:r>
            <a:endParaRPr lang="en-US" sz="1400" dirty="0"/>
          </a:p>
        </p:txBody>
      </p:sp>
      <p:sp>
        <p:nvSpPr>
          <p:cNvPr id="7" name="Text 3"/>
          <p:cNvSpPr txBox="1"/>
          <p:nvPr/>
        </p:nvSpPr>
        <p:spPr>
          <a:xfrm>
            <a:off x="6045704" y="2507793"/>
            <a:ext cx="2317246" cy="1466549"/>
          </a:xfrm>
          <a:prstGeom prst="rect">
            <a:avLst/>
          </a:prstGeom>
          <a:noFill/>
          <a:ln/>
        </p:spPr>
        <p:txBody>
          <a:bodyPr wrap="square" lIns="0" tIns="0" rIns="0" bIns="0" rtlCol="0" anchor="t"/>
          <a:lstStyle/>
          <a:p>
            <a:pPr algn="l" indent="0" marL="0">
              <a:lnSpc>
                <a:spcPct val="100000"/>
              </a:lnSpc>
              <a:buNone/>
            </a:pPr>
            <a:r>
              <a:rPr lang="en-US" sz="1273" b="1" dirty="0">
                <a:solidFill>
                  <a:srgbClr val="FFFFFF"/>
                </a:solidFill>
                <a:latin typeface="Arial" pitchFamily="34" charset="0"/>
                <a:ea typeface="Arial" pitchFamily="34" charset="-122"/>
                <a:cs typeface="Arial" pitchFamily="34" charset="-120"/>
              </a:rPr>
              <a:t>Рекомбинация и половой процесс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Дополнительный источник разнообразия — рекомбинация. Во время мейоза и при половом размножении аллели перераспределяются, поэтому потомки получают новые сочетания признаков, которых не было у родителей.
</a:t>
            </a:r>
            <a:endParaRPr lang="en-US" sz="1273"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2148509"/>
            <a:ext cx="4750071" cy="151583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Типы, причины и частота мутаций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Основные типы мутаций и их масштаб изменения наследственного материала.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Мутации затрагивают разные уровни наследственного материала, поэтому могут менять как отдельный признак, так и целые наборы хромосом.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Учебные данные по генетике; частота спонтанных мутаций у человека — около 1 на 100 000 генов за поколение.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73" y="1821425"/>
            <a:ext cx="2669113" cy="3333137"/>
          </a:xfrm>
          <a:prstGeom prst="rect">
            <a:avLst/>
          </a:prstGeom>
        </p:spPr>
      </p:pic>
      <p:sp>
        <p:nvSpPr>
          <p:cNvPr id="4" name="Text 0"/>
          <p:cNvSpPr txBox="1"/>
          <p:nvPr/>
        </p:nvSpPr>
        <p:spPr>
          <a:xfrm>
            <a:off x="310401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профазе I мейоза гомологичные хромосомы сближаются и обмениваются участками. Так возникают новые комбинации генов в одной хромосоме, а разнообразие гамет заметно возрастает уже на этой стадии.
</a:t>
            </a:r>
            <a:endParaRPr lang="en-US" sz="1100" dirty="0"/>
          </a:p>
        </p:txBody>
      </p:sp>
      <p:sp>
        <p:nvSpPr>
          <p:cNvPr id="5" name="Text 1"/>
          <p:cNvSpPr txBox="1"/>
          <p:nvPr/>
        </p:nvSpPr>
        <p:spPr>
          <a:xfrm>
            <a:off x="6041522" y="2429175"/>
            <a:ext cx="2258563" cy="1466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Затем пары хромосом расходятся к полюсам клетки независимо друг от друга. В результате каждая гамета получает уникальный набор аллелей, а у потомков появляются неповторимые сочетания признаков.
</a:t>
            </a:r>
            <a:endParaRPr lang="en-US" sz="1100" dirty="0"/>
          </a:p>
        </p:txBody>
      </p:sp>
      <p:sp>
        <p:nvSpPr>
          <p:cNvPr id="6" name="Text 2"/>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Рекомбинация генов как источник наследственной изменчивости
</a:t>
            </a:r>
            <a:endParaRPr lang="en-US" sz="2400" dirty="0"/>
          </a:p>
        </p:txBody>
      </p:sp>
      <p:sp>
        <p:nvSpPr>
          <p:cNvPr id="7" name="Text 3"/>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Комбинативная изменчивость при половом размножении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Даже при одинаковых родителях число возможных комбинаций огромно, потому что каждая гамета формируется случайно. Случайность оплодотворения усиливает генетическую уникальность потомков.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997" dirty="0">
                <a:solidFill>
                  <a:srgbClr val="FFFFFF"/>
                </a:solidFill>
                <a:latin typeface="Arial" pitchFamily="34" charset="0"/>
                <a:ea typeface="Arial" pitchFamily="34" charset="-122"/>
                <a:cs typeface="Arial" pitchFamily="34" charset="-120"/>
              </a:rPr>
              <a:t>Половое размножение многократно увеличивает число вариантов генотипа и делает полное совпадение у братьев крайне редким.
</a:t>
            </a:r>
            <a:pPr algn="l" indent="0" marL="0">
              <a:lnSpc>
                <a:spcPct val="100000"/>
              </a:lnSpc>
              <a:buNone/>
            </a:pPr>
            <a:r>
              <a:rPr lang="en-US" sz="997"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97" dirty="0">
                <a:solidFill>
                  <a:srgbClr val="FFFFFF"/>
                </a:solidFill>
                <a:latin typeface="Arial" pitchFamily="34" charset="0"/>
                <a:ea typeface="Arial" pitchFamily="34" charset="-122"/>
                <a:cs typeface="Arial" pitchFamily="34" charset="-120"/>
              </a:rPr>
              <a:t>Оценка по независимому распределению хромосом и рекомбинации аллелей; вероятность совпадения генотипа у двух неидентичных братьев — менее 1 на 7×10^13.
</a:t>
            </a:r>
            <a:endParaRPr lang="en-US" sz="997"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26424" y="1426907"/>
            <a:ext cx="6829976" cy="21795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Дискретная и непрерывная изменчивость: отличия и примеры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7" name="Text 2"/>
          <p:cNvSpPr txBox="1"/>
          <p:nvPr/>
        </p:nvSpPr>
        <p:spPr>
          <a:xfrm>
            <a:off x="495300" y="3878826"/>
            <a:ext cx="3780171" cy="1078609"/>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Сравнение двух форм изменчивости по способу проявления и примерам у человека.
</a:t>
            </a:r>
            <a:endParaRPr lang="en-US" sz="1200" dirty="0"/>
          </a:p>
        </p:txBody>
      </p:sp>
      <p:sp>
        <p:nvSpPr>
          <p:cNvPr id="8" name="Text 3"/>
          <p:cNvSpPr txBox="1"/>
          <p:nvPr/>
        </p:nvSpPr>
        <p:spPr>
          <a:xfrm>
            <a:off x="4485205" y="3878826"/>
            <a:ext cx="3105863" cy="1078609"/>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Дискретные признаки легче разделить на классы, а непрерывные обычно формируются под влиянием многих генов и условий среды.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Общие положения генетики и фенотипической изменчивости.
</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Независимое наследование признаков у гороха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Схема дигибридного скрещивания по третьему закону Менделя.
</a:t>
            </a:r>
            <a:endParaRPr 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941" y="2327342"/>
            <a:ext cx="2644996" cy="28272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56905" y="2327342"/>
            <a:ext cx="2644996" cy="28272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03588" y="2327342"/>
            <a:ext cx="2644996" cy="2827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643727" y="1544166"/>
            <a:ext cx="2355425" cy="627855"/>
          </a:xfrm>
          <a:prstGeom prst="rect">
            <a:avLst/>
          </a:prstGeom>
          <a:noFill/>
          <a:ln/>
        </p:spPr>
        <p:txBody>
          <a:bodyPr wrap="square" lIns="0" tIns="0" rIns="0" bIns="0" rtlCol="0" anchor="t"/>
          <a:lstStyle/>
          <a:p>
            <a:pPr algn="l" indent="0" marL="0">
              <a:lnSpc>
                <a:spcPct val="100000"/>
              </a:lnSpc>
              <a:buNone/>
            </a:pPr>
            <a:r>
              <a:rPr lang="en-US" sz="760" b="1" dirty="0">
                <a:solidFill>
                  <a:srgbClr val="000000"/>
                </a:solidFill>
                <a:latin typeface="Arial" pitchFamily="34" charset="0"/>
                <a:ea typeface="Arial" pitchFamily="34" charset="-122"/>
                <a:cs typeface="Arial" pitchFamily="34" charset="-120"/>
              </a:rPr>
              <a:t>Карта, на которой виден путь к диагнозу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На листе генетической карты гены выглядят как точки на длинной хромосоме. Врач-генетик ищет участок, связанный с наследственным заболеванием, и сравнивает его с клиническими симптомами пациента. На схеме можно выделить соседние маркеры, чтобы уточнить положение нужного гена и подобрать точный тест.
</a:t>
            </a:r>
            <a:endParaRPr lang="en-US" sz="760" dirty="0"/>
          </a:p>
        </p:txBody>
      </p:sp>
      <p:sp>
        <p:nvSpPr>
          <p:cNvPr id="11" name="Text 1"/>
          <p:cNvSpPr txBox="1"/>
          <p:nvPr/>
        </p:nvSpPr>
        <p:spPr>
          <a:xfrm>
            <a:off x="3401691" y="1544166"/>
            <a:ext cx="2355425" cy="627855"/>
          </a:xfrm>
          <a:prstGeom prst="rect">
            <a:avLst/>
          </a:prstGeom>
          <a:noFill/>
          <a:ln/>
        </p:spPr>
        <p:txBody>
          <a:bodyPr wrap="square" lIns="0" tIns="0" rIns="0" bIns="0" rtlCol="0" anchor="t"/>
          <a:lstStyle/>
          <a:p>
            <a:pPr algn="l" indent="0" marL="0">
              <a:lnSpc>
                <a:spcPct val="100000"/>
              </a:lnSpc>
              <a:buNone/>
            </a:pPr>
            <a:r>
              <a:rPr lang="en-US" sz="760" b="1" dirty="0">
                <a:solidFill>
                  <a:srgbClr val="000000"/>
                </a:solidFill>
                <a:latin typeface="Arial" pitchFamily="34" charset="0"/>
                <a:ea typeface="Arial" pitchFamily="34" charset="-122"/>
                <a:cs typeface="Arial" pitchFamily="34" charset="-120"/>
              </a:rPr>
              <a:t>Когда один ген меняет семейную историю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Иногда найденный на карте участок объясняет привычный для семьи рисунок болезни: например, гемофилию или фенилкетонурию. После подтверждения диагноза семье становится понятнее, как наследуется признак и какие меры наблюдения нужны. На иллюстрации это можно показать через схему родословной и выделенный фрагмент хромосомы.
</a:t>
            </a:r>
            <a:endParaRPr lang="en-US" sz="760" dirty="0"/>
          </a:p>
        </p:txBody>
      </p:sp>
      <p:sp>
        <p:nvSpPr>
          <p:cNvPr id="12" name="Text 2"/>
          <p:cNvSpPr txBox="1"/>
          <p:nvPr/>
        </p:nvSpPr>
        <p:spPr>
          <a:xfrm>
            <a:off x="6148374" y="1544166"/>
            <a:ext cx="2355425" cy="627855"/>
          </a:xfrm>
          <a:prstGeom prst="rect">
            <a:avLst/>
          </a:prstGeom>
          <a:noFill/>
          <a:ln/>
        </p:spPr>
        <p:txBody>
          <a:bodyPr wrap="square" lIns="0" tIns="0" rIns="0" bIns="0" rtlCol="0" anchor="t"/>
          <a:lstStyle/>
          <a:p>
            <a:pPr algn="l" indent="0" marL="0">
              <a:lnSpc>
                <a:spcPct val="100000"/>
              </a:lnSpc>
              <a:buNone/>
            </a:pPr>
            <a:r>
              <a:rPr lang="en-US" sz="703" b="1" dirty="0">
                <a:solidFill>
                  <a:srgbClr val="000000"/>
                </a:solidFill>
                <a:latin typeface="Arial" pitchFamily="34" charset="0"/>
                <a:ea typeface="Arial" pitchFamily="34" charset="-122"/>
                <a:cs typeface="Arial" pitchFamily="34" charset="-120"/>
              </a:rPr>
              <a:t>Почему различается частота болезней в популяциях
</a:t>
            </a:r>
            <a:pPr algn="l" indent="0" marL="0">
              <a:lnSpc>
                <a:spcPct val="100000"/>
              </a:lnSpc>
              <a:buNone/>
            </a:pPr>
            <a:r>
              <a:rPr lang="en-US" sz="55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52" dirty="0">
                <a:solidFill>
                  <a:srgbClr val="000000"/>
                </a:solidFill>
                <a:latin typeface="Arial" pitchFamily="34" charset="0"/>
                <a:ea typeface="Arial" pitchFamily="34" charset="-122"/>
                <a:cs typeface="Arial" pitchFamily="34" charset="-120"/>
              </a:rPr>
              <a:t>Генетические исследования показывают, что одни наследственные нарушения встречаются чаще в отдельных популяциях и этнических группах, чем в других. Это связано с историей изоляции, браками внутри групп и случайным распространением вариантов генов. Для изображения подойдёт сравнение нескольких карт с разной плотностью маркеров.
</a:t>
            </a:r>
            <a:endParaRPr lang="en-US" sz="703" dirty="0"/>
          </a:p>
        </p:txBody>
      </p:sp>
      <p:sp>
        <p:nvSpPr>
          <p:cNvPr id="13" name="Text 3"/>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Генетические карты и наследственные признаки человека
</a:t>
            </a:r>
            <a:endParaRPr lang="en-US" sz="2400" dirty="0"/>
          </a:p>
        </p:txBody>
      </p:sp>
      <p:sp>
        <p:nvSpPr>
          <p:cNvPr id="14"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187982" y="1821425"/>
            <a:ext cx="2669113" cy="3333137"/>
          </a:xfrm>
          <a:prstGeom prst="rect">
            <a:avLst/>
          </a:prstGeom>
        </p:spPr>
      </p:pic>
      <p:sp>
        <p:nvSpPr>
          <p:cNvPr id="4"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Естественный отбор требует наследственной изменчивости
</a:t>
            </a:r>
            <a:endParaRPr lang="en-US" sz="24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6" name="Text 2"/>
          <p:cNvSpPr txBox="1"/>
          <p:nvPr/>
        </p:nvSpPr>
        <p:spPr>
          <a:xfrm>
            <a:off x="495300" y="2507793"/>
            <a:ext cx="2317247" cy="1466549"/>
          </a:xfrm>
          <a:prstGeom prst="rect">
            <a:avLst/>
          </a:prstGeom>
          <a:noFill/>
          <a:ln/>
        </p:spPr>
        <p:txBody>
          <a:bodyPr wrap="square" lIns="0" tIns="0" rIns="0" bIns="0" rtlCol="0" anchor="t"/>
          <a:lstStyle/>
          <a:p>
            <a:pPr algn="l" indent="0" marL="0">
              <a:lnSpc>
                <a:spcPct val="100000"/>
              </a:lnSpc>
              <a:buNone/>
            </a:pPr>
            <a:r>
              <a:rPr lang="en-US" sz="1319" b="1" dirty="0">
                <a:solidFill>
                  <a:srgbClr val="000000"/>
                </a:solidFill>
                <a:latin typeface="Arial" pitchFamily="34" charset="0"/>
                <a:ea typeface="Arial" pitchFamily="34" charset="-122"/>
                <a:cs typeface="Arial" pitchFamily="34" charset="-120"/>
              </a:rPr>
              <a:t>Почему популяции не остаются одинаковыми
</a:t>
            </a:r>
            <a:pPr algn="l" indent="0" marL="0">
              <a:lnSpc>
                <a:spcPct val="100000"/>
              </a:lnSpc>
              <a:buNone/>
            </a:pPr>
            <a:r>
              <a:rPr lang="en-US" sz="103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37" dirty="0">
                <a:solidFill>
                  <a:srgbClr val="000000"/>
                </a:solidFill>
                <a:latin typeface="Arial" pitchFamily="34" charset="0"/>
                <a:ea typeface="Arial" pitchFamily="34" charset="-122"/>
                <a:cs typeface="Arial" pitchFamily="34" charset="-120"/>
              </a:rPr>
              <a:t>Внутри любой популяции особи немного различаются по наследственным признакам. Эти различия создают материал, из которого отбор «выбирает» наиболее приспособленные варианты в меняющихся условиях среды.
</a:t>
            </a:r>
            <a:endParaRPr lang="en-US" sz="1319" dirty="0"/>
          </a:p>
        </p:txBody>
      </p:sp>
      <p:sp>
        <p:nvSpPr>
          <p:cNvPr id="7" name="Text 3"/>
          <p:cNvSpPr txBox="1"/>
          <p:nvPr/>
        </p:nvSpPr>
        <p:spPr>
          <a:xfrm>
            <a:off x="6224341" y="2507793"/>
            <a:ext cx="2317246" cy="1466549"/>
          </a:xfrm>
          <a:prstGeom prst="rect">
            <a:avLst/>
          </a:prstGeom>
          <a:noFill/>
          <a:ln/>
        </p:spPr>
        <p:txBody>
          <a:bodyPr wrap="square" lIns="0" tIns="0" rIns="0" bIns="0" rtlCol="0" anchor="t"/>
          <a:lstStyle/>
          <a:p>
            <a:pPr algn="l" indent="0" marL="0">
              <a:lnSpc>
                <a:spcPct val="100000"/>
              </a:lnSpc>
              <a:buNone/>
            </a:pPr>
            <a:r>
              <a:rPr lang="en-US" sz="1393" b="1" dirty="0">
                <a:solidFill>
                  <a:srgbClr val="FFFFFF"/>
                </a:solidFill>
                <a:latin typeface="Arial" pitchFamily="34" charset="0"/>
                <a:ea typeface="Arial" pitchFamily="34" charset="-122"/>
                <a:cs typeface="Arial" pitchFamily="34" charset="-120"/>
              </a:rPr>
              <a:t>Как изменчивость помогает выживанию
</a:t>
            </a:r>
            <a:pPr algn="l" indent="0" marL="0">
              <a:lnSpc>
                <a:spcPct val="100000"/>
              </a:lnSpc>
              <a:buNone/>
            </a:pPr>
            <a:r>
              <a:rPr lang="en-US" sz="109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95" dirty="0">
                <a:solidFill>
                  <a:srgbClr val="FFFFFF"/>
                </a:solidFill>
                <a:latin typeface="Arial" pitchFamily="34" charset="0"/>
                <a:ea typeface="Arial" pitchFamily="34" charset="-122"/>
                <a:cs typeface="Arial" pitchFamily="34" charset="-120"/>
              </a:rPr>
              <a:t>Когда климат, пищевые ресурсы или давление хищников меняются, именно разнообразие повышает шансы вида сохраниться. Так появляются устойчивые формы, способные передавать полезные признаки потомкам.
</a:t>
            </a:r>
            <a:endParaRPr lang="en-US" sz="139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2148509"/>
            <a:ext cx="4750071" cy="151583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Сравнение фенотипической и генотипической изменчивости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Два типа изменчивости различаются по причине возникновения, наследованию и биологическому значению.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Фенотипическая изменчивость помогает быстро приспосабливаться, а генотипическая создаёт устойчивые наследственные различия.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Обобщение базовых положений школьной генетики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826" y="2328144"/>
            <a:ext cx="2675520" cy="262848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88373" y="2328144"/>
            <a:ext cx="2675520" cy="26284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58905" y="2328144"/>
            <a:ext cx="2675520" cy="2628489"/>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Где заметна наследственная изменчивость
</a:t>
            </a:r>
            <a:endParaRPr lang="en-US" sz="2400" dirty="0"/>
          </a:p>
        </p:txBody>
      </p:sp>
      <p:sp>
        <p:nvSpPr>
          <p:cNvPr id="10" name="Text 1"/>
          <p:cNvSpPr txBox="1"/>
          <p:nvPr/>
        </p:nvSpPr>
        <p:spPr>
          <a:xfrm>
            <a:off x="645386" y="1544166"/>
            <a:ext cx="2382399" cy="627855"/>
          </a:xfrm>
          <a:prstGeom prst="rect">
            <a:avLst/>
          </a:prstGeom>
          <a:noFill/>
          <a:ln/>
        </p:spPr>
        <p:txBody>
          <a:bodyPr wrap="square" lIns="0" tIns="0" rIns="0" bIns="0" rtlCol="0" anchor="t"/>
          <a:lstStyle/>
          <a:p>
            <a:pPr algn="l" indent="0" marL="0">
              <a:lnSpc>
                <a:spcPct val="100000"/>
              </a:lnSpc>
              <a:buNone/>
            </a:pPr>
            <a:r>
              <a:rPr lang="en-US" sz="785" b="1" dirty="0">
                <a:solidFill>
                  <a:srgbClr val="000000"/>
                </a:solidFill>
                <a:latin typeface="Arial" pitchFamily="34" charset="0"/>
                <a:ea typeface="Arial" pitchFamily="34" charset="-122"/>
                <a:cs typeface="Arial" pitchFamily="34" charset="-120"/>
              </a:rPr>
              <a:t>Белая шерсть среди обычной окраски
</a:t>
            </a:r>
            <a:pPr algn="l" indent="0" marL="0">
              <a:lnSpc>
                <a:spcPct val="100000"/>
              </a:lnSpc>
              <a:buNone/>
            </a:pPr>
            <a:r>
              <a:rPr lang="en-US" sz="61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17" dirty="0">
                <a:solidFill>
                  <a:srgbClr val="000000"/>
                </a:solidFill>
                <a:latin typeface="Arial" pitchFamily="34" charset="0"/>
                <a:ea typeface="Arial" pitchFamily="34" charset="-122"/>
                <a:cs typeface="Arial" pitchFamily="34" charset="-120"/>
              </a:rPr>
              <a:t>У млекопитающих альбинизм сразу привлекает внимание: в окраске исчезает пигмент, и животное выглядит почти полностью белым. Такой признак возникает не из-за среды, а из-за изменения наследственного материала. Он может передаваться потомкам и служит наглядным примером мутации.
</a:t>
            </a:r>
            <a:endParaRPr lang="en-US" sz="785" dirty="0"/>
          </a:p>
        </p:txBody>
      </p:sp>
      <p:sp>
        <p:nvSpPr>
          <p:cNvPr id="11" name="Text 2"/>
          <p:cNvSpPr txBox="1"/>
          <p:nvPr/>
        </p:nvSpPr>
        <p:spPr>
          <a:xfrm>
            <a:off x="3434933" y="1544166"/>
            <a:ext cx="2382399" cy="627855"/>
          </a:xfrm>
          <a:prstGeom prst="rect">
            <a:avLst/>
          </a:prstGeom>
          <a:noFill/>
          <a:ln/>
        </p:spPr>
        <p:txBody>
          <a:bodyPr wrap="square" lIns="0" tIns="0" rIns="0" bIns="0" rtlCol="0" anchor="t"/>
          <a:lstStyle/>
          <a:p>
            <a:pPr algn="l" indent="0" marL="0">
              <a:lnSpc>
                <a:spcPct val="100000"/>
              </a:lnSpc>
              <a:buNone/>
            </a:pPr>
            <a:r>
              <a:rPr lang="en-US" sz="779" b="1" dirty="0">
                <a:solidFill>
                  <a:srgbClr val="000000"/>
                </a:solidFill>
                <a:latin typeface="Arial" pitchFamily="34" charset="0"/>
                <a:ea typeface="Arial" pitchFamily="34" charset="-122"/>
                <a:cs typeface="Arial" pitchFamily="34" charset="-120"/>
              </a:rPr>
              <a:t>Новые глаза у дрозофилы
</a:t>
            </a:r>
            <a:pPr algn="l" indent="0" marL="0">
              <a:lnSpc>
                <a:spcPct val="100000"/>
              </a:lnSpc>
              <a:buNone/>
            </a:pPr>
            <a:r>
              <a:rPr lang="en-US" sz="612"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12" dirty="0">
                <a:solidFill>
                  <a:srgbClr val="000000"/>
                </a:solidFill>
                <a:latin typeface="Arial" pitchFamily="34" charset="0"/>
                <a:ea typeface="Arial" pitchFamily="34" charset="-122"/>
                <a:cs typeface="Arial" pitchFamily="34" charset="-120"/>
              </a:rPr>
              <a:t>На лабораторных иллюстрациях дрозофила часто показана с необычной окраской глаз, отличающейся от привычной красной. Это удобный учебный пример: мутация меняет внешний признак, но сам организм остаётся жизнеспособным. По таким формам исследователи изучают наследование и действие генов.
</a:t>
            </a:r>
            <a:endParaRPr lang="en-US" sz="779" dirty="0"/>
          </a:p>
        </p:txBody>
      </p:sp>
      <p:sp>
        <p:nvSpPr>
          <p:cNvPr id="12" name="Text 3"/>
          <p:cNvSpPr txBox="1"/>
          <p:nvPr/>
        </p:nvSpPr>
        <p:spPr>
          <a:xfrm>
            <a:off x="6205466" y="1544166"/>
            <a:ext cx="2382399" cy="627855"/>
          </a:xfrm>
          <a:prstGeom prst="rect">
            <a:avLst/>
          </a:prstGeom>
          <a:noFill/>
          <a:ln/>
        </p:spPr>
        <p:txBody>
          <a:bodyPr wrap="square" lIns="0" tIns="0" rIns="0" bIns="0" rtlCol="0" anchor="t"/>
          <a:lstStyle/>
          <a:p>
            <a:pPr algn="l" indent="0" marL="0">
              <a:lnSpc>
                <a:spcPct val="100000"/>
              </a:lnSpc>
              <a:buNone/>
            </a:pPr>
            <a:r>
              <a:rPr lang="en-US" sz="849" b="1" dirty="0">
                <a:solidFill>
                  <a:srgbClr val="000000"/>
                </a:solidFill>
                <a:latin typeface="Arial" pitchFamily="34" charset="0"/>
                <a:ea typeface="Arial" pitchFamily="34" charset="-122"/>
                <a:cs typeface="Arial" pitchFamily="34" charset="-120"/>
              </a:rPr>
              <a:t>Лишний палец как наследуемый признак
</a:t>
            </a:r>
            <a:pPr algn="l" indent="0" marL="0">
              <a:lnSpc>
                <a:spcPct val="100000"/>
              </a:lnSpc>
              <a:buNone/>
            </a:pPr>
            <a:r>
              <a:rPr lang="en-US" sz="66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67" dirty="0">
                <a:solidFill>
                  <a:srgbClr val="000000"/>
                </a:solidFill>
                <a:latin typeface="Arial" pitchFamily="34" charset="0"/>
                <a:ea typeface="Arial" pitchFamily="34" charset="-122"/>
                <a:cs typeface="Arial" pitchFamily="34" charset="-120"/>
              </a:rPr>
              <a:t>Полидактилия у человека проявляется наличием дополнительных пальцев на руках или ногах. Для школьной генетики это важный пример того, как мутация может затронуть развитие организма ещё до рождения. Подобные случаи помогают понять связь между геном и признаком.
</a:t>
            </a:r>
            <a:endParaRPr lang="en-US" sz="849" dirty="0"/>
          </a:p>
        </p:txBody>
      </p:sp>
      <p:sp>
        <p:nvSpPr>
          <p:cNvPr id="13"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03948" y="2040949"/>
            <a:ext cx="658979" cy="658979"/>
          </a:xfrm>
          <a:prstGeom prst="rect">
            <a:avLst/>
          </a:prstGeom>
        </p:spPr>
      </p:pic>
      <p:pic>
        <p:nvPicPr>
          <p:cNvPr id="5" name="Image 3" descr="preencoded.png">    </p:cNvPr>
          <p:cNvPicPr>
            <a:picLocks noChangeAspect="1"/>
          </p:cNvPicPr>
          <p:nvPr/>
        </p:nvPicPr>
        <p:blipFill>
          <a:blip r:embed="rId4"/>
          <a:stretch>
            <a:fillRect/>
          </a:stretch>
        </p:blipFill>
        <p:spPr>
          <a:xfrm>
            <a:off x="3114189" y="2099929"/>
            <a:ext cx="676275" cy="541020"/>
          </a:xfrm>
          <a:prstGeom prst="rect">
            <a:avLst/>
          </a:prstGeom>
        </p:spPr>
      </p:pic>
      <p:pic>
        <p:nvPicPr>
          <p:cNvPr id="6" name="Image 4" descr="preencoded.png">    </p:cNvPr>
          <p:cNvPicPr>
            <a:picLocks noChangeAspect="1"/>
          </p:cNvPicPr>
          <p:nvPr/>
        </p:nvPicPr>
        <p:blipFill>
          <a:blip r:embed="rId5"/>
          <a:stretch>
            <a:fillRect/>
          </a:stretch>
        </p:blipFill>
        <p:spPr>
          <a:xfrm>
            <a:off x="5793270" y="2040949"/>
            <a:ext cx="576607" cy="658979"/>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наследственная изменчивость помогает селекции
</a:t>
            </a:r>
            <a:endParaRPr lang="en-US" sz="2400" dirty="0"/>
          </a:p>
        </p:txBody>
      </p:sp>
      <p:sp>
        <p:nvSpPr>
          <p:cNvPr id="8" name="Text 1"/>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 наследственная изменчивость помогает селекции
</a:t>
            </a:r>
            <a:endParaRPr lang="en-US" sz="2400" dirty="0"/>
          </a:p>
        </p:txBody>
      </p:sp>
      <p:sp>
        <p:nvSpPr>
          <p:cNvPr id="9" name="Text 2"/>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10" name="Text 3"/>
          <p:cNvSpPr txBox="1"/>
          <p:nvPr/>
        </p:nvSpPr>
        <p:spPr>
          <a:xfrm>
            <a:off x="495301"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Новые сорта растений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Гибридизация объединяет полезные признаки разных линий, поэтому селекционер может получить растения с более высокой урожайностью, лучшей устойчивостью к болезням и стабильным качеством плодов.
</a:t>
            </a:r>
            <a:endParaRPr lang="en-US" sz="1500" dirty="0"/>
          </a:p>
        </p:txBody>
      </p:sp>
      <p:sp>
        <p:nvSpPr>
          <p:cNvPr id="11" name="Text 4"/>
          <p:cNvSpPr txBox="1"/>
          <p:nvPr/>
        </p:nvSpPr>
        <p:spPr>
          <a:xfrm>
            <a:off x="3114189" y="2851547"/>
            <a:ext cx="2341615" cy="1688989"/>
          </a:xfrm>
          <a:prstGeom prst="rect">
            <a:avLst/>
          </a:prstGeom>
          <a:noFill/>
          <a:ln/>
        </p:spPr>
        <p:txBody>
          <a:bodyPr wrap="square" lIns="0" tIns="0" rIns="0" bIns="0" rtlCol="0" anchor="t"/>
          <a:lstStyle/>
          <a:p>
            <a:pPr algn="l" indent="0" marL="0">
              <a:lnSpc>
                <a:spcPct val="100000"/>
              </a:lnSpc>
              <a:buNone/>
            </a:pPr>
            <a:r>
              <a:rPr lang="en-US" sz="1444" b="1" dirty="0">
                <a:solidFill>
                  <a:srgbClr val="FFFFFF"/>
                </a:solidFill>
                <a:latin typeface="Arial" pitchFamily="34" charset="0"/>
                <a:ea typeface="Arial" pitchFamily="34" charset="-122"/>
                <a:cs typeface="Arial" pitchFamily="34" charset="-120"/>
              </a:rPr>
              <a:t>Породное улучшение животных
</a:t>
            </a:r>
            <a:pPr algn="l" indent="0" marL="0">
              <a:lnSpc>
                <a:spcPct val="100000"/>
              </a:lnSpc>
              <a:buNone/>
            </a:pPr>
            <a:r>
              <a:rPr lang="en-US" sz="1155"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55" dirty="0">
                <a:solidFill>
                  <a:srgbClr val="FFFFFF"/>
                </a:solidFill>
                <a:latin typeface="Arial" pitchFamily="34" charset="0"/>
                <a:ea typeface="Arial" pitchFamily="34" charset="-122"/>
                <a:cs typeface="Arial" pitchFamily="34" charset="-120"/>
              </a:rPr>
              <a:t>В животноводстве отбор по наследуемым признакам позволяет закреплять продуктивность, крепкое здоровье и нужные поведенческие качества, формируя новые породы с заданными характеристиками.
</a:t>
            </a:r>
            <a:endParaRPr lang="en-US" sz="1444" dirty="0"/>
          </a:p>
        </p:txBody>
      </p:sp>
      <p:sp>
        <p:nvSpPr>
          <p:cNvPr id="12" name="Text 5"/>
          <p:cNvSpPr txBox="1"/>
          <p:nvPr/>
        </p:nvSpPr>
        <p:spPr>
          <a:xfrm>
            <a:off x="5733078" y="2851547"/>
            <a:ext cx="2341615" cy="1688989"/>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Основа для отбора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Чем шире генетическое разнообразие исходного материала, тем больше вариантов для отбора. Именно наследственная изменчивость делает селекцию не случайным поиском, а управляемым научным процессом.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26424" y="1426907"/>
            <a:ext cx="6829976" cy="21795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Моногенные и полигенные признаки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7" name="Text 2"/>
          <p:cNvSpPr txBox="1"/>
          <p:nvPr/>
        </p:nvSpPr>
        <p:spPr>
          <a:xfrm>
            <a:off x="495300" y="3878826"/>
            <a:ext cx="3780171" cy="1078609"/>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Сравнение показывает, почему одни признаки наследуются по простым схемам, а другие зависят от действия многих генов.
</a:t>
            </a:r>
            <a:endParaRPr lang="en-US" sz="1200" dirty="0"/>
          </a:p>
        </p:txBody>
      </p:sp>
      <p:sp>
        <p:nvSpPr>
          <p:cNvPr id="8" name="Text 3"/>
          <p:cNvSpPr txBox="1"/>
          <p:nvPr/>
        </p:nvSpPr>
        <p:spPr>
          <a:xfrm>
            <a:off x="4485205" y="3878826"/>
            <a:ext cx="3105863" cy="1078609"/>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Моногенные признаки легче проследить по родословным, а полигенные формируют непрерывную изменчивость и сильнее зависят от взаимодействия генов.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Обобщение классической и количественной генетики
</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7" name="Text 1"/>
          <p:cNvSpPr txBox="1"/>
          <p:nvPr/>
        </p:nvSpPr>
        <p:spPr>
          <a:xfrm>
            <a:off x="606395" y="2907762"/>
            <a:ext cx="2430752" cy="1404379"/>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Мозаицизм возникает, когда в одном организме появляются клетки с разным генотипом после мутации на ранних этапах развития. Внешне это может проявляться пятнистостью или различием отдельных тканей.
</a:t>
            </a:r>
            <a:endParaRPr lang="en-US" sz="1100" dirty="0"/>
          </a:p>
        </p:txBody>
      </p:sp>
      <p:sp>
        <p:nvSpPr>
          <p:cNvPr id="8" name="Text 2"/>
          <p:cNvSpPr txBox="1"/>
          <p:nvPr/>
        </p:nvSpPr>
        <p:spPr>
          <a:xfrm>
            <a:off x="3399378" y="2907763"/>
            <a:ext cx="2430752" cy="140438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Химеризм связан со слиянием клеток или зигот, принадлежащих разным организмам. В результате в одном теле сосуществуют две генетически разные клеточные линии, что особенно заметно у некоторых растений.
</a:t>
            </a:r>
            <a:endParaRPr lang="en-US" sz="1100" dirty="0"/>
          </a:p>
        </p:txBody>
      </p:sp>
      <p:sp>
        <p:nvSpPr>
          <p:cNvPr id="9" name="Text 3"/>
          <p:cNvSpPr txBox="1"/>
          <p:nvPr/>
        </p:nvSpPr>
        <p:spPr>
          <a:xfrm>
            <a:off x="6165716" y="2907763"/>
            <a:ext cx="2430752" cy="1404380"/>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Оба явления показывают, что наследственная изменчивость не ограничивается обычными мутациями в половых клетках. Она может возникать и в ходе развития организма, расширяя спектр генетических вариантов.
</a:t>
            </a:r>
            <a:endParaRPr lang="en-US" sz="1100" dirty="0"/>
          </a:p>
        </p:txBody>
      </p:sp>
      <p:sp>
        <p:nvSpPr>
          <p:cNvPr id="10" name="Text 4"/>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Мозаицизм и химеризм как формы наследственной изменчивости
</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941" y="2327342"/>
            <a:ext cx="2644996" cy="28272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56905" y="2327342"/>
            <a:ext cx="2644996" cy="28272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03588" y="2327342"/>
            <a:ext cx="2644996" cy="2827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643727" y="1544166"/>
            <a:ext cx="2355425" cy="627855"/>
          </a:xfrm>
          <a:prstGeom prst="rect">
            <a:avLst/>
          </a:prstGeom>
          <a:noFill/>
          <a:ln/>
        </p:spPr>
        <p:txBody>
          <a:bodyPr wrap="square" lIns="0" tIns="0" rIns="0" bIns="0" rtlCol="0" anchor="t"/>
          <a:lstStyle/>
          <a:p>
            <a:pPr algn="l" indent="0" marL="0">
              <a:lnSpc>
                <a:spcPct val="100000"/>
              </a:lnSpc>
              <a:buNone/>
            </a:pPr>
            <a:r>
              <a:rPr lang="en-US" sz="760" b="1" dirty="0">
                <a:solidFill>
                  <a:srgbClr val="000000"/>
                </a:solidFill>
                <a:latin typeface="Arial" pitchFamily="34" charset="0"/>
                <a:ea typeface="Arial" pitchFamily="34" charset="-122"/>
                <a:cs typeface="Arial" pitchFamily="34" charset="-120"/>
              </a:rPr>
              <a:t>Секвенирование показывает текст ДНК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97" dirty="0">
                <a:solidFill>
                  <a:srgbClr val="000000"/>
                </a:solidFill>
                <a:latin typeface="Arial" pitchFamily="34" charset="0"/>
                <a:ea typeface="Arial" pitchFamily="34" charset="-122"/>
                <a:cs typeface="Arial" pitchFamily="34" charset="-120"/>
              </a:rPr>
              <a:t>Секвенирование позволяет «прочитать» последовательность нуклеотидов и увидеть, где именно произошли изменения. Этот метод особенно важен, когда нужно найти причину наследственной болезни или сравнить геномы разных людей, растений и животных. Он стал основой современной молекулярной генетики.
</a:t>
            </a:r>
            <a:endParaRPr lang="en-US" sz="760" dirty="0"/>
          </a:p>
        </p:txBody>
      </p:sp>
      <p:sp>
        <p:nvSpPr>
          <p:cNvPr id="11" name="Text 1"/>
          <p:cNvSpPr txBox="1"/>
          <p:nvPr/>
        </p:nvSpPr>
        <p:spPr>
          <a:xfrm>
            <a:off x="3401691" y="1544166"/>
            <a:ext cx="2355425" cy="627855"/>
          </a:xfrm>
          <a:prstGeom prst="rect">
            <a:avLst/>
          </a:prstGeom>
          <a:noFill/>
          <a:ln/>
        </p:spPr>
        <p:txBody>
          <a:bodyPr wrap="square" lIns="0" tIns="0" rIns="0" bIns="0" rtlCol="0" anchor="t"/>
          <a:lstStyle/>
          <a:p>
            <a:pPr algn="l" indent="0" marL="0">
              <a:lnSpc>
                <a:spcPct val="100000"/>
              </a:lnSpc>
              <a:buNone/>
            </a:pPr>
            <a:r>
              <a:rPr lang="en-US" sz="786" b="1" dirty="0">
                <a:solidFill>
                  <a:srgbClr val="000000"/>
                </a:solidFill>
                <a:latin typeface="Arial" pitchFamily="34" charset="0"/>
                <a:ea typeface="Arial" pitchFamily="34" charset="-122"/>
                <a:cs typeface="Arial" pitchFamily="34" charset="-120"/>
              </a:rPr>
              <a:t>SNP и микросателлиты как генетические метки
</a:t>
            </a:r>
            <a:pPr algn="l" indent="0" marL="0">
              <a:lnSpc>
                <a:spcPct val="100000"/>
              </a:lnSpc>
              <a:buNone/>
            </a:pPr>
            <a:r>
              <a:rPr lang="en-US" sz="61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18" dirty="0">
                <a:solidFill>
                  <a:srgbClr val="000000"/>
                </a:solidFill>
                <a:latin typeface="Arial" pitchFamily="34" charset="0"/>
                <a:ea typeface="Arial" pitchFamily="34" charset="-122"/>
                <a:cs typeface="Arial" pitchFamily="34" charset="-120"/>
              </a:rPr>
              <a:t>SNP-анализ выявляет однонуклеотидные различия, а микросателлитный анализ изучает короткие повторяющиеся участки ДНК. Такие маркеры помогают устанавливать наследственные связи, оценивать разнообразие популяций и находить участки генома, связанные с нужными признаками.
</a:t>
            </a:r>
            <a:endParaRPr lang="en-US" sz="786" dirty="0"/>
          </a:p>
        </p:txBody>
      </p:sp>
      <p:sp>
        <p:nvSpPr>
          <p:cNvPr id="12" name="Text 2"/>
          <p:cNvSpPr txBox="1"/>
          <p:nvPr/>
        </p:nvSpPr>
        <p:spPr>
          <a:xfrm>
            <a:off x="6148374" y="1544166"/>
            <a:ext cx="2355425" cy="627855"/>
          </a:xfrm>
          <a:prstGeom prst="rect">
            <a:avLst/>
          </a:prstGeom>
          <a:noFill/>
          <a:ln/>
        </p:spPr>
        <p:txBody>
          <a:bodyPr wrap="square" lIns="0" tIns="0" rIns="0" bIns="0" rtlCol="0" anchor="t"/>
          <a:lstStyle/>
          <a:p>
            <a:pPr algn="l" indent="0" marL="0">
              <a:lnSpc>
                <a:spcPct val="100000"/>
              </a:lnSpc>
              <a:buNone/>
            </a:pPr>
            <a:r>
              <a:rPr lang="en-US" sz="781" b="1" dirty="0">
                <a:solidFill>
                  <a:srgbClr val="000000"/>
                </a:solidFill>
                <a:latin typeface="Arial" pitchFamily="34" charset="0"/>
                <a:ea typeface="Arial" pitchFamily="34" charset="-122"/>
                <a:cs typeface="Arial" pitchFamily="34" charset="-120"/>
              </a:rPr>
              <a:t>Диагностические панели для точного поиска
</a:t>
            </a:r>
            <a:pPr algn="l" indent="0" marL="0">
              <a:lnSpc>
                <a:spcPct val="100000"/>
              </a:lnSpc>
              <a:buNone/>
            </a:pPr>
            <a:r>
              <a:rPr lang="en-US" sz="613"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13" dirty="0">
                <a:solidFill>
                  <a:srgbClr val="000000"/>
                </a:solidFill>
                <a:latin typeface="Arial" pitchFamily="34" charset="0"/>
                <a:ea typeface="Arial" pitchFamily="34" charset="-122"/>
                <a:cs typeface="Arial" pitchFamily="34" charset="-120"/>
              </a:rPr>
              <a:t>Генетические панели объединяют сразу несколько целевых участков ДНК, связанных с наследственными заболеваниями. Это ускоряет диагностику и делает её более целенаправленной. В медицине такие подходы помогают перейти от общего подозрения к конкретному генетическому объяснению.
</a:t>
            </a:r>
            <a:endParaRPr lang="en-US" sz="781" dirty="0"/>
          </a:p>
        </p:txBody>
      </p:sp>
      <p:sp>
        <p:nvSpPr>
          <p:cNvPr id="13" name="Text 3"/>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Какими методами изучают наследственную изменчивость
</a:t>
            </a:r>
            <a:endParaRPr lang="en-US" sz="2400" dirty="0"/>
          </a:p>
        </p:txBody>
      </p:sp>
      <p:sp>
        <p:nvSpPr>
          <p:cNvPr id="14"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Геномное редактирование: возможности и перспективы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7" name="Text 2"/>
          <p:cNvSpPr txBox="1"/>
          <p:nvPr/>
        </p:nvSpPr>
        <p:spPr>
          <a:xfrm>
            <a:off x="666332" y="2019784"/>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Технологии редактирования генома, включая CRISPR/Cas9, позволяют вносить точные изменения в ДНК. Это открывает путь к изучению функций генов и к созданию более управляемых биологических моделей.
</a:t>
            </a:r>
            <a:endParaRPr lang="en-US" sz="1100" dirty="0"/>
          </a:p>
        </p:txBody>
      </p:sp>
      <p:sp>
        <p:nvSpPr>
          <p:cNvPr id="8" name="Text 3"/>
          <p:cNvSpPr txBox="1"/>
          <p:nvPr/>
        </p:nvSpPr>
        <p:spPr>
          <a:xfrm>
            <a:off x="4968797" y="2019784"/>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медицине такие методы рассматривают как основу для лечения наследственных болезней и развития генотерапии. Коррекция опасных мутаций может в будущем снизить тяжесть некоторых тяжёлых нарушений.
</a:t>
            </a:r>
            <a:endParaRPr lang="en-US" sz="1100" dirty="0"/>
          </a:p>
        </p:txBody>
      </p:sp>
      <p:sp>
        <p:nvSpPr>
          <p:cNvPr id="9" name="Text 4"/>
          <p:cNvSpPr txBox="1"/>
          <p:nvPr/>
        </p:nvSpPr>
        <p:spPr>
          <a:xfrm>
            <a:off x="666332" y="3696721"/>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В сельском хозяйстве редактирование генома помогает создавать растения с устойчивостью к болезням, засухе и вредителям. Это делает селекцию быстрее и точнее, чем традиционные методы отбора.
</a:t>
            </a:r>
            <a:endParaRPr lang="en-US" sz="1100" dirty="0"/>
          </a:p>
        </p:txBody>
      </p:sp>
      <p:sp>
        <p:nvSpPr>
          <p:cNvPr id="10" name="Text 5"/>
          <p:cNvSpPr txBox="1"/>
          <p:nvPr/>
        </p:nvSpPr>
        <p:spPr>
          <a:xfrm>
            <a:off x="4968797" y="3696721"/>
            <a:ext cx="3780532" cy="791927"/>
          </a:xfrm>
          <a:prstGeom prst="rect">
            <a:avLst/>
          </a:prstGeom>
          <a:noFill/>
          <a:ln/>
        </p:spPr>
        <p:txBody>
          <a:bodyPr wrap="square" lIns="0" tIns="0" rIns="0" bIns="0" rtlCol="0" anchor="t"/>
          <a:lstStyle/>
          <a:p>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Одновременно возникают серьёзные этические и правовые вопросы: где проходит граница между лечением и изменением наследственности, какие риски допустимы и как обеспечить безопасность применения технологии.
</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826" y="2328144"/>
            <a:ext cx="2675520" cy="2628489"/>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88373" y="2328144"/>
            <a:ext cx="2675520" cy="2628489"/>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58905" y="2328144"/>
            <a:ext cx="2675520" cy="2628489"/>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Где наследственная изменчивость уже работает на практике
</a:t>
            </a:r>
            <a:endParaRPr lang="en-US" sz="2400" dirty="0"/>
          </a:p>
        </p:txBody>
      </p:sp>
      <p:sp>
        <p:nvSpPr>
          <p:cNvPr id="10" name="Text 1"/>
          <p:cNvSpPr txBox="1"/>
          <p:nvPr/>
        </p:nvSpPr>
        <p:spPr>
          <a:xfrm>
            <a:off x="645386" y="1544166"/>
            <a:ext cx="2382399" cy="627855"/>
          </a:xfrm>
          <a:prstGeom prst="rect">
            <a:avLst/>
          </a:prstGeom>
          <a:noFill/>
          <a:ln/>
        </p:spPr>
        <p:txBody>
          <a:bodyPr wrap="square" lIns="0" tIns="0" rIns="0" bIns="0" rtlCol="0" anchor="t"/>
          <a:lstStyle/>
          <a:p>
            <a:pPr algn="l" indent="0" marL="0">
              <a:lnSpc>
                <a:spcPct val="100000"/>
              </a:lnSpc>
              <a:buNone/>
            </a:pPr>
            <a:r>
              <a:rPr lang="en-US" sz="775" b="1" dirty="0">
                <a:solidFill>
                  <a:srgbClr val="000000"/>
                </a:solidFill>
                <a:latin typeface="Arial" pitchFamily="34" charset="0"/>
                <a:ea typeface="Arial" pitchFamily="34" charset="-122"/>
                <a:cs typeface="Arial" pitchFamily="34" charset="-120"/>
              </a:rPr>
              <a:t>Урожайные сорта и устойчивые культуры
</a:t>
            </a:r>
            <a:pPr algn="l" indent="0" marL="0">
              <a:lnSpc>
                <a:spcPct val="100000"/>
              </a:lnSpc>
              <a:buNone/>
            </a:pPr>
            <a:r>
              <a:rPr lang="en-US" sz="60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9" dirty="0">
                <a:solidFill>
                  <a:srgbClr val="000000"/>
                </a:solidFill>
                <a:latin typeface="Arial" pitchFamily="34" charset="0"/>
                <a:ea typeface="Arial" pitchFamily="34" charset="-122"/>
                <a:cs typeface="Arial" pitchFamily="34" charset="-120"/>
              </a:rPr>
              <a:t>В растениеводстве наследственную изменчивость используют для отбора форм, которые лучше плодоносят и меньше болеют. Селекционер ищет среди множества вариантов те, что сохраняют полезные свойства в поле, а не только в лаборатории. Так появляются более надёжные и продуктивные сорта.
</a:t>
            </a:r>
            <a:endParaRPr lang="en-US" sz="775" dirty="0"/>
          </a:p>
        </p:txBody>
      </p:sp>
      <p:sp>
        <p:nvSpPr>
          <p:cNvPr id="11" name="Text 2"/>
          <p:cNvSpPr txBox="1"/>
          <p:nvPr/>
        </p:nvSpPr>
        <p:spPr>
          <a:xfrm>
            <a:off x="3434933" y="1544166"/>
            <a:ext cx="2382399" cy="627855"/>
          </a:xfrm>
          <a:prstGeom prst="rect">
            <a:avLst/>
          </a:prstGeom>
          <a:noFill/>
          <a:ln/>
        </p:spPr>
        <p:txBody>
          <a:bodyPr wrap="square" lIns="0" tIns="0" rIns="0" bIns="0" rtlCol="0" anchor="t"/>
          <a:lstStyle/>
          <a:p>
            <a:pPr algn="l" indent="0" marL="0">
              <a:lnSpc>
                <a:spcPct val="100000"/>
              </a:lnSpc>
              <a:buNone/>
            </a:pPr>
            <a:r>
              <a:rPr lang="en-US" sz="801" b="1" dirty="0">
                <a:solidFill>
                  <a:srgbClr val="000000"/>
                </a:solidFill>
                <a:latin typeface="Arial" pitchFamily="34" charset="0"/>
                <a:ea typeface="Arial" pitchFamily="34" charset="-122"/>
                <a:cs typeface="Arial" pitchFamily="34" charset="-120"/>
              </a:rPr>
              <a:t>Породы животных с нужными качествами
</a:t>
            </a:r>
            <a:pPr algn="l" indent="0" marL="0">
              <a:lnSpc>
                <a:spcPct val="100000"/>
              </a:lnSpc>
              <a:buNone/>
            </a:pPr>
            <a:r>
              <a:rPr lang="en-US" sz="62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29" dirty="0">
                <a:solidFill>
                  <a:srgbClr val="000000"/>
                </a:solidFill>
                <a:latin typeface="Arial" pitchFamily="34" charset="0"/>
                <a:ea typeface="Arial" pitchFamily="34" charset="-122"/>
                <a:cs typeface="Arial" pitchFamily="34" charset="-120"/>
              </a:rPr>
              <a:t>В животноводстве наследственная изменчивость помогает закреплять молочность, мясную продуктивность, выносливость и другие ценные признаки. Отбор проводится поколение за поколением, чтобы получить не случайный результат, а устойчивую породу с предсказуемыми характеристиками.
</a:t>
            </a:r>
            <a:endParaRPr lang="en-US" sz="801" dirty="0"/>
          </a:p>
        </p:txBody>
      </p:sp>
      <p:sp>
        <p:nvSpPr>
          <p:cNvPr id="12" name="Text 3"/>
          <p:cNvSpPr txBox="1"/>
          <p:nvPr/>
        </p:nvSpPr>
        <p:spPr>
          <a:xfrm>
            <a:off x="6205466" y="1544166"/>
            <a:ext cx="2382399" cy="627855"/>
          </a:xfrm>
          <a:prstGeom prst="rect">
            <a:avLst/>
          </a:prstGeom>
          <a:noFill/>
          <a:ln/>
        </p:spPr>
        <p:txBody>
          <a:bodyPr wrap="square" lIns="0" tIns="0" rIns="0" bIns="0" rtlCol="0" anchor="t"/>
          <a:lstStyle/>
          <a:p>
            <a:pPr algn="l" indent="0" marL="0">
              <a:lnSpc>
                <a:spcPct val="100000"/>
              </a:lnSpc>
              <a:buNone/>
            </a:pPr>
            <a:r>
              <a:rPr lang="en-US" sz="731" b="1" dirty="0">
                <a:solidFill>
                  <a:srgbClr val="000000"/>
                </a:solidFill>
                <a:latin typeface="Arial" pitchFamily="34" charset="0"/>
                <a:ea typeface="Arial" pitchFamily="34" charset="-122"/>
                <a:cs typeface="Arial" pitchFamily="34" charset="-120"/>
              </a:rPr>
              <a:t>Медицина, основанная на генетической информации
</a:t>
            </a:r>
            <a:pPr algn="l" indent="0" marL="0">
              <a:lnSpc>
                <a:spcPct val="100000"/>
              </a:lnSpc>
              <a:buNone/>
            </a:pPr>
            <a:r>
              <a:rPr lang="en-US" sz="57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75" dirty="0">
                <a:solidFill>
                  <a:srgbClr val="000000"/>
                </a:solidFill>
                <a:latin typeface="Arial" pitchFamily="34" charset="0"/>
                <a:ea typeface="Arial" pitchFamily="34" charset="-122"/>
                <a:cs typeface="Arial" pitchFamily="34" charset="-120"/>
              </a:rPr>
              <a:t>Врачам наследственная изменчивость нужна не только для постановки диагноза, но и для выбора лечения. Генетические данные помогают выявлять риск наследственных заболеваний, подбирать профилактику и двигаться к персонализированной медицине, где терапия учитывает особенности конкретного человека.
</a:t>
            </a:r>
            <a:endParaRPr lang="en-US" sz="731" dirty="0"/>
          </a:p>
        </p:txBody>
      </p:sp>
      <p:sp>
        <p:nvSpPr>
          <p:cNvPr id="13"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3423" y="2319"/>
            <a:ext cx="5470500" cy="514996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6700" y="892150"/>
            <a:ext cx="3502800" cy="32595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Наследственная изменчивость: от природы к технологиям
</a:t>
            </a:r>
            <a:pPr algn="l" indent="0" marL="0">
              <a:lnSpc>
                <a:spcPct val="100000"/>
              </a:lnSpc>
              <a:buNone/>
            </a:pPr>
            <a:r>
              <a:rPr lang="en-US" sz="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Наследственная изменчивость формирует биологическое разнообразие, делает возможными эволюцию и селекцию, а в медицине и биотехнологии открывает путь к точной диагностике, персонализированному лечению и более устойчивым организмам.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2026-05-10T02:52:00Z</dcterms:created>
  <dcterms:modified xsi:type="dcterms:W3CDTF">2026-05-10T02:52:00Z</dcterms:modified>
</cp:coreProperties>
</file>